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9" r:id="rId9"/>
    <p:sldId id="280" r:id="rId10"/>
    <p:sldId id="299" r:id="rId11"/>
    <p:sldId id="278" r:id="rId12"/>
    <p:sldId id="300" r:id="rId13"/>
    <p:sldId id="295" r:id="rId14"/>
    <p:sldId id="281" r:id="rId15"/>
    <p:sldId id="301" r:id="rId16"/>
    <p:sldId id="282" r:id="rId17"/>
    <p:sldId id="302" r:id="rId18"/>
    <p:sldId id="306" r:id="rId19"/>
    <p:sldId id="307" r:id="rId20"/>
    <p:sldId id="308" r:id="rId21"/>
    <p:sldId id="303" r:id="rId22"/>
    <p:sldId id="304" r:id="rId23"/>
    <p:sldId id="305" r:id="rId24"/>
    <p:sldId id="283" r:id="rId25"/>
    <p:sldId id="284" r:id="rId26"/>
    <p:sldId id="285" r:id="rId27"/>
    <p:sldId id="286" r:id="rId28"/>
    <p:sldId id="287" r:id="rId29"/>
    <p:sldId id="288" r:id="rId30"/>
    <p:sldId id="296" r:id="rId31"/>
    <p:sldId id="297" r:id="rId32"/>
    <p:sldId id="29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108" d="100"/>
          <a:sy n="108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6050-60BB-4A3D-85D6-73B3F024A7D2}" type="datetimeFigureOut">
              <a:rPr lang="th-TH" smtClean="0"/>
              <a:pPr/>
              <a:t>25/05/65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8EDE-680C-4CC7-9D8D-AD952C077FC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479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549A6-C41D-486E-B6D4-B03A28BAE406}" type="datetimeFigureOut">
              <a:rPr lang="th-TH" smtClean="0"/>
              <a:pPr/>
              <a:t>25/05/65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4A9F7-9E8F-4125-A63C-CF04AB66F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5018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4A9F7-9E8F-4125-A63C-CF04AB66FA28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2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4A9F7-9E8F-4125-A63C-CF04AB66FA28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92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25/05/59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1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25/05/59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1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7050-DF73-4415-B463-74C2AE7A230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chomchom2539.wordpress.com/%E0%B8%AB%E0%B8%99%E0%B9%89%E0%B8%B2%E0%B9%81%E0%B8%A3%E0%B8%81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188640"/>
            <a:ext cx="8715404" cy="6429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2878672" y="548680"/>
            <a:ext cx="3672408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8000" b="1" dirty="0">
                <a:latin typeface="Times New Roman" pitchFamily="18" charset="0"/>
              </a:rPr>
              <a:t>เคมีพื้นฐาน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185736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i="1" dirty="0"/>
              <a:t>ว๓๑๒๒๑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480" y="3143248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u="sng" dirty="0"/>
              <a:t>มัธยมศึกษาปีที่ ๔ </a:t>
            </a:r>
          </a:p>
          <a:p>
            <a:pPr algn="ctr"/>
            <a:r>
              <a:rPr lang="th-TH" sz="6000" b="1" u="sng" dirty="0"/>
              <a:t>ภาคเรียนที่ ๑</a:t>
            </a:r>
          </a:p>
          <a:p>
            <a:pPr algn="ctr"/>
            <a:r>
              <a:rPr lang="th-TH" sz="6000" b="1" u="sng" dirty="0"/>
              <a:t>ปีการศึกษา ๒๕๖๕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96944" cy="395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00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Thomson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3022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อะตอมประกอบด้วยอนุภาคที่มีประจุลบเรียกว่า </a:t>
            </a:r>
            <a:r>
              <a:rPr lang="th-TH" sz="3200" b="1" u="sng" dirty="0">
                <a:latin typeface="Times New Roman" pitchFamily="18" charset="0"/>
                <a:cs typeface="+mj-cs"/>
              </a:rPr>
              <a:t>อิเล็กตรอน</a:t>
            </a:r>
            <a:r>
              <a:rPr lang="th-TH" sz="3200" dirty="0">
                <a:latin typeface="Times New Roman" pitchFamily="18" charset="0"/>
                <a:cs typeface="+mj-cs"/>
              </a:rPr>
              <a:t> และอนุภาคที่มีประจุบวกเรียกว่า </a:t>
            </a:r>
            <a:r>
              <a:rPr lang="th-TH" sz="3200" b="1" u="sng" dirty="0">
                <a:latin typeface="Times New Roman" pitchFamily="18" charset="0"/>
                <a:cs typeface="+mj-cs"/>
              </a:rPr>
              <a:t>โปรตอน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อะตอมที่เป็นกลางทางไฟฟ้ามีประจุบวกเท่ากับประจุลบ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37890" name="Picture 2" descr="http://www.promma.ac.th/main/chemistry/jutamas/lesson/images/FG0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199" y="3000372"/>
            <a:ext cx="2011933" cy="2000264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1357290" y="5344555"/>
            <a:ext cx="6655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i="1" u="sng" dirty="0">
                <a:cs typeface="+mj-cs"/>
              </a:rPr>
              <a:t>ทดลองโดยศึกษาปรากฏการณ์ที่เกิดขึ้นในหลอดรังสีแคโทด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00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3. Rutherford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896100" cy="55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95578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1115616" y="404664"/>
            <a:ext cx="3312368" cy="590465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00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Rutherford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000504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อะตอมประกอบด้วยโปรตอน รวมกันอยู่ตรงกลางอะตอม ซึ่งมีขนาดเล็กมากและมีประจุบวก ส่วนอิเล็กตรอนซึ่งมีประจุลบและมีมวลน้อยมาก จะวิ่งอยู่รอบ ๆ โปรตอนหรือนิวเคลียส 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40962" name="Picture 2" descr="http://www.promma.ac.th/main/chemistry/jutamas/lesson/images/ruth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2223698" cy="222369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2495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471613"/>
            <a:ext cx="86391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4. Chadwick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Chadwick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6" name="Picture 4" descr="https://jakkapech5652.files.wordpress.com/2014/02/snap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2232248" cy="22204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149080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อะตอมมีลักษณะเป็นทรงกลม ประกอบด้วยโปรตอนและนิวตรอนรวมตัวกันเป็นนิวเคลียสอยู่ตรงกลางอะตอม มีอิเล็กตรอนที่มีจำนวนเท่ากับโปรตอนวิ่งอยู่รอบ ๆ นิวเคลียส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5.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+mj-cs"/>
              </a:rPr>
              <a:t>Niels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 Bohr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531" y="1124744"/>
            <a:ext cx="861395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8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2050" name="Picture 2" descr="ผลการค้นหารูปภาพสำหรับ สเปกตรัมของธาตุ ความยาวคลื่น แอมพลิจู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5" y="1573635"/>
            <a:ext cx="82965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88640"/>
            <a:ext cx="8296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มักซ์ พลังค์ </a:t>
            </a:r>
            <a:r>
              <a:rPr lang="en-US" dirty="0"/>
              <a:t>(Max Planck) </a:t>
            </a:r>
            <a:r>
              <a:rPr lang="th-TH" dirty="0"/>
              <a:t>นักฟิสิกส์ชาวเยอรมันได้ศึกษาเกี่ยวกับพลังงาน</a:t>
            </a:r>
          </a:p>
          <a:p>
            <a:r>
              <a:rPr lang="th-TH" dirty="0"/>
              <a:t>ของคลื่นแม่เหล็กไฟฟ้าและได้สรุปว่าพลังงานของคลื่นแม่เหล็กไฟฟ้าเป็นสัดส่วนโดยตรงกับวามถี่ของคลื่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187168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563888" y="332656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 = h</a:t>
            </a:r>
            <a:r>
              <a:rPr lang="el-GR" dirty="0"/>
              <a:t>ν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00648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 </a:t>
            </a:r>
            <a:r>
              <a:rPr lang="th-TH" dirty="0"/>
              <a:t>คือ พลังงานของคลื่นแม่เหล็กไฟฟ้า มีหน่วยเป็นจูล</a:t>
            </a:r>
            <a:r>
              <a:rPr lang="en-US" dirty="0"/>
              <a:t>(Joule, J) </a:t>
            </a:r>
          </a:p>
          <a:p>
            <a:r>
              <a:rPr lang="en-US" dirty="0"/>
              <a:t>H </a:t>
            </a:r>
            <a:r>
              <a:rPr lang="th-TH" dirty="0"/>
              <a:t>คือ ค่าคงที่ของพลังค์</a:t>
            </a:r>
            <a:r>
              <a:rPr lang="en-US" dirty="0"/>
              <a:t>(Planck’s constant) </a:t>
            </a:r>
            <a:r>
              <a:rPr lang="th-TH" dirty="0"/>
              <a:t>มีค่า= 6.625 </a:t>
            </a:r>
            <a:r>
              <a:rPr lang="en-US" dirty="0"/>
              <a:t>x</a:t>
            </a:r>
            <a:r>
              <a:rPr lang="th-TH" dirty="0"/>
              <a:t> 10</a:t>
            </a:r>
            <a:r>
              <a:rPr lang="th-TH" baseline="30000" dirty="0"/>
              <a:t>-34</a:t>
            </a:r>
            <a:r>
              <a:rPr lang="th-TH" dirty="0"/>
              <a:t>จูลวินาที </a:t>
            </a:r>
            <a:r>
              <a:rPr lang="en-US" dirty="0"/>
              <a:t>(J.s) </a:t>
            </a:r>
          </a:p>
          <a:p>
            <a:r>
              <a:rPr lang="el-GR" dirty="0"/>
              <a:t>ν</a:t>
            </a:r>
            <a:r>
              <a:rPr lang="en-US" dirty="0"/>
              <a:t> </a:t>
            </a:r>
            <a:r>
              <a:rPr lang="th-TH" dirty="0"/>
              <a:t>คือ ความถี่ของคลื่นแม่เหล็กไฟฟ้า มีหน่วยเป็นรอบต่อวินาที</a:t>
            </a:r>
            <a:r>
              <a:rPr lang="en-US" dirty="0"/>
              <a:t>(s</a:t>
            </a:r>
            <a:r>
              <a:rPr lang="en-US" baseline="30000" dirty="0"/>
              <a:t>-1 </a:t>
            </a:r>
            <a:r>
              <a:rPr lang="en-US" dirty="0"/>
              <a:t>) </a:t>
            </a:r>
            <a:r>
              <a:rPr lang="th-TH" dirty="0"/>
              <a:t>หรือ เฮิรตซ์ </a:t>
            </a:r>
            <a:r>
              <a:rPr lang="en-US" dirty="0"/>
              <a:t>(Hz)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1079612" y="3795789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		c = </a:t>
            </a:r>
            <a:r>
              <a:rPr lang="el-GR" dirty="0"/>
              <a:t>λν</a:t>
            </a:r>
          </a:p>
          <a:p>
            <a:r>
              <a:rPr lang="th-TH" dirty="0"/>
              <a:t>เมื่อ </a:t>
            </a:r>
            <a:r>
              <a:rPr lang="en-US" dirty="0"/>
              <a:t>c </a:t>
            </a:r>
            <a:r>
              <a:rPr lang="th-TH" dirty="0"/>
              <a:t>คือความเร็วของแสงในสุญญากาศมีค่าเท่ากับ  2.997 </a:t>
            </a:r>
            <a:r>
              <a:rPr lang="en-US" dirty="0"/>
              <a:t>x</a:t>
            </a:r>
            <a:r>
              <a:rPr lang="th-TH" dirty="0"/>
              <a:t> 10</a:t>
            </a:r>
            <a:r>
              <a:rPr lang="th-TH" baseline="30000" dirty="0"/>
              <a:t>8</a:t>
            </a:r>
          </a:p>
          <a:p>
            <a:r>
              <a:rPr lang="th-TH" dirty="0"/>
              <a:t>เมตรต่อวินาที</a:t>
            </a:r>
          </a:p>
        </p:txBody>
      </p:sp>
    </p:spTree>
    <p:extLst>
      <p:ext uri="{BB962C8B-B14F-4D97-AF65-F5344CB8AC3E}">
        <p14:creationId xmlns:p14="http://schemas.microsoft.com/office/powerpoint/2010/main" val="274481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8794" y="357166"/>
            <a:ext cx="52864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imes New Roman" pitchFamily="18" charset="0"/>
                <a:cs typeface="+mj-cs"/>
              </a:rPr>
              <a:t>หน่วยการเรียนรู้ในรายวิชาเคมี</a:t>
            </a:r>
            <a:endParaRPr lang="en-US" sz="4800" b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57161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๑) โครงสร้างอะตอม......................................................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8 %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50369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๒) สมบัติธาตุตามตารางธาตุ..........................................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16 %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432389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๓) ธาตุกัมมันตรังสี........................................................</a:t>
            </a:r>
            <a:r>
              <a:rPr lang="en-US" sz="2400" dirty="0">
                <a:latin typeface="Times New Roman" pitchFamily="18" charset="0"/>
                <a:cs typeface="+mj-cs"/>
              </a:rPr>
              <a:t>6 %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509120"/>
            <a:ext cx="1928826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imes New Roman" pitchFamily="18" charset="0"/>
                <a:cs typeface="+mj-cs"/>
              </a:rPr>
              <a:t>สอบกลางภาค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1376" y="522350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20 %</a:t>
            </a:r>
            <a:endParaRPr lang="th-TH" sz="2400" dirty="0">
              <a:latin typeface="Times New Roman" pitchFamily="18" charset="0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z="3200" b="1" smtClean="0"/>
              <a:pPr/>
              <a:t>2</a:t>
            </a:fld>
            <a:endParaRPr lang="th-TH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5729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th-TH" sz="3200" dirty="0">
                <a:latin typeface="Times New Roman" pitchFamily="18" charset="0"/>
                <a:cs typeface="+mj-cs"/>
              </a:rPr>
              <a:t>จงคำนวณความยาวคลื่นในหน่วย </a:t>
            </a:r>
            <a:r>
              <a:rPr lang="en-US" sz="3200" dirty="0">
                <a:latin typeface="Times New Roman" pitchFamily="18" charset="0"/>
                <a:cs typeface="+mj-cs"/>
              </a:rPr>
              <a:t>nm </a:t>
            </a:r>
            <a:r>
              <a:rPr lang="th-TH" sz="3200" dirty="0">
                <a:latin typeface="Times New Roman" pitchFamily="18" charset="0"/>
                <a:cs typeface="+mj-cs"/>
              </a:rPr>
              <a:t>ที่มีความถี่ 6.26 </a:t>
            </a:r>
            <a:r>
              <a:rPr lang="en-US" sz="3200" dirty="0">
                <a:latin typeface="Times New Roman" pitchFamily="18" charset="0"/>
                <a:cs typeface="+mj-cs"/>
              </a:rPr>
              <a:t>x </a:t>
            </a:r>
            <a:r>
              <a:rPr lang="th-TH" sz="3200" dirty="0">
                <a:latin typeface="Times New Roman" pitchFamily="18" charset="0"/>
                <a:cs typeface="+mj-cs"/>
              </a:rPr>
              <a:t>10</a:t>
            </a:r>
            <a:r>
              <a:rPr lang="th-TH" sz="3200" baseline="30000" dirty="0">
                <a:latin typeface="Times New Roman" pitchFamily="18" charset="0"/>
                <a:cs typeface="+mj-cs"/>
              </a:rPr>
              <a:t>14 </a:t>
            </a:r>
            <a:r>
              <a:rPr lang="th-TH" sz="3200" dirty="0">
                <a:latin typeface="Times New Roman" pitchFamily="18" charset="0"/>
                <a:cs typeface="+mj-cs"/>
              </a:rPr>
              <a:t> </a:t>
            </a:r>
            <a:r>
              <a:rPr lang="en-US" sz="3200" dirty="0">
                <a:latin typeface="Times New Roman" pitchFamily="18" charset="0"/>
                <a:cs typeface="+mj-cs"/>
              </a:rPr>
              <a:t>Hz</a:t>
            </a:r>
            <a:endParaRPr lang="th-TH" sz="2400" baseline="30000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799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676" y="836712"/>
            <a:ext cx="3670198" cy="1693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443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ตัวอย่างของเส้นสเปกตรัมจากแสงอาทิตย์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1454" y="3429000"/>
            <a:ext cx="5504642" cy="3211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69" y="2885901"/>
            <a:ext cx="443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ตัวอย่างของเส้นสเปกตรัมจากธาตุชนิดต่าง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372047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22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72716"/>
            <a:ext cx="6665498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9852" y="270817"/>
            <a:ext cx="2664296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สเปกตรัมเกิดได้อย่างไร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?</a:t>
            </a:r>
            <a:endParaRPr lang="th-TH" sz="2400" b="1" dirty="0">
              <a:solidFill>
                <a:srgbClr val="002060"/>
              </a:solidFill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6738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23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382" y="587884"/>
            <a:ext cx="5693618" cy="56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+mj-cs"/>
              </a:rPr>
              <a:t>Niels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 Bohr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786190"/>
            <a:ext cx="7929618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อะตอมมีลักษณะเป็นทรงกลม ประกอบด้วยโปรตอนและนิวตรอนรวมตัวกันเป็นนิวเคลียสอยู่ตรงกลางอะตอม มีอิเล็กตรอนวิ่งอยู่ในวงโคจรรอบ ๆ นิวเคลียสเป็นวงกลมมีลักษณะเป็นชั้น ๆ หรือระดับพลังงานที่มีค่าเฉพาะค่าหนึ่ง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41986" name="Picture 2" descr="https://chomchom2539.files.wordpress.com/2014/09/imag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71480"/>
            <a:ext cx="2714644" cy="301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6. Heisenberg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163596"/>
            <a:ext cx="792961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อะตอมประกอบด้วยกลุ่มหมอกของอิเล็กตรอน เคลื่อนที่รอบนิวเคลียส โดยบริเวณกลุ่มหมอกทึบ แสดงว่ามีโอกาสพบอิเล็กตรอนมากกว่าบริเวณกลุ่มหมอกจาง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99" y="1124744"/>
            <a:ext cx="3544947" cy="24341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95310" y="357166"/>
            <a:ext cx="31337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อนุภาคมูลฐานของอะตอม</a:t>
            </a:r>
          </a:p>
        </p:txBody>
      </p:sp>
      <p:pic>
        <p:nvPicPr>
          <p:cNvPr id="6" name="Picture 4" descr="http://www.manager.co.th/asp-bin/Image.aspx?ID=2636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4" y="1571612"/>
            <a:ext cx="2571750" cy="2886075"/>
          </a:xfrm>
          <a:prstGeom prst="rect">
            <a:avLst/>
          </a:prstGeom>
          <a:noFill/>
        </p:spPr>
      </p:pic>
      <p:cxnSp>
        <p:nvCxnSpPr>
          <p:cNvPr id="8" name="ลูกศรเชื่อมต่อแบบตรง 7"/>
          <p:cNvCxnSpPr/>
          <p:nvPr/>
        </p:nvCxnSpPr>
        <p:spPr>
          <a:xfrm>
            <a:off x="4643438" y="3000372"/>
            <a:ext cx="2143140" cy="15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rot="10800000">
            <a:off x="2000232" y="2786058"/>
            <a:ext cx="164307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140" y="2357430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นิวเคลียสประกอบด้วย โปรตอน </a:t>
            </a:r>
            <a:r>
              <a:rPr lang="en-US" sz="2000" b="1" dirty="0">
                <a:latin typeface="Times New Roman" pitchFamily="18" charset="0"/>
                <a:cs typeface="+mj-cs"/>
              </a:rPr>
              <a:t>(p</a:t>
            </a:r>
            <a:r>
              <a:rPr lang="en-US" sz="2000" b="1" baseline="40000" dirty="0">
                <a:latin typeface="Times New Roman" pitchFamily="18" charset="0"/>
                <a:cs typeface="+mj-cs"/>
              </a:rPr>
              <a:t>+</a:t>
            </a:r>
            <a:r>
              <a:rPr lang="en-US" sz="2000" b="1" dirty="0">
                <a:latin typeface="Times New Roman" pitchFamily="18" charset="0"/>
                <a:cs typeface="+mj-cs"/>
              </a:rPr>
              <a:t>)</a:t>
            </a:r>
          </a:p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และ</a:t>
            </a:r>
          </a:p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นิวตรอน  </a:t>
            </a:r>
            <a:r>
              <a:rPr lang="en-US" sz="2000" b="1" dirty="0">
                <a:latin typeface="Times New Roman" pitchFamily="18" charset="0"/>
                <a:cs typeface="+mj-cs"/>
              </a:rPr>
              <a:t>(n)</a:t>
            </a:r>
            <a:endParaRPr lang="th-TH" sz="2000" b="1" dirty="0">
              <a:latin typeface="Times New Roman" pitchFamily="18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585861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อิเล็กตรอน </a:t>
            </a:r>
            <a:r>
              <a:rPr lang="en-US" sz="2000" b="1" dirty="0">
                <a:latin typeface="Times New Roman" pitchFamily="18" charset="0"/>
                <a:cs typeface="+mj-cs"/>
              </a:rPr>
              <a:t>(e</a:t>
            </a:r>
            <a:r>
              <a:rPr lang="en-US" sz="2000" b="1" baseline="40000" dirty="0">
                <a:latin typeface="Times New Roman" pitchFamily="18" charset="0"/>
                <a:cs typeface="+mj-cs"/>
              </a:rPr>
              <a:t>-</a:t>
            </a:r>
            <a:r>
              <a:rPr lang="en-US" sz="2000" b="1" dirty="0">
                <a:latin typeface="Times New Roman" pitchFamily="18" charset="0"/>
                <a:cs typeface="+mj-cs"/>
              </a:rPr>
              <a:t>)</a:t>
            </a:r>
            <a:endParaRPr lang="th-TH" sz="2000" b="1" dirty="0">
              <a:latin typeface="Times New Roman" pitchFamily="18" charset="0"/>
              <a:cs typeface="+mj-cs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0034" y="5000636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i="1" u="sng" dirty="0">
                <a:cs typeface="+mj-cs"/>
              </a:rPr>
              <a:t>อะตอมทุกธาตุประกอบด้วย</a:t>
            </a:r>
            <a:r>
              <a:rPr lang="th-TH" sz="3200" i="1" u="sng" dirty="0" err="1">
                <a:cs typeface="+mj-cs"/>
              </a:rPr>
              <a:t>โปรตรอน</a:t>
            </a:r>
            <a:r>
              <a:rPr lang="th-TH" sz="3200" i="1" u="sng" dirty="0">
                <a:cs typeface="+mj-cs"/>
              </a:rPr>
              <a:t> (</a:t>
            </a:r>
            <a:r>
              <a:rPr lang="en-US" i="1" u="sng" dirty="0">
                <a:cs typeface="+mj-cs"/>
              </a:rPr>
              <a:t>p</a:t>
            </a:r>
            <a:r>
              <a:rPr lang="en-US" i="1" u="sng" baseline="40000" dirty="0">
                <a:cs typeface="+mj-cs"/>
              </a:rPr>
              <a:t>+</a:t>
            </a:r>
            <a:r>
              <a:rPr lang="th-TH" sz="3200" i="1" u="sng" dirty="0">
                <a:cs typeface="+mj-cs"/>
              </a:rPr>
              <a:t>) นิวตรอน (</a:t>
            </a:r>
            <a:r>
              <a:rPr lang="en-US" i="1" u="sng" dirty="0">
                <a:cs typeface="+mj-cs"/>
              </a:rPr>
              <a:t>n</a:t>
            </a:r>
            <a:r>
              <a:rPr lang="th-TH" sz="3200" i="1" u="sng" dirty="0">
                <a:cs typeface="+mj-cs"/>
              </a:rPr>
              <a:t>) และอิเล็กตรอน (</a:t>
            </a:r>
            <a:r>
              <a:rPr lang="en-US" i="1" u="sng" dirty="0">
                <a:cs typeface="+mj-cs"/>
              </a:rPr>
              <a:t>e</a:t>
            </a:r>
            <a:r>
              <a:rPr lang="en-US" i="1" u="sng" baseline="40000" dirty="0">
                <a:cs typeface="+mj-cs"/>
              </a:rPr>
              <a:t>-</a:t>
            </a:r>
            <a:r>
              <a:rPr lang="th-TH" sz="3200" i="1" u="sng" dirty="0">
                <a:cs typeface="+mj-cs"/>
              </a:rPr>
              <a:t>) ยกเว้นไฮโดรเจน มี </a:t>
            </a:r>
            <a:r>
              <a:rPr lang="en-US" sz="2400" i="1" u="sng" dirty="0">
                <a:cs typeface="+mj-cs"/>
              </a:rPr>
              <a:t>1</a:t>
            </a:r>
            <a:r>
              <a:rPr lang="en-US" sz="3200" i="1" u="sng" dirty="0">
                <a:cs typeface="+mj-cs"/>
              </a:rPr>
              <a:t> </a:t>
            </a:r>
            <a:r>
              <a:rPr lang="th-TH" sz="3200" i="1" u="sng" dirty="0" err="1">
                <a:cs typeface="+mj-cs"/>
              </a:rPr>
              <a:t>โปรตรอน</a:t>
            </a:r>
            <a:r>
              <a:rPr lang="th-TH" sz="3200" i="1" u="sng" dirty="0">
                <a:cs typeface="+mj-cs"/>
              </a:rPr>
              <a:t> และ </a:t>
            </a:r>
            <a:r>
              <a:rPr lang="en-US" sz="2400" i="1" u="sng" dirty="0">
                <a:cs typeface="+mj-cs"/>
              </a:rPr>
              <a:t>1</a:t>
            </a:r>
            <a:r>
              <a:rPr lang="en-US" sz="3200" i="1" u="sng" dirty="0">
                <a:cs typeface="+mj-cs"/>
              </a:rPr>
              <a:t> </a:t>
            </a:r>
            <a:r>
              <a:rPr lang="th-TH" sz="3200" i="1" u="sng" dirty="0">
                <a:cs typeface="+mj-cs"/>
              </a:rPr>
              <a:t>อิเล็กตรอนไม่มีนิวตรอน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tech2.boisestate.edu/lindabennett1/images/avg%20atomic%20m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474" y="2226696"/>
            <a:ext cx="1219200" cy="1485901"/>
          </a:xfrm>
          <a:prstGeom prst="rect">
            <a:avLst/>
          </a:prstGeom>
          <a:noFill/>
        </p:spPr>
      </p:pic>
      <p:pic>
        <p:nvPicPr>
          <p:cNvPr id="4100" name="Picture 4" descr="http://2.bp.blogspot.com/-JV13JODX1R8/U_hUB9jrgoI/AAAAAAAAAHw/lg3Yzj7bYkA/s1600/pta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48" y="2279201"/>
            <a:ext cx="4500595" cy="2947891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4081458" y="2798200"/>
            <a:ext cx="2857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ลูกศรเชื่อมต่อแบบตรง 9"/>
          <p:cNvCxnSpPr>
            <a:stCxn id="7" idx="3"/>
          </p:cNvCxnSpPr>
          <p:nvPr/>
        </p:nvCxnSpPr>
        <p:spPr>
          <a:xfrm>
            <a:off x="4367210" y="2941076"/>
            <a:ext cx="2000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 rot="5400000">
            <a:off x="6295242" y="2083820"/>
            <a:ext cx="572298" cy="7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5494" y="1571612"/>
            <a:ext cx="205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Atomic number (Z)</a:t>
            </a:r>
            <a:endParaRPr lang="th-TH" sz="1800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 rot="5400000" flipH="1" flipV="1">
            <a:off x="6724664" y="39404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3160" y="4214818"/>
            <a:ext cx="199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Atomic mass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Or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Mass number (A)</a:t>
            </a:r>
            <a:endParaRPr lang="th-TH" sz="1800" dirty="0">
              <a:solidFill>
                <a:srgbClr val="0070C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310" y="214290"/>
            <a:ext cx="234793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สัญลักษณ์นิวเคลียร์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4" name="ตัวยึดหมายเลขภาพนิ่ง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45" name="TextBox 44"/>
          <p:cNvSpPr txBox="1"/>
          <p:nvPr/>
        </p:nvSpPr>
        <p:spPr>
          <a:xfrm>
            <a:off x="785786" y="85158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สัญลักษณ์ของธาตุที่เขียนแสดงรายละเอียดเกี่ยวกับอนุภาคมูลฐานของอะตอม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1928794" y="4643446"/>
            <a:ext cx="4857784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285728"/>
            <a:ext cx="45005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cs typeface="+mj-cs"/>
              </a:rPr>
              <a:t>เลขอะตอม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Atomic number, Z</a:t>
            </a:r>
            <a:r>
              <a:rPr lang="th-TH" sz="3200" b="1" dirty="0">
                <a:cs typeface="+mj-c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07154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ตัวเลขที่แสดงจำนวน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 (</a:t>
            </a:r>
            <a:r>
              <a:rPr lang="en-US" sz="2400" dirty="0">
                <a:latin typeface="Times New Roman" pitchFamily="18" charset="0"/>
                <a:cs typeface="+mj-cs"/>
              </a:rPr>
              <a:t>p</a:t>
            </a:r>
            <a:r>
              <a:rPr lang="en-US" sz="2400" baseline="40000" dirty="0">
                <a:latin typeface="Times New Roman" pitchFamily="18" charset="0"/>
                <a:cs typeface="+mj-cs"/>
              </a:rPr>
              <a:t>+</a:t>
            </a:r>
            <a:r>
              <a:rPr lang="th-TH" sz="3200" dirty="0">
                <a:latin typeface="Times New Roman" pitchFamily="18" charset="0"/>
                <a:cs typeface="+mj-cs"/>
              </a:rPr>
              <a:t>) ทั้งหมดในธาตุ </a:t>
            </a:r>
            <a:r>
              <a:rPr lang="en-US" sz="2400" dirty="0">
                <a:latin typeface="Times New Roman" pitchFamily="18" charset="0"/>
                <a:cs typeface="+mj-cs"/>
              </a:rPr>
              <a:t>1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 โดยในอะตอมที่เป็นกลางมีจำนวน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เท่ากับอิเล็กตรอน (</a:t>
            </a:r>
            <a:r>
              <a:rPr lang="en-US" sz="2400" dirty="0">
                <a:latin typeface="Times New Roman" pitchFamily="18" charset="0"/>
                <a:cs typeface="+mj-cs"/>
              </a:rPr>
              <a:t>e</a:t>
            </a:r>
            <a:r>
              <a:rPr lang="en-US" sz="2400" baseline="40000" dirty="0">
                <a:latin typeface="Times New Roman" pitchFamily="18" charset="0"/>
                <a:cs typeface="+mj-cs"/>
              </a:rPr>
              <a:t>-</a:t>
            </a:r>
            <a:r>
              <a:rPr lang="th-TH" sz="3200" dirty="0">
                <a:latin typeface="Times New Roman" pitchFamily="18" charset="0"/>
                <a:cs typeface="+mj-cs"/>
              </a:rPr>
              <a:t>)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34" y="2344159"/>
            <a:ext cx="392909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cs typeface="+mj-cs"/>
              </a:rPr>
              <a:t>เลขมวล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Mass number, A</a:t>
            </a:r>
            <a:r>
              <a:rPr lang="th-TH" sz="3200" b="1" dirty="0">
                <a:cs typeface="+mj-cs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313760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ตัวเลขที่แสดงผลบวกของจำนวน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 (</a:t>
            </a:r>
            <a:r>
              <a:rPr lang="en-US" sz="2400" dirty="0">
                <a:latin typeface="Times New Roman" pitchFamily="18" charset="0"/>
                <a:cs typeface="+mj-cs"/>
              </a:rPr>
              <a:t>p</a:t>
            </a:r>
            <a:r>
              <a:rPr lang="en-US" sz="2400" baseline="40000" dirty="0">
                <a:latin typeface="Times New Roman" pitchFamily="18" charset="0"/>
                <a:cs typeface="+mj-cs"/>
              </a:rPr>
              <a:t>+</a:t>
            </a:r>
            <a:r>
              <a:rPr lang="th-TH" sz="3200" dirty="0">
                <a:latin typeface="Times New Roman" pitchFamily="18" charset="0"/>
                <a:cs typeface="+mj-cs"/>
              </a:rPr>
              <a:t>) และจำนวนนิวตรอน (</a:t>
            </a:r>
            <a:r>
              <a:rPr lang="en-US" sz="2400" dirty="0">
                <a:latin typeface="Times New Roman" pitchFamily="18" charset="0"/>
                <a:cs typeface="+mj-cs"/>
              </a:rPr>
              <a:t>n</a:t>
            </a:r>
            <a:r>
              <a:rPr lang="th-TH" sz="3200" dirty="0">
                <a:latin typeface="Times New Roman" pitchFamily="18" charset="0"/>
                <a:cs typeface="+mj-cs"/>
              </a:rPr>
              <a:t>) ซึ่งอยู่ในนิวเคลียสของอะตอมหนึ่ง ๆ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457200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เลขมวล = เลขอะตอม </a:t>
            </a:r>
            <a:r>
              <a:rPr lang="en-US" sz="3200" b="1" dirty="0">
                <a:latin typeface="Times New Roman" pitchFamily="18" charset="0"/>
                <a:cs typeface="+mj-cs"/>
              </a:rPr>
              <a:t>+</a:t>
            </a:r>
            <a:r>
              <a:rPr lang="th-TH" sz="3200" b="1" dirty="0">
                <a:latin typeface="Times New Roman" pitchFamily="18" charset="0"/>
                <a:cs typeface="+mj-cs"/>
              </a:rPr>
              <a:t> จำนวนนิวตรอน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5201679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+mj-cs"/>
              </a:rPr>
              <a:t>A </a:t>
            </a:r>
            <a:r>
              <a:rPr lang="th-TH" sz="3200" b="1" dirty="0">
                <a:latin typeface="Times New Roman" pitchFamily="18" charset="0"/>
                <a:cs typeface="+mj-cs"/>
              </a:rPr>
              <a:t>= </a:t>
            </a:r>
            <a:r>
              <a:rPr lang="en-US" sz="2400" b="1" dirty="0">
                <a:latin typeface="Times New Roman" pitchFamily="18" charset="0"/>
                <a:cs typeface="+mj-cs"/>
              </a:rPr>
              <a:t> Z</a:t>
            </a:r>
            <a:r>
              <a:rPr lang="th-TH" sz="2400" b="1" dirty="0">
                <a:latin typeface="Times New Roman" pitchFamily="18" charset="0"/>
                <a:cs typeface="+mj-cs"/>
              </a:rPr>
              <a:t> </a:t>
            </a:r>
            <a:r>
              <a:rPr lang="en-US" sz="2400" b="1" dirty="0">
                <a:latin typeface="Times New Roman" pitchFamily="18" charset="0"/>
                <a:cs typeface="+mj-cs"/>
              </a:rPr>
              <a:t>+</a:t>
            </a:r>
            <a:r>
              <a:rPr lang="th-TH" sz="2400" b="1" dirty="0">
                <a:latin typeface="Times New Roman" pitchFamily="18" charset="0"/>
                <a:cs typeface="+mj-cs"/>
              </a:rPr>
              <a:t> </a:t>
            </a:r>
            <a:r>
              <a:rPr lang="en-US" sz="2400" b="1" dirty="0">
                <a:latin typeface="Times New Roman" pitchFamily="18" charset="0"/>
                <a:cs typeface="+mj-cs"/>
              </a:rPr>
              <a:t>n</a:t>
            </a:r>
            <a:endParaRPr lang="th-TH" sz="2400" b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95310" y="214290"/>
            <a:ext cx="19907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ไอออนของธาตุ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85158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อนุภาคของธาตุที่มีประจุไฟฟ้า เนื่องจากมีจำนวนอิเล็กตรอนไม่เท่ากับจำนวน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16832"/>
            <a:ext cx="23384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ไอออนลบ (</a:t>
            </a:r>
            <a:r>
              <a:rPr lang="en-US" sz="2400" b="1" dirty="0">
                <a:latin typeface="Times New Roman" pitchFamily="18" charset="0"/>
                <a:cs typeface="+mj-cs"/>
              </a:rPr>
              <a:t>Anion</a:t>
            </a:r>
            <a:r>
              <a:rPr lang="th-TH" sz="3200" b="1" dirty="0">
                <a:latin typeface="Times New Roman" pitchFamily="18" charset="0"/>
                <a:cs typeface="+mj-cs"/>
              </a:rPr>
              <a:t>)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2636912"/>
            <a:ext cx="208823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+mj-cs"/>
              </a:rPr>
              <a:t>Cl</a:t>
            </a:r>
            <a:r>
              <a:rPr lang="en-US" sz="2400" b="1" baseline="40000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- </a:t>
            </a:r>
            <a:r>
              <a:rPr lang="en-US" sz="2400" b="1" dirty="0">
                <a:latin typeface="Times New Roman" pitchFamily="18" charset="0"/>
                <a:cs typeface="+mj-cs"/>
              </a:rPr>
              <a:t> p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+</a:t>
            </a:r>
            <a:r>
              <a:rPr lang="en-US" sz="2400" b="1" dirty="0">
                <a:latin typeface="Times New Roman" pitchFamily="18" charset="0"/>
                <a:cs typeface="+mj-cs"/>
              </a:rPr>
              <a:t> = 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e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- </a:t>
            </a:r>
            <a:r>
              <a:rPr lang="en-US" sz="2400" b="1" dirty="0">
                <a:latin typeface="Times New Roman" pitchFamily="18" charset="0"/>
                <a:cs typeface="+mj-cs"/>
              </a:rPr>
              <a:t> = 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n  =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987233"/>
            <a:ext cx="26432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ไอออนบวก (</a:t>
            </a:r>
            <a:r>
              <a:rPr lang="en-US" sz="2400" b="1" dirty="0" err="1">
                <a:latin typeface="Times New Roman" pitchFamily="18" charset="0"/>
                <a:cs typeface="+mj-cs"/>
              </a:rPr>
              <a:t>Cation</a:t>
            </a:r>
            <a:r>
              <a:rPr lang="th-TH" sz="3200" b="1" dirty="0">
                <a:latin typeface="Times New Roman" pitchFamily="18" charset="0"/>
                <a:cs typeface="+mj-cs"/>
              </a:rPr>
              <a:t>)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725144"/>
            <a:ext cx="201622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Na</a:t>
            </a:r>
            <a:r>
              <a:rPr lang="en-US" sz="2400" b="1" baseline="40000" dirty="0">
                <a:solidFill>
                  <a:srgbClr val="FF0066"/>
                </a:solidFill>
                <a:latin typeface="Times New Roman" pitchFamily="18" charset="0"/>
                <a:cs typeface="+mj-cs"/>
              </a:rPr>
              <a:t>+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 </a:t>
            </a:r>
            <a:r>
              <a:rPr lang="en-US" sz="2400" b="1" dirty="0">
                <a:latin typeface="Times New Roman" pitchFamily="18" charset="0"/>
                <a:cs typeface="+mj-cs"/>
              </a:rPr>
              <a:t> p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+</a:t>
            </a:r>
            <a:r>
              <a:rPr lang="en-US" sz="2400" b="1" dirty="0">
                <a:latin typeface="Times New Roman" pitchFamily="18" charset="0"/>
                <a:cs typeface="+mj-cs"/>
              </a:rPr>
              <a:t> =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  e</a:t>
            </a:r>
            <a:r>
              <a:rPr lang="en-US" sz="2400" b="1" baseline="40000" dirty="0">
                <a:latin typeface="Times New Roman" pitchFamily="18" charset="0"/>
                <a:cs typeface="+mj-cs"/>
              </a:rPr>
              <a:t>-</a:t>
            </a:r>
            <a:r>
              <a:rPr lang="en-US" sz="2400" b="1" dirty="0">
                <a:latin typeface="Times New Roman" pitchFamily="18" charset="0"/>
                <a:cs typeface="+mj-cs"/>
              </a:rPr>
              <a:t> =</a:t>
            </a:r>
          </a:p>
          <a:p>
            <a:r>
              <a:rPr lang="en-US" sz="2400" b="1" dirty="0">
                <a:latin typeface="Times New Roman" pitchFamily="18" charset="0"/>
                <a:cs typeface="+mj-cs"/>
              </a:rPr>
              <a:t>         n  =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7704" y="404664"/>
            <a:ext cx="523321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imes New Roman" pitchFamily="18" charset="0"/>
                <a:cs typeface="+mj-cs"/>
              </a:rPr>
              <a:t>หน่วยการเรียนรู้ในรายวิชาเคมี</a:t>
            </a:r>
            <a:endParaRPr lang="en-US" sz="4800" b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imes New Roman" pitchFamily="18" charset="0"/>
                <a:cs typeface="+mj-cs"/>
              </a:rPr>
              <a:t>๔) พันธะเคมี..................................................................</a:t>
            </a:r>
            <a:r>
              <a:rPr lang="th-TH" sz="2400" dirty="0">
                <a:latin typeface="Times New Roman" pitchFamily="18" charset="0"/>
                <a:cs typeface="+mj-cs"/>
              </a:rPr>
              <a:t>.</a:t>
            </a:r>
            <a:r>
              <a:rPr lang="en-US" sz="2400" dirty="0">
                <a:latin typeface="Times New Roman" pitchFamily="18" charset="0"/>
                <a:cs typeface="+mj-cs"/>
              </a:rPr>
              <a:t>30 %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221088"/>
            <a:ext cx="2000264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imes New Roman" pitchFamily="18" charset="0"/>
                <a:cs typeface="+mj-cs"/>
              </a:rPr>
              <a:t>สอบปลายภาค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3384" y="507834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20 %</a:t>
            </a:r>
            <a:endParaRPr lang="th-TH" sz="2400" dirty="0">
              <a:latin typeface="Times New Roman" pitchFamily="18" charset="0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z="3200" b="1" smtClean="0"/>
              <a:pPr/>
              <a:t>3</a:t>
            </a:fld>
            <a:endParaRPr lang="th-TH" sz="3200" b="1"/>
          </a:p>
        </p:txBody>
      </p:sp>
      <p:sp>
        <p:nvSpPr>
          <p:cNvPr id="13" name="TextBox 12"/>
          <p:cNvSpPr txBox="1"/>
          <p:nvPr/>
        </p:nvSpPr>
        <p:spPr>
          <a:xfrm>
            <a:off x="1259632" y="2420888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ไอออ</a:t>
            </a:r>
            <a:r>
              <a:rPr lang="th-TH" sz="3600" b="1" dirty="0" err="1">
                <a:solidFill>
                  <a:srgbClr val="0070C0"/>
                </a:solidFill>
                <a:latin typeface="Times New Roman" pitchFamily="18" charset="0"/>
                <a:cs typeface="+mj-cs"/>
              </a:rPr>
              <a:t>นิก</a:t>
            </a:r>
            <a:r>
              <a:rPr lang="th-TH" sz="36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, </a:t>
            </a:r>
            <a:r>
              <a:rPr lang="th-TH" sz="3600" b="1" dirty="0" err="1">
                <a:solidFill>
                  <a:srgbClr val="0070C0"/>
                </a:solidFill>
                <a:latin typeface="Times New Roman" pitchFamily="18" charset="0"/>
                <a:cs typeface="+mj-cs"/>
              </a:rPr>
              <a:t>โคเวเลนต์</a:t>
            </a:r>
            <a:r>
              <a:rPr lang="th-TH" sz="3600" b="1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, โลหะ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30</a:t>
            </a:fld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352928" cy="7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6632"/>
            <a:ext cx="3771900" cy="6096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842630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76872"/>
            <a:ext cx="5029200" cy="1447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2483768" y="4653136"/>
            <a:ext cx="18002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427984" y="4653136"/>
            <a:ext cx="144016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156176" y="4653136"/>
            <a:ext cx="144016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12360" y="4653136"/>
            <a:ext cx="7920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636912"/>
            <a:ext cx="4442575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31</a:t>
            </a:fld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4458"/>
            <a:ext cx="8820472" cy="77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605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46" y="2996952"/>
            <a:ext cx="8355086" cy="7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05064"/>
            <a:ext cx="6000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6300192" y="620688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47864" y="1916832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788024" y="1916832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228184" y="1916832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75856" y="4653136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716016" y="4653136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228184" y="4653136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148064" y="3356992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32</a:t>
            </a:fld>
            <a:endParaRPr lang="th-TH"/>
          </a:p>
        </p:txBody>
      </p:sp>
      <p:pic>
        <p:nvPicPr>
          <p:cNvPr id="5" name="รูปภาพ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8856984" cy="4608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323528" y="836712"/>
            <a:ext cx="0" cy="237626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323528" y="3212976"/>
            <a:ext cx="936104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flipV="1">
            <a:off x="1259632" y="2636912"/>
            <a:ext cx="0" cy="576064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5940152" y="2636912"/>
            <a:ext cx="2808312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8748464" y="836712"/>
            <a:ext cx="0" cy="180020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1259632" y="2636912"/>
            <a:ext cx="468052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71704" y="819677"/>
            <a:ext cx="78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และ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29309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928670"/>
            <a:ext cx="642942" cy="587032"/>
          </a:xfrm>
          <a:prstGeom prst="rect">
            <a:avLst/>
          </a:prstGeom>
          <a:noFill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928670"/>
            <a:ext cx="525069" cy="5000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8120" y="366690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1.1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จงหาจำนวน</a:t>
            </a:r>
            <a:r>
              <a:rPr lang="th-TH" sz="3200" dirty="0" err="1">
                <a:latin typeface="Times New Roman" pitchFamily="18" charset="0"/>
                <a:cs typeface="+mj-cs"/>
              </a:rPr>
              <a:t>โปรตรอน</a:t>
            </a:r>
            <a:r>
              <a:rPr lang="th-TH" sz="3200" dirty="0">
                <a:latin typeface="Times New Roman" pitchFamily="18" charset="0"/>
                <a:cs typeface="+mj-cs"/>
              </a:rPr>
              <a:t> นิวตรอนและอิเล็กตรอนของธาตุต่อไปนี้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140968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1.2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จงเขียนสัญลักษณ์นิวเคลียร์ของธาตุ </a:t>
            </a:r>
            <a:r>
              <a:rPr lang="en-US" sz="2400" dirty="0">
                <a:latin typeface="Times New Roman" pitchFamily="18" charset="0"/>
                <a:cs typeface="+mj-cs"/>
              </a:rPr>
              <a:t>X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ที่มี </a:t>
            </a:r>
            <a:r>
              <a:rPr lang="en-US" sz="2400" dirty="0">
                <a:latin typeface="Times New Roman" pitchFamily="18" charset="0"/>
                <a:cs typeface="+mj-cs"/>
              </a:rPr>
              <a:t>18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อิเล็กตรอนและ </a:t>
            </a:r>
            <a:r>
              <a:rPr lang="en-US" sz="2400" dirty="0">
                <a:latin typeface="Times New Roman" pitchFamily="18" charset="0"/>
                <a:cs typeface="+mj-cs"/>
              </a:rPr>
              <a:t>18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นิวตรอน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41277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311241"/>
            <a:ext cx="8100392" cy="81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2000" i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23364"/>
            <a:ext cx="1115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8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1800" b="1" i="1" dirty="0">
                <a:latin typeface="Times New Roman" pitchFamily="18" charset="0"/>
                <a:cs typeface="+mj-cs"/>
              </a:rPr>
              <a:t>1.3</a:t>
            </a:r>
            <a:endParaRPr lang="th-TH" sz="18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35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20" y="36669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1.4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ธาตุ </a:t>
            </a:r>
            <a:r>
              <a:rPr lang="en-US" sz="2400" dirty="0">
                <a:latin typeface="Times New Roman" pitchFamily="18" charset="0"/>
                <a:cs typeface="+mj-cs"/>
              </a:rPr>
              <a:t>X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มีประจุที่นิวเคลียสเป็น </a:t>
            </a:r>
            <a:r>
              <a:rPr lang="en-US" sz="2400" dirty="0">
                <a:latin typeface="Times New Roman" pitchFamily="18" charset="0"/>
                <a:cs typeface="+mj-cs"/>
              </a:rPr>
              <a:t>5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เท่าของประจุนิวเคลียสของไฮโดรเจน มีเลขมวลเป็น </a:t>
            </a:r>
            <a:r>
              <a:rPr lang="en-US" sz="2400" dirty="0">
                <a:latin typeface="Times New Roman" pitchFamily="18" charset="0"/>
                <a:cs typeface="+mj-cs"/>
              </a:rPr>
              <a:t>12</a:t>
            </a:r>
            <a:r>
              <a:rPr lang="en-US" sz="3200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เท่าของไฮโดรเจน จงบอกอนุภาคมูลฐานและเขียนสัญลักษณ์นิวเคลียร์</a:t>
            </a:r>
          </a:p>
          <a:p>
            <a:endParaRPr lang="th-TH" sz="2400" dirty="0">
              <a:latin typeface="Times New Roman" pitchFamily="18" charset="0"/>
            </a:endParaRPr>
          </a:p>
          <a:p>
            <a:endParaRPr lang="th-TH" sz="24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42910" y="271462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วิธีทำ</a:t>
            </a:r>
            <a:endParaRPr lang="th-TH" sz="3200" i="1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20" y="366690"/>
            <a:ext cx="506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imes New Roman" pitchFamily="18" charset="0"/>
                <a:cs typeface="+mj-cs"/>
              </a:rPr>
              <a:t>ตัวอย่าง </a:t>
            </a:r>
            <a:r>
              <a:rPr lang="en-US" sz="2400" b="1" i="1" dirty="0">
                <a:latin typeface="Times New Roman" pitchFamily="18" charset="0"/>
                <a:cs typeface="+mj-cs"/>
              </a:rPr>
              <a:t>1.5</a:t>
            </a:r>
            <a:r>
              <a:rPr lang="en-US" sz="2400" b="1" dirty="0">
                <a:latin typeface="Times New Roman" pitchFamily="18" charset="0"/>
                <a:cs typeface="+mj-cs"/>
              </a:rPr>
              <a:t> </a:t>
            </a:r>
            <a:r>
              <a:rPr lang="th-TH" sz="3200" dirty="0">
                <a:latin typeface="Times New Roman" pitchFamily="18" charset="0"/>
                <a:cs typeface="+mj-cs"/>
              </a:rPr>
              <a:t>จากสัญลักษณ์นิวเคลียร์ของธาตุ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42"/>
            <a:ext cx="547691" cy="5000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500042"/>
            <a:ext cx="525069" cy="50006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00042"/>
            <a:ext cx="496664" cy="47408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14480" y="107154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ก) ธาตุที่เป็นไอโซโทป คือธาตุอะไร เพราะว่าอะไร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164305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ข) ธาตุที่เป็นไอโซบาร์ คือธาตุอะไร เพราะว่าอะไร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2201283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ค) ธาตุที่เป็นไอโซโทน คือธาตุอะไร เพราะว่าอะไร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785084" y="116632"/>
            <a:ext cx="158417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imes New Roman" pitchFamily="18" charset="0"/>
                <a:cs typeface="+mj-cs"/>
              </a:rPr>
              <a:t>แบบทดสอบ</a:t>
            </a:r>
            <a:endParaRPr lang="en-US" sz="2400" b="1" dirty="0">
              <a:latin typeface="Times New Roman" pitchFamily="18" charset="0"/>
              <a:cs typeface="+mj-cs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+mj-cs"/>
              </a:rPr>
              <a:t>(</a:t>
            </a:r>
            <a:r>
              <a:rPr lang="th-TH" sz="2400" b="1" dirty="0">
                <a:latin typeface="Times New Roman" pitchFamily="18" charset="0"/>
                <a:cs typeface="+mj-cs"/>
              </a:rPr>
              <a:t>เก็บคะแนน</a:t>
            </a:r>
            <a:r>
              <a:rPr lang="en-US" sz="2400" b="1" dirty="0">
                <a:latin typeface="Times New Roman" pitchFamily="18" charset="0"/>
                <a:cs typeface="+mj-cs"/>
              </a:rPr>
              <a:t>)</a:t>
            </a:r>
            <a:endParaRPr lang="th-TH" sz="2400" dirty="0">
              <a:latin typeface="Times New Roman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6"/>
              <p:cNvSpPr/>
              <p:nvPr/>
            </p:nvSpPr>
            <p:spPr>
              <a:xfrm>
                <a:off x="467544" y="1052736"/>
                <a:ext cx="8219256" cy="6130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จงอธิบายแบบจำลองอะตอมของ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Niels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Bohr</a:t>
                </a:r>
                <a:r>
                  <a:rPr lang="en-US" sz="2400" dirty="0">
                    <a:cs typeface="+mj-cs"/>
                  </a:rPr>
                  <a:t> </a:t>
                </a:r>
                <a:r>
                  <a:rPr lang="th-TH" sz="2400" dirty="0">
                    <a:cs typeface="+mj-cs"/>
                  </a:rPr>
                  <a:t>และวาดรูปประกอบ</a:t>
                </a:r>
              </a:p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จงอธิบายสัญลักษณ์นิวเคลียร์ของ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h-TH" sz="2400" i="1" smtClean="0"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PrePr>
                      <m:sub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47</m:t>
                        </m:r>
                      </m:sub>
                      <m:sup>
                        <m:r>
                          <a:rPr lang="en-US" b="0" i="0" smtClean="0">
                            <a:effectLst/>
                            <a:latin typeface="Cambria Math" panose="02040503050406030204" pitchFamily="18" charset="0"/>
                          </a:rPr>
                          <m:t>108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</a:rPr>
                          <m:t>Ag</m:t>
                        </m:r>
                      </m:e>
                    </m:sPre>
                  </m:oMath>
                </a14:m>
                <a:r>
                  <a:rPr lang="th-TH" sz="2400" dirty="0">
                    <a:cs typeface="+mj-cs"/>
                  </a:rPr>
                  <a:t> และบอกอนุภาคมูลฐาน</a:t>
                </a:r>
                <a:r>
                  <a:rPr lang="th-TH" sz="2400" dirty="0"/>
                  <a:t>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n, e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th-TH" sz="2400" dirty="0"/>
                  <a:t>) </a:t>
                </a:r>
                <a:r>
                  <a:rPr lang="th-TH" sz="2400" dirty="0">
                    <a:cs typeface="+mj-cs"/>
                  </a:rPr>
                  <a:t>ของอะตอม</a:t>
                </a:r>
              </a:p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อธิบายความหมายของ </a:t>
                </a:r>
                <a:r>
                  <a:rPr lang="en-US" sz="2400" dirty="0">
                    <a:cs typeface="+mj-cs"/>
                  </a:rPr>
                  <a:t>“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Isotope, Isobar, Isotone</a:t>
                </a:r>
                <a:r>
                  <a:rPr lang="en-US" sz="2400" dirty="0">
                    <a:cs typeface="+mj-cs"/>
                  </a:rPr>
                  <a:t>” </a:t>
                </a:r>
                <a:r>
                  <a:rPr lang="th-TH" sz="2400" dirty="0">
                    <a:cs typeface="+mj-cs"/>
                  </a:rPr>
                  <a:t>พร้อมยกตัวอย่างโดยกำหนดเป็นธาตุสมมุติเช่น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Y, Z</a:t>
                </a:r>
              </a:p>
              <a:p>
                <a:pPr marL="457200" indent="-457200">
                  <a:buAutoNum type="arabicPeriod"/>
                </a:pPr>
                <a:r>
                  <a:rPr lang="th-TH" sz="2400" dirty="0">
                    <a:cs typeface="+mj-cs"/>
                  </a:rPr>
                  <a:t>จงหาอนุภาคมูลฐาน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n, e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th-TH" sz="2400" dirty="0">
                    <a:cs typeface="+mj-cs"/>
                  </a:rPr>
                  <a:t>) ของ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Cu</a:t>
                </a:r>
                <a:r>
                  <a:rPr lang="en-US" sz="2400" baseline="4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th-TH" sz="2400" dirty="0">
                    <a:latin typeface="Times New Roman" pitchFamily="18" charset="0"/>
                    <a:cs typeface="+mj-cs"/>
                  </a:rPr>
                  <a:t>ธาตุ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มีประจุที่นิวเคลียสเป็น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2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เท่าของประจุนิวเคลียสของออกซิเจน มีเลขมวลเป็น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2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เท่าของออกซิเจน จงบอกอนุภาคมูลฐานและเขียนสัญลักษณ์นิวเคลียร์บอกว่า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คือธาตุอะไรในตารางธาตุ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th-TH" sz="2400" dirty="0">
                    <a:latin typeface="Times New Roman" pitchFamily="18" charset="0"/>
                    <a:cs typeface="+mj-cs"/>
                  </a:rPr>
                  <a:t>อะตอมของธาตุหนึ่งมี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32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นิวตรอน เกิด</a:t>
                </a:r>
                <a:r>
                  <a:rPr lang="th-TH" sz="2400" dirty="0" err="1">
                    <a:latin typeface="Times New Roman" pitchFamily="18" charset="0"/>
                    <a:cs typeface="+mj-cs"/>
                  </a:rPr>
                  <a:t>แคต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ไอออนที่มีประจุ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3+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มี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24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อิเล็กตรอนอะตอมนี้ควรเป็นธาตุใด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th-TH" sz="2400" dirty="0">
                    <a:latin typeface="Times New Roman" pitchFamily="18" charset="0"/>
                    <a:cs typeface="+mj-cs"/>
                  </a:rPr>
                  <a:t>ธาตุ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มีเลขมวลและเลขอะตอมเป็น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7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เท่า</a:t>
                </a:r>
                <a:r>
                  <a:rPr lang="th-TH" sz="2400" dirty="0" err="1">
                    <a:latin typeface="Times New Roman" pitchFamily="18" charset="0"/>
                    <a:cs typeface="+mj-cs"/>
                  </a:rPr>
                  <a:t>ของดิว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ทีเรียม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h-TH" sz="24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PrePr>
                      <m:sub>
                        <m:r>
                          <a:rPr lang="th-TH" sz="2400" b="0" i="0" smtClean="0"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sub>
                      <m:sup>
                        <m:r>
                          <a:rPr lang="th-TH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th-TH" sz="2400" dirty="0">
                    <a:latin typeface="Times New Roman" pitchFamily="18" charset="0"/>
                    <a:cs typeface="+mj-cs"/>
                  </a:rPr>
                  <a:t>) ข้อใดคือ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Isotope </a:t>
                </a:r>
                <a:r>
                  <a:rPr lang="th-TH" sz="2400" dirty="0">
                    <a:latin typeface="Times New Roman" pitchFamily="18" charset="0"/>
                    <a:cs typeface="+mj-cs"/>
                  </a:rPr>
                  <a:t>ของธาตุ </a:t>
                </a:r>
                <a:r>
                  <a:rPr lang="en-US" sz="2400" dirty="0">
                    <a:latin typeface="Times New Roman" pitchFamily="18" charset="0"/>
                    <a:cs typeface="+mj-cs"/>
                  </a:rPr>
                  <a:t>X</a:t>
                </a:r>
              </a:p>
              <a:p>
                <a:r>
                  <a:rPr lang="en-US" sz="2400" dirty="0">
                    <a:latin typeface="Times New Roman" pitchFamily="18" charset="0"/>
                    <a:cs typeface="+mj-cs"/>
                  </a:rPr>
                  <a:t>      1. Si-28   2. N-15    3. C-14    4. B-10    5. F-19</a:t>
                </a:r>
                <a:endParaRPr lang="th-TH" sz="2400" dirty="0">
                  <a:latin typeface="Times New Roman" pitchFamily="18" charset="0"/>
                  <a:cs typeface="+mj-cs"/>
                </a:endParaRPr>
              </a:p>
              <a:p>
                <a:endParaRPr lang="th-TH" sz="2400" dirty="0">
                  <a:cs typeface="+mj-cs"/>
                </a:endParaRPr>
              </a:p>
              <a:p>
                <a:endParaRPr lang="en-US" sz="2400" dirty="0">
                  <a:cs typeface="+mj-cs"/>
                </a:endParaRPr>
              </a:p>
            </p:txBody>
          </p:sp>
        </mc:Choice>
        <mc:Fallback xmlns="">
          <p:sp>
            <p:nvSpPr>
              <p:cNvPr id="6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8219256" cy="613020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87" t="-129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10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38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498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5918" y="2500306"/>
            <a:ext cx="550072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imes New Roman" pitchFamily="18" charset="0"/>
                <a:cs typeface="+mj-cs"/>
              </a:rPr>
              <a:t>โครงสร้างอะตอม</a:t>
            </a:r>
            <a:endParaRPr lang="en-US" sz="8000" b="1" dirty="0">
              <a:latin typeface="Times New Roman" pitchFamily="18" charset="0"/>
              <a:cs typeface="+mj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z="3200" b="1" smtClean="0"/>
              <a:pPr/>
              <a:t>4</a:t>
            </a:fld>
            <a:endParaRPr lang="th-TH" sz="3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1026" name="AutoShape 2" descr="ผลการค้นหารูปภาพสำหรับ อะตอ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8" name="Picture 4" descr="http://www.manager.co.th/asp-bin/Image.aspx?ID=2636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1732470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1071546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ส่วนที่เล็กที่สุดของธาตุที่สามารถทำปฏิกิริยาเคมีได้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310" y="357166"/>
            <a:ext cx="106204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อะตอม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407707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ไม่สามารถมองเห็นได้ด้วยตาเปล่าจึงต้องสร้าง </a:t>
            </a:r>
            <a:r>
              <a:rPr lang="th-TH" sz="3200" i="1" u="sng" dirty="0">
                <a:solidFill>
                  <a:srgbClr val="0070C0"/>
                </a:solidFill>
                <a:latin typeface="Times New Roman" pitchFamily="18" charset="0"/>
                <a:cs typeface="+mj-cs"/>
              </a:rPr>
              <a:t>แบบจำลองอะตอม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5373216"/>
            <a:ext cx="72728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มโนภาพที่นักวิทยาศาสตร์สร้างขึ้น ซึ่งได้ข้อมูลมาจากการทดลอง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643042" y="107154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ข้อมูลการทดลองที่ใช้อธิบายลักษณะของอะตอม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310" y="357166"/>
            <a:ext cx="22764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imes New Roman" pitchFamily="18" charset="0"/>
                <a:cs typeface="+mj-cs"/>
              </a:rPr>
              <a:t>แบบจำลองอะตอม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785926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j-cs"/>
              </a:rPr>
              <a:t>สามารถเปลี่ยนแปลงได้ถ้ามีผลการทดลองใหม่ ๆ ที่ใช้แบบจำลองอะตอมเดิมอธิบายไม่ได้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546" y="2857496"/>
            <a:ext cx="47863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j-cs"/>
              </a:rPr>
              <a:t>จุดเริ่มต้นของการอธิบายเกี่ยวกับอะตอม</a:t>
            </a:r>
          </a:p>
        </p:txBody>
      </p:sp>
      <p:pic>
        <p:nvPicPr>
          <p:cNvPr id="35842" name="Picture 2" descr="http://danielasallan.weebly.com/uploads/2/3/1/7/23170680/13816657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15" y="3643314"/>
            <a:ext cx="4200525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203848" y="188640"/>
            <a:ext cx="320518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imes New Roman" pitchFamily="18" charset="0"/>
                <a:cs typeface="+mj-cs"/>
              </a:rPr>
              <a:t>แบบจำลองอะตอมที่สำคัญ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1. John Dalton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  <p:sp>
        <p:nvSpPr>
          <p:cNvPr id="36866" name="AutoShape 2" descr="ผลการค้นหารูปภาพสำหรับ แบบจําลองอะตอมของดอลต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6868" name="Picture 4" descr="http://www.thaigoodview.com/library/studentshow/2549/bangkok/sathit_cu/atomic_structure/Learn/images/dalt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1476375" cy="1476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1556792"/>
            <a:ext cx="642942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+mj-cs"/>
              </a:rPr>
              <a:t>“</a:t>
            </a:r>
            <a:r>
              <a:rPr lang="th-TH" sz="3200" dirty="0">
                <a:latin typeface="Times New Roman" pitchFamily="18" charset="0"/>
                <a:cs typeface="+mj-cs"/>
              </a:rPr>
              <a:t>อะตอมมีลักษณะเป็นทรงกลมมีขนาดเล็กมากและไม่สามารถแบ่งแยกได้อีก</a:t>
            </a:r>
            <a:r>
              <a:rPr lang="en-US" sz="3200" dirty="0">
                <a:latin typeface="Times New Roman" pitchFamily="18" charset="0"/>
                <a:cs typeface="+mj-cs"/>
              </a:rPr>
              <a:t>”</a:t>
            </a:r>
            <a:endParaRPr lang="th-TH" sz="3200" dirty="0">
              <a:latin typeface="Times New Roman" pitchFamily="18" charset="0"/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57224" y="5072074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i="1" u="sng" dirty="0">
                <a:cs typeface="+mj-cs"/>
              </a:rPr>
              <a:t>เวลาต่อมาพบว่าอะตอมของธาตุชนิดเดียวกันอาจมีมวลแตกต่างกันได้ อะตอมสามารถแบ่งแยกได้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192882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7030A0"/>
                </a:solidFill>
                <a:latin typeface="Times New Roman" pitchFamily="18" charset="0"/>
                <a:cs typeface="+mj-cs"/>
              </a:rPr>
              <a:t>การทดลอง</a:t>
            </a:r>
          </a:p>
        </p:txBody>
      </p:sp>
      <p:pic>
        <p:nvPicPr>
          <p:cNvPr id="38914" name="Picture 2" descr="http://www.promma.ac.th/main/chemistry/jutamas/lesson/images/rail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99" y="985835"/>
            <a:ext cx="3381375" cy="2228851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395536" y="4149080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cs typeface="+mj-cs"/>
              </a:rPr>
              <a:t>ก๊าซสามารถนำไฟฟ้าภายใต้ความต่างศักย์สูงโดยใช้หลอดแก้วสุญญากาศ ซึ่งมีความต่างศักย์  10,000  โวลต์ ขั้วไฟฟ้าที่ต่อกับขั้วบวก เรียกว่า </a:t>
            </a:r>
            <a:r>
              <a:rPr lang="th-TH" sz="3200" b="1" u="sng" dirty="0">
                <a:cs typeface="+mj-cs"/>
              </a:rPr>
              <a:t>แอโนด</a:t>
            </a:r>
            <a:r>
              <a:rPr lang="th-TH" sz="3200" dirty="0">
                <a:cs typeface="+mj-cs"/>
              </a:rPr>
              <a:t> และขั้วลบ เรียกว่า</a:t>
            </a:r>
            <a:r>
              <a:rPr lang="th-TH" sz="3200" u="sng" dirty="0">
                <a:cs typeface="+mj-cs"/>
              </a:rPr>
              <a:t> </a:t>
            </a:r>
            <a:r>
              <a:rPr lang="th-TH" sz="3200" b="1" u="sng" dirty="0">
                <a:cs typeface="+mj-cs"/>
              </a:rPr>
              <a:t>แคโทด</a:t>
            </a:r>
            <a:r>
              <a:rPr lang="th-TH" sz="3200" dirty="0">
                <a:cs typeface="+mj-cs"/>
              </a:rPr>
              <a:t>  เมื่อผ่านไฟฟ้าเข้าไปในหลอดพบว่า เกิดลำแสงพุ่งจากแคโทด ไปยังแอโนด เรียกลำแสงนี้ว่า  </a:t>
            </a:r>
            <a:r>
              <a:rPr lang="th-TH" sz="3200" b="1" dirty="0">
                <a:cs typeface="+mj-cs"/>
              </a:rPr>
              <a:t>รังสีแคโทด</a:t>
            </a:r>
            <a:endParaRPr lang="th-TH" sz="32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+mj-cs"/>
              </a:rPr>
              <a:t>2. Thomson</a:t>
            </a:r>
            <a:endParaRPr lang="th-TH" sz="2400" b="1" dirty="0">
              <a:solidFill>
                <a:srgbClr val="00B050"/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7050-DF73-4415-B463-74C2AE7A2300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335756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cs typeface="+mj-cs"/>
              </a:rPr>
              <a:t>อะตอมของโลหะที่ขั้วแคโทดเมื่อได้รับกระแสไฟฟ้าที่มีความต่างศักย์สูงจะปล่อยอิเล็กตรอนออกมาจากอะตอม  อิเล็กตรอนมีพลังงานสูง และเคลื่อนที่ภายในหลอด  ถ้าเคลื่อนที่ชนอะตอมของแก๊สจะทำให้อิเล็กตรอนในอะตอมของแก๊สหลุดออกจากอะตอม  อิเล็กตรอนจากขั้วแคโทดและจากแก๊สซึ่งเป็นประจุลบจะเคลื่อนที่ไปยังขั้วแอโนด</a:t>
            </a:r>
          </a:p>
        </p:txBody>
      </p:sp>
      <p:pic>
        <p:nvPicPr>
          <p:cNvPr id="39938" name="Picture 2" descr="http://www.promma.ac.th/main/chemistry/jutamas/lesson/images/thoms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786214" cy="285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1231</Words>
  <Application>Microsoft Office PowerPoint</Application>
  <PresentationFormat>On-screen Show (4:3)</PresentationFormat>
  <Paragraphs>152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HP</cp:lastModifiedBy>
  <cp:revision>161</cp:revision>
  <dcterms:created xsi:type="dcterms:W3CDTF">2016-05-17T08:39:52Z</dcterms:created>
  <dcterms:modified xsi:type="dcterms:W3CDTF">2022-05-25T06:05:37Z</dcterms:modified>
</cp:coreProperties>
</file>