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8" r:id="rId6"/>
    <p:sldId id="276" r:id="rId7"/>
    <p:sldId id="299" r:id="rId8"/>
    <p:sldId id="300" r:id="rId9"/>
    <p:sldId id="301" r:id="rId10"/>
    <p:sldId id="302" r:id="rId11"/>
    <p:sldId id="303" r:id="rId12"/>
    <p:sldId id="304" r:id="rId13"/>
    <p:sldId id="309" r:id="rId14"/>
    <p:sldId id="305" r:id="rId15"/>
    <p:sldId id="306" r:id="rId16"/>
    <p:sldId id="315" r:id="rId17"/>
    <p:sldId id="316" r:id="rId18"/>
    <p:sldId id="307" r:id="rId19"/>
    <p:sldId id="308" r:id="rId20"/>
    <p:sldId id="312" r:id="rId21"/>
    <p:sldId id="313" r:id="rId22"/>
    <p:sldId id="310" r:id="rId23"/>
    <p:sldId id="311" r:id="rId24"/>
    <p:sldId id="314" r:id="rId25"/>
    <p:sldId id="317" r:id="rId26"/>
    <p:sldId id="319" r:id="rId27"/>
    <p:sldId id="320" r:id="rId28"/>
    <p:sldId id="321" r:id="rId29"/>
    <p:sldId id="322" r:id="rId30"/>
    <p:sldId id="323" r:id="rId31"/>
    <p:sldId id="318" r:id="rId32"/>
    <p:sldId id="324" r:id="rId33"/>
    <p:sldId id="326" r:id="rId34"/>
    <p:sldId id="327" r:id="rId35"/>
    <p:sldId id="325" r:id="rId3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5C75-8C80-4B4F-A4CF-7AC33D25BFFC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5C75-8C80-4B4F-A4CF-7AC33D25BFFC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5C75-8C80-4B4F-A4CF-7AC33D25BFFC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5C75-8C80-4B4F-A4CF-7AC33D25BFFC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5C75-8C80-4B4F-A4CF-7AC33D25BFFC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5C75-8C80-4B4F-A4CF-7AC33D25BFFC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5C75-8C80-4B4F-A4CF-7AC33D25BFFC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5C75-8C80-4B4F-A4CF-7AC33D25BFFC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5C75-8C80-4B4F-A4CF-7AC33D25BFFC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5C75-8C80-4B4F-A4CF-7AC33D25BFFC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5C75-8C80-4B4F-A4CF-7AC33D25BFFC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55C75-8C80-4B4F-A4CF-7AC33D25BFFC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14314" y="214314"/>
            <a:ext cx="8715404" cy="6429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500043"/>
            <a:ext cx="2286016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8000" b="1" dirty="0">
                <a:latin typeface="Times New Roman" pitchFamily="18" charset="0"/>
              </a:rPr>
              <a:t>เคมี 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40" y="185736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i="1" dirty="0"/>
              <a:t>ว๓๓๒๒๑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480" y="3143248"/>
            <a:ext cx="600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u="sng" dirty="0"/>
              <a:t>มัธยมศึกษาปีที่ ๖ </a:t>
            </a:r>
          </a:p>
          <a:p>
            <a:pPr algn="ctr"/>
            <a:r>
              <a:rPr lang="th-TH" sz="6000" b="1" u="sng" dirty="0"/>
              <a:t>ภาคเรียนที่ ๑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260648"/>
            <a:ext cx="25202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2.พันธะของคาร์บอน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268760"/>
            <a:ext cx="3528392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latin typeface="Times New Roman" pitchFamily="18" charset="0"/>
                <a:cs typeface="+mj-cs"/>
              </a:rPr>
              <a:t>คาร์บอนมีได้กี่พันธะ</a:t>
            </a:r>
            <a:r>
              <a:rPr lang="en-US" b="1" dirty="0">
                <a:latin typeface="Times New Roman" pitchFamily="18" charset="0"/>
                <a:cs typeface="+mj-cs"/>
              </a:rPr>
              <a:t> </a:t>
            </a:r>
            <a:r>
              <a:rPr lang="th-TH" b="1" dirty="0">
                <a:latin typeface="Times New Roman" pitchFamily="18" charset="0"/>
                <a:cs typeface="+mj-cs"/>
              </a:rPr>
              <a:t>เพราะอะไร</a:t>
            </a:r>
            <a:r>
              <a:rPr lang="en-US" b="1" dirty="0">
                <a:latin typeface="Times New Roman" pitchFamily="18" charset="0"/>
                <a:cs typeface="+mj-cs"/>
              </a:rPr>
              <a:t>?</a:t>
            </a:r>
            <a:endParaRPr lang="th-TH" dirty="0">
              <a:latin typeface="Times New Roman" pitchFamily="18" charset="0"/>
              <a:cs typeface="+mj-cs"/>
            </a:endParaRPr>
          </a:p>
        </p:txBody>
      </p:sp>
      <p:pic>
        <p:nvPicPr>
          <p:cNvPr id="43010" name="Picture 2" descr="ผลการค้นหารูปภาพสำหรับ คำถา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132856"/>
            <a:ext cx="2871319" cy="2088232"/>
          </a:xfrm>
          <a:prstGeom prst="rect">
            <a:avLst/>
          </a:prstGeom>
          <a:noFill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93096"/>
            <a:ext cx="54483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4608512" cy="17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116632"/>
            <a:ext cx="3024336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imes New Roman" pitchFamily="18" charset="0"/>
                <a:cs typeface="+mj-cs"/>
              </a:rPr>
              <a:t>ตัวอย่างการเกิดพันธะของคาร์บอน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92896"/>
            <a:ext cx="5102016" cy="380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60648"/>
            <a:ext cx="59766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3.การเขียนสูตรโครงสร้างของสารประกอบอินทรีย์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676456" cy="16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59" y="3429000"/>
            <a:ext cx="8320197" cy="18304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2520280" cy="73866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imes New Roman" pitchFamily="18" charset="0"/>
                <a:cs typeface="+mj-cs"/>
              </a:rPr>
              <a:t>3.1 สูตรโครงสร้างแบบจุด</a:t>
            </a:r>
            <a:endParaRPr lang="en-US" sz="2400" b="1" dirty="0">
              <a:latin typeface="Times New Roman" pitchFamily="18" charset="0"/>
              <a:cs typeface="+mj-cs"/>
            </a:endParaRPr>
          </a:p>
          <a:p>
            <a:r>
              <a:rPr lang="en-US" sz="1800" dirty="0">
                <a:latin typeface="Times New Roman" pitchFamily="18" charset="0"/>
                <a:cs typeface="+mj-cs"/>
              </a:rPr>
              <a:t>(Dot structural formula)</a:t>
            </a:r>
            <a:r>
              <a:rPr lang="th-TH" sz="1800" dirty="0">
                <a:latin typeface="Times New Roman" pitchFamily="18" charset="0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imes New Roman" pitchFamily="18" charset="0"/>
                <a:cs typeface="+mj-cs"/>
              </a:rPr>
              <a:t>สูตรโครงสร้างแบบจุด </a:t>
            </a:r>
            <a:r>
              <a:rPr lang="th-TH" sz="2400" dirty="0">
                <a:latin typeface="Times New Roman" pitchFamily="18" charset="0"/>
                <a:cs typeface="+mj-cs"/>
              </a:rPr>
              <a:t>คือสูตรโครงสร้างที่แสดงถึงจำนวนเวเลนซ์อิเล็กตรอนของอะตอมนั้น เมื่อเกิดเป็นสารประกอบ</a:t>
            </a:r>
            <a:r>
              <a:rPr lang="th-TH" sz="2400" dirty="0" err="1">
                <a:latin typeface="Times New Roman" pitchFamily="18" charset="0"/>
                <a:cs typeface="+mj-cs"/>
              </a:rPr>
              <a:t>โคเวเลนต์</a:t>
            </a:r>
            <a:r>
              <a:rPr lang="th-TH" sz="2400" dirty="0">
                <a:latin typeface="Times New Roman" pitchFamily="18" charset="0"/>
                <a:cs typeface="+mj-cs"/>
              </a:rPr>
              <a:t>จะมีการจัดเรียงอิเล็กตรอนให้ครบตาม</a:t>
            </a:r>
            <a:r>
              <a:rPr lang="th-TH" sz="2400" dirty="0" err="1">
                <a:latin typeface="Times New Roman" pitchFamily="18" charset="0"/>
                <a:cs typeface="+mj-cs"/>
              </a:rPr>
              <a:t>กฏ</a:t>
            </a:r>
            <a:r>
              <a:rPr lang="th-TH" sz="2400" dirty="0">
                <a:latin typeface="Times New Roman" pitchFamily="18" charset="0"/>
                <a:cs typeface="+mj-cs"/>
              </a:rPr>
              <a:t>ออก</a:t>
            </a:r>
            <a:r>
              <a:rPr lang="th-TH" sz="2400" dirty="0" err="1">
                <a:latin typeface="Times New Roman" pitchFamily="18" charset="0"/>
                <a:cs typeface="+mj-cs"/>
              </a:rPr>
              <a:t>เตต</a:t>
            </a:r>
            <a:r>
              <a:rPr lang="th-TH" sz="2400" dirty="0">
                <a:latin typeface="Times New Roman" pitchFamily="18" charset="0"/>
                <a:cs typeface="+mj-cs"/>
              </a:rPr>
              <a:t> โดยใช้จุด (•</a:t>
            </a:r>
            <a:r>
              <a:rPr lang="en-US" sz="2400" dirty="0">
                <a:latin typeface="Times New Roman" pitchFamily="18" charset="0"/>
                <a:cs typeface="+mj-cs"/>
              </a:rPr>
              <a:t>)</a:t>
            </a:r>
            <a:r>
              <a:rPr lang="th-TH" sz="2400" dirty="0">
                <a:latin typeface="Times New Roman" pitchFamily="18" charset="0"/>
                <a:cs typeface="+mj-cs"/>
              </a:rPr>
              <a:t> แทนอิเล็กตรอน 1 ตัว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564904"/>
            <a:ext cx="5430725" cy="1829707"/>
          </a:xfrm>
          <a:prstGeom prst="rect">
            <a:avLst/>
          </a:prstGeom>
          <a:ln>
            <a:solidFill>
              <a:srgbClr val="FF99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8122" y="2579737"/>
            <a:ext cx="2160240" cy="830997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แสดงเวเลนซ์อิเล็กตรอนแบบจุดของธาตุตัวอย่าง</a:t>
            </a:r>
            <a:endParaRPr lang="en-US" sz="2400" b="1" dirty="0">
              <a:latin typeface="Times New Roman" pitchFamily="18" charset="0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436510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พันธะเดี่ยว</a:t>
            </a:r>
            <a:endParaRPr lang="en-US" sz="2400" b="1" dirty="0">
              <a:latin typeface="Times New Roman" pitchFamily="18" charset="0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436510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พันธะคู่</a:t>
            </a:r>
            <a:endParaRPr lang="en-US" sz="2400" b="1" dirty="0">
              <a:latin typeface="Times New Roman" pitchFamily="18" charset="0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0272" y="436510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พันธะสาม</a:t>
            </a:r>
            <a:endParaRPr lang="en-US" sz="2400" b="1" dirty="0">
              <a:latin typeface="Times New Roman" pitchFamily="18" charset="0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013176"/>
            <a:ext cx="2219289" cy="404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5661248"/>
            <a:ext cx="2219289" cy="7884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5013176"/>
            <a:ext cx="2219289" cy="3361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5661248"/>
            <a:ext cx="2219288" cy="4329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5013176"/>
            <a:ext cx="2219289" cy="3857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35529" y="2070310"/>
            <a:ext cx="5420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66"/>
                </a:solidFill>
                <a:latin typeface="Times New Roman" pitchFamily="18" charset="0"/>
                <a:cs typeface="+mj-cs"/>
              </a:rPr>
              <a:t>จงเขียนเวเลนซ์อิเล็กตรอนแบบจุดของธาตุที่มีเลขอะตอม 1-20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4536504" cy="73866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imes New Roman" pitchFamily="18" charset="0"/>
                <a:cs typeface="+mj-cs"/>
              </a:rPr>
              <a:t>3.2 สูตรโครงสร้างแบบเส้น </a:t>
            </a:r>
            <a:endParaRPr lang="en-US" sz="2400" b="1" dirty="0">
              <a:latin typeface="Times New Roman" pitchFamily="18" charset="0"/>
              <a:cs typeface="+mj-cs"/>
            </a:endParaRPr>
          </a:p>
          <a:p>
            <a:r>
              <a:rPr lang="en-US" sz="1800" dirty="0">
                <a:latin typeface="Times New Roman" pitchFamily="18" charset="0"/>
                <a:cs typeface="+mj-cs"/>
              </a:rPr>
              <a:t>(Extended structural formula </a:t>
            </a:r>
            <a:r>
              <a:rPr lang="th-TH" sz="1800" dirty="0">
                <a:latin typeface="Times New Roman" pitchFamily="18" charset="0"/>
                <a:cs typeface="+mj-cs"/>
              </a:rPr>
              <a:t>หรือ </a:t>
            </a:r>
            <a:r>
              <a:rPr lang="en-US" sz="1800" dirty="0">
                <a:latin typeface="Times New Roman" pitchFamily="18" charset="0"/>
                <a:cs typeface="+mj-cs"/>
              </a:rPr>
              <a:t>Dash formula)</a:t>
            </a:r>
            <a:r>
              <a:rPr lang="th-TH" sz="1800" dirty="0">
                <a:latin typeface="Times New Roman" pitchFamily="18" charset="0"/>
                <a:cs typeface="+mj-cs"/>
              </a:rPr>
              <a:t>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28403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3096344" cy="73866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imes New Roman" pitchFamily="18" charset="0"/>
                <a:cs typeface="+mj-cs"/>
              </a:rPr>
              <a:t>3.3 สูตรโครงสร้างแบบเส้นและมุม </a:t>
            </a:r>
            <a:endParaRPr lang="en-US" sz="2400" b="1" dirty="0">
              <a:latin typeface="Times New Roman" pitchFamily="18" charset="0"/>
              <a:cs typeface="+mj-cs"/>
            </a:endParaRPr>
          </a:p>
          <a:p>
            <a:r>
              <a:rPr lang="en-US" sz="1800" dirty="0">
                <a:latin typeface="Times New Roman" pitchFamily="18" charset="0"/>
                <a:cs typeface="+mj-cs"/>
              </a:rPr>
              <a:t>(Bond line structure formula)</a:t>
            </a:r>
            <a:r>
              <a:rPr lang="th-TH" sz="1800" dirty="0">
                <a:latin typeface="Times New Roman" pitchFamily="18" charset="0"/>
                <a:cs typeface="+mj-cs"/>
              </a:rPr>
              <a:t>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78834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9852" y="260648"/>
            <a:ext cx="2664296" cy="46166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imes New Roman" pitchFamily="18" charset="0"/>
                <a:cs typeface="+mj-cs"/>
              </a:rPr>
              <a:t>มุมระหว่างพันธะของโมเลกุล</a:t>
            </a:r>
            <a:endParaRPr lang="th-TH" sz="1800" dirty="0">
              <a:latin typeface="Times New Roman" pitchFamily="18" charset="0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323281" cy="2050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1563" y="3721407"/>
            <a:ext cx="3120872" cy="2155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670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เพิ่มเติม</a:t>
            </a:r>
            <a:endParaRPr lang="en-US" sz="2400" b="1" dirty="0">
              <a:latin typeface="Times New Roman" pitchFamily="18" charset="0"/>
              <a:cs typeface="+mj-cs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1500" y="173831"/>
            <a:ext cx="1296144" cy="648072"/>
          </a:xfrm>
          <a:prstGeom prst="wedgeEllipseCallout">
            <a:avLst>
              <a:gd name="adj1" fmla="val 63610"/>
              <a:gd name="adj2" fmla="val 6677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884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9852" y="260648"/>
            <a:ext cx="2664296" cy="46166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imes New Roman" pitchFamily="18" charset="0"/>
                <a:cs typeface="+mj-cs"/>
              </a:rPr>
              <a:t>หลักการเขียนโครงสร้าง 3 มิติ</a:t>
            </a:r>
            <a:endParaRPr lang="th-TH" sz="1800" dirty="0">
              <a:latin typeface="Times New Roman" pitchFamily="18" charset="0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6" y="1412776"/>
            <a:ext cx="8712968" cy="3383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670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เพิ่มเติม</a:t>
            </a:r>
            <a:endParaRPr lang="en-US" sz="2400" b="1" dirty="0">
              <a:latin typeface="Times New Roman" pitchFamily="18" charset="0"/>
              <a:cs typeface="+mj-cs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1500" y="173831"/>
            <a:ext cx="1296144" cy="648072"/>
          </a:xfrm>
          <a:prstGeom prst="wedgeEllipseCallout">
            <a:avLst>
              <a:gd name="adj1" fmla="val 63610"/>
              <a:gd name="adj2" fmla="val 6677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2391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3528392" cy="73866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imes New Roman" pitchFamily="18" charset="0"/>
                <a:cs typeface="+mj-cs"/>
              </a:rPr>
              <a:t>3.4 สูตรโครงสร้างแบบย่อและแบบผสม</a:t>
            </a:r>
            <a:endParaRPr lang="en-US" sz="2400" b="1" dirty="0">
              <a:latin typeface="Times New Roman" pitchFamily="18" charset="0"/>
              <a:cs typeface="+mj-cs"/>
            </a:endParaRPr>
          </a:p>
          <a:p>
            <a:r>
              <a:rPr lang="en-US" sz="1800" dirty="0">
                <a:latin typeface="Times New Roman" pitchFamily="18" charset="0"/>
                <a:cs typeface="+mj-cs"/>
              </a:rPr>
              <a:t>(Condensed structural formula)</a:t>
            </a:r>
            <a:r>
              <a:rPr lang="th-TH" sz="1800" dirty="0">
                <a:latin typeface="Times New Roman" pitchFamily="18" charset="0"/>
                <a:cs typeface="+mj-cs"/>
              </a:rPr>
              <a:t>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9576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242888"/>
            <a:ext cx="638175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3042" y="357166"/>
            <a:ext cx="578647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Times New Roman" pitchFamily="18" charset="0"/>
                <a:cs typeface="+mj-cs"/>
              </a:rPr>
              <a:t>หน่วยการเรียนรู้ในรายวิชาเคมี ๕</a:t>
            </a:r>
            <a:endParaRPr lang="en-US" sz="4800" b="1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853975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imes New Roman" pitchFamily="18" charset="0"/>
                <a:cs typeface="+mj-cs"/>
              </a:rPr>
              <a:t>๑) การเกิดสารประกอบคาร์บอน....................................</a:t>
            </a:r>
            <a:r>
              <a:rPr lang="en-US" sz="2400" dirty="0">
                <a:latin typeface="Times New Roman" pitchFamily="18" charset="0"/>
                <a:cs typeface="+mj-cs"/>
              </a:rPr>
              <a:t>12 %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2786059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imes New Roman" pitchFamily="18" charset="0"/>
                <a:cs typeface="+mj-cs"/>
              </a:rPr>
              <a:t>๒) หมู่ฟังก์ชัน................................................................</a:t>
            </a:r>
            <a:r>
              <a:rPr lang="en-US" sz="2400" dirty="0">
                <a:latin typeface="Times New Roman" pitchFamily="18" charset="0"/>
                <a:cs typeface="+mj-cs"/>
              </a:rPr>
              <a:t>18 %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8448" y="5018876"/>
            <a:ext cx="1928826" cy="64633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imes New Roman" pitchFamily="18" charset="0"/>
                <a:cs typeface="+mj-cs"/>
              </a:rPr>
              <a:t>สอบกลางภาค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9952" y="573325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20 %</a:t>
            </a:r>
            <a:endParaRPr lang="th-TH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1368152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ตัวอย่างที่ 1</a:t>
            </a:r>
            <a:endParaRPr lang="en-US" sz="2400" b="1" dirty="0">
              <a:latin typeface="Times New Roman" pitchFamily="18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606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imes New Roman" pitchFamily="18" charset="0"/>
                <a:cs typeface="+mj-cs"/>
              </a:rPr>
              <a:t>จงเขียนสูตรโครงสร้างแบบย่อ และแบบเส้นและมุมของสารต่อไปนี้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2376264" cy="17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3429000"/>
            <a:ext cx="1368152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ตัวอย่างที่ 2</a:t>
            </a:r>
            <a:endParaRPr lang="en-US" sz="2400" b="1" dirty="0">
              <a:latin typeface="Times New Roman" pitchFamily="18" charset="0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342900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imes New Roman" pitchFamily="18" charset="0"/>
                <a:cs typeface="+mj-cs"/>
              </a:rPr>
              <a:t>จงเขียนสูตรโครงสร้างแบบย่อ และแบบเส้นของสารต่อไปนี้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509120"/>
            <a:ext cx="172955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ลูกศรเชื่อมต่อแบบตรง 10"/>
          <p:cNvCxnSpPr/>
          <p:nvPr/>
        </p:nvCxnSpPr>
        <p:spPr>
          <a:xfrm>
            <a:off x="2699792" y="1916832"/>
            <a:ext cx="100811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1368152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ตัวอย่างที่ 3</a:t>
            </a:r>
            <a:endParaRPr lang="en-US" sz="2400" b="1" dirty="0">
              <a:latin typeface="Times New Roman" pitchFamily="18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606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imes New Roman" pitchFamily="18" charset="0"/>
                <a:cs typeface="+mj-cs"/>
              </a:rPr>
              <a:t>จงเขียนสูตรโครงสร้างแบบเส้นและมุมของสารต่อไปนี้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4111960" cy="501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ลูกศรเชื่อมต่อแบบตรง 7"/>
          <p:cNvCxnSpPr/>
          <p:nvPr/>
        </p:nvCxnSpPr>
        <p:spPr>
          <a:xfrm>
            <a:off x="3419872" y="1412776"/>
            <a:ext cx="158417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3419872" y="2348880"/>
            <a:ext cx="158417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3923928" y="4077072"/>
            <a:ext cx="158417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3851920" y="5589240"/>
            <a:ext cx="158417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1512168" cy="46166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แบบฝึกหัดที่ 1</a:t>
            </a:r>
            <a:endParaRPr lang="en-US" sz="2400" b="1" dirty="0">
              <a:latin typeface="Times New Roman" pitchFamily="18" charset="0"/>
              <a:cs typeface="+mj-cs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65583"/>
            <a:ext cx="4392488" cy="604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4032448" cy="6017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2843808" y="1196752"/>
            <a:ext cx="136815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059832" y="2204864"/>
            <a:ext cx="10801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43808" y="3212976"/>
            <a:ext cx="151216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771800" y="4725144"/>
            <a:ext cx="16561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771800" y="5589240"/>
            <a:ext cx="16561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7020272" y="980728"/>
            <a:ext cx="158417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164288" y="2636912"/>
            <a:ext cx="136815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092280" y="3717032"/>
            <a:ext cx="144016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236296" y="4869160"/>
            <a:ext cx="136815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308304" y="5877272"/>
            <a:ext cx="115212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1"/>
            <a:ext cx="4752528" cy="681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776"/>
            <a:ext cx="4427984" cy="175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1835696" y="332656"/>
            <a:ext cx="144016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835696" y="1052736"/>
            <a:ext cx="15121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835696" y="1772816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835696" y="2492896"/>
            <a:ext cx="15121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835696" y="3212976"/>
            <a:ext cx="15121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835696" y="3933056"/>
            <a:ext cx="15121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835696" y="4869160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907704" y="5877272"/>
            <a:ext cx="15121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563888" y="332656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635896" y="1052736"/>
            <a:ext cx="100811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635896" y="1772816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563888" y="2564904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3491880" y="3284984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563888" y="4005064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635896" y="5085184"/>
            <a:ext cx="9361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635896" y="5877272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444208" y="332656"/>
            <a:ext cx="13681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444208" y="980728"/>
            <a:ext cx="144016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7991872" y="332656"/>
            <a:ext cx="104462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7956376" y="980728"/>
            <a:ext cx="971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892" y="188640"/>
            <a:ext cx="19442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4.ไอโซเมอริซึม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19675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สูตรโมเลกุล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C</a:t>
            </a:r>
            <a:r>
              <a:rPr lang="en-US" sz="2400" baseline="-25000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H</a:t>
            </a:r>
            <a:r>
              <a:rPr lang="en-US" sz="2400" baseline="-25000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6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O </a:t>
            </a:r>
            <a:r>
              <a:rPr lang="th-TH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บอกอะไรได้บ้าง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 ?</a:t>
            </a:r>
            <a:endParaRPr lang="th-TH" dirty="0">
              <a:solidFill>
                <a:srgbClr val="00206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1820" y="1988840"/>
            <a:ext cx="3240360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สูตรโครงสร้างจะเป็นอย่างไร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?</a:t>
            </a:r>
            <a:endParaRPr lang="th-TH" dirty="0">
              <a:solidFill>
                <a:srgbClr val="002060"/>
              </a:solidFill>
              <a:latin typeface="Times New Roman" pitchFamily="18" charset="0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80928"/>
            <a:ext cx="8198829" cy="1914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523350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66"/>
                </a:solidFill>
                <a:latin typeface="Times New Roman" pitchFamily="18" charset="0"/>
                <a:cs typeface="+mj-cs"/>
              </a:rPr>
              <a:t>ความรู้เพียงแค่สูตรโมเลกุล </a:t>
            </a:r>
            <a:r>
              <a:rPr lang="th-TH" b="1" u="sng" dirty="0">
                <a:solidFill>
                  <a:srgbClr val="FF0066"/>
                </a:solidFill>
                <a:latin typeface="Times New Roman" pitchFamily="18" charset="0"/>
                <a:cs typeface="+mj-cs"/>
              </a:rPr>
              <a:t>ไม่เพียงพอ </a:t>
            </a:r>
            <a:r>
              <a:rPr lang="th-TH" dirty="0">
                <a:solidFill>
                  <a:srgbClr val="FF0066"/>
                </a:solidFill>
                <a:latin typeface="Times New Roman" pitchFamily="18" charset="0"/>
                <a:cs typeface="+mj-cs"/>
              </a:rPr>
              <a:t>เพราะว่าเราไม่ทราบว่าอะตอมต่าง ๆ ในโมเลกุลจัดเรียงตัวอย่างไร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617024" cy="7864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653885"/>
            <a:ext cx="1800200" cy="4708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5364088" y="653885"/>
            <a:ext cx="2376264" cy="47085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40359"/>
            <a:ext cx="8048625" cy="47720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72200" y="5445224"/>
            <a:ext cx="1927945" cy="695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6444208" y="555962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cs typeface="+mj-cs"/>
              </a:rPr>
              <a:t>ไอโซ</a:t>
            </a:r>
            <a:r>
              <a:rPr lang="th-TH" sz="2400" dirty="0" err="1">
                <a:cs typeface="+mj-cs"/>
              </a:rPr>
              <a:t>เมอร์</a:t>
            </a:r>
            <a:r>
              <a:rPr lang="th-TH" sz="2400" dirty="0">
                <a:cs typeface="+mj-cs"/>
              </a:rPr>
              <a:t>เชิงแสง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55679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cs typeface="+mj-cs"/>
              </a:rPr>
              <a:t>ประเภทไอโซ</a:t>
            </a:r>
            <a:r>
              <a:rPr lang="th-TH" sz="2400" dirty="0" err="1">
                <a:cs typeface="+mj-cs"/>
              </a:rPr>
              <a:t>เมอร์</a:t>
            </a:r>
            <a:endParaRPr lang="th-TH" sz="2400" dirty="0">
              <a:cs typeface="+mj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1720" y="1772816"/>
            <a:ext cx="86409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683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295232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cs typeface="+mj-cs"/>
              </a:rPr>
              <a:t>4.1 ไอโซ</a:t>
            </a:r>
            <a:r>
              <a:rPr lang="th-TH" b="1" dirty="0" err="1">
                <a:cs typeface="+mj-cs"/>
              </a:rPr>
              <a:t>เมอร์</a:t>
            </a:r>
            <a:r>
              <a:rPr lang="th-TH" b="1" dirty="0">
                <a:cs typeface="+mj-cs"/>
              </a:rPr>
              <a:t>เชิงโครงสร้าง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964" y="1700808"/>
            <a:ext cx="7458428" cy="3987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964" y="980728"/>
            <a:ext cx="623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66"/>
                </a:solidFill>
                <a:cs typeface="+mj-cs"/>
              </a:rPr>
              <a:t>4.1.1 ไอโซ</a:t>
            </a:r>
            <a:r>
              <a:rPr lang="th-TH" b="1" dirty="0" err="1">
                <a:solidFill>
                  <a:srgbClr val="FF0066"/>
                </a:solidFill>
                <a:cs typeface="+mj-cs"/>
              </a:rPr>
              <a:t>เมอร์</a:t>
            </a:r>
            <a:r>
              <a:rPr lang="th-TH" b="1" dirty="0">
                <a:solidFill>
                  <a:srgbClr val="FF0066"/>
                </a:solidFill>
                <a:cs typeface="+mj-cs"/>
              </a:rPr>
              <a:t>เชิงสายโซ่คาร์บอน (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skeletion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isomer</a:t>
            </a:r>
            <a:r>
              <a:rPr lang="th-TH" b="1" dirty="0">
                <a:solidFill>
                  <a:srgbClr val="FF0066"/>
                </a:solidFill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001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66"/>
                </a:solidFill>
                <a:cs typeface="+mj-cs"/>
              </a:rPr>
              <a:t>4.1.2 ไอโซ</a:t>
            </a:r>
            <a:r>
              <a:rPr lang="th-TH" b="1" dirty="0" err="1">
                <a:solidFill>
                  <a:srgbClr val="FF0066"/>
                </a:solidFill>
                <a:cs typeface="+mj-cs"/>
              </a:rPr>
              <a:t>เมอร์</a:t>
            </a:r>
            <a:r>
              <a:rPr lang="th-TH" b="1" dirty="0">
                <a:solidFill>
                  <a:srgbClr val="FF0066"/>
                </a:solidFill>
                <a:cs typeface="+mj-cs"/>
              </a:rPr>
              <a:t>เชิงตำแหน่งของหมู่ฟังก์ชัน (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positional isomer</a:t>
            </a:r>
            <a:r>
              <a:rPr lang="th-TH" b="1" dirty="0">
                <a:solidFill>
                  <a:srgbClr val="FF0066"/>
                </a:solidFill>
                <a:cs typeface="+mj-cs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604" y="1268760"/>
            <a:ext cx="7128792" cy="34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56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66"/>
                </a:solidFill>
                <a:cs typeface="+mj-cs"/>
              </a:rPr>
              <a:t>4.1.3 ไอโซ</a:t>
            </a:r>
            <a:r>
              <a:rPr lang="th-TH" b="1" dirty="0" err="1">
                <a:solidFill>
                  <a:srgbClr val="FF0066"/>
                </a:solidFill>
                <a:cs typeface="+mj-cs"/>
              </a:rPr>
              <a:t>เมอร์</a:t>
            </a:r>
            <a:r>
              <a:rPr lang="th-TH" b="1" dirty="0">
                <a:solidFill>
                  <a:srgbClr val="FF0066"/>
                </a:solidFill>
                <a:cs typeface="+mj-cs"/>
              </a:rPr>
              <a:t>เชิงชนิดของหมู่ฟังก์ชัน (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isomer</a:t>
            </a:r>
            <a:r>
              <a:rPr lang="th-TH" b="1" dirty="0">
                <a:solidFill>
                  <a:srgbClr val="FF0066"/>
                </a:solidFill>
                <a:cs typeface="+mj-cs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541" y="1196752"/>
            <a:ext cx="8398917" cy="45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38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468052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cs typeface="+mj-cs"/>
              </a:rPr>
              <a:t>4.1 ไอโซ</a:t>
            </a:r>
            <a:r>
              <a:rPr lang="th-TH" b="1" dirty="0" err="1">
                <a:cs typeface="+mj-cs"/>
              </a:rPr>
              <a:t>เมอร์เชิงส</a:t>
            </a:r>
            <a:r>
              <a:rPr lang="th-TH" b="1" dirty="0">
                <a:cs typeface="+mj-cs"/>
              </a:rPr>
              <a:t>เตอริโอ </a:t>
            </a:r>
            <a:r>
              <a:rPr lang="th-TH" sz="2400" b="1" dirty="0">
                <a:latin typeface="Times New Roman" panose="02020603050405020304" pitchFamily="18" charset="0"/>
                <a:cs typeface="+mj-cs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stereo isomer</a:t>
            </a:r>
            <a:r>
              <a:rPr lang="th-TH" sz="2400" b="1" dirty="0">
                <a:latin typeface="Times New Roman" panose="02020603050405020304" pitchFamily="18" charset="0"/>
                <a:cs typeface="+mj-cs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908720"/>
            <a:ext cx="623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66"/>
                </a:solidFill>
                <a:cs typeface="+mj-cs"/>
              </a:rPr>
              <a:t>4.2.1 ไอโซ</a:t>
            </a:r>
            <a:r>
              <a:rPr lang="th-TH" b="1" dirty="0" err="1">
                <a:solidFill>
                  <a:srgbClr val="FF0066"/>
                </a:solidFill>
                <a:cs typeface="+mj-cs"/>
              </a:rPr>
              <a:t>เมอร์</a:t>
            </a:r>
            <a:r>
              <a:rPr lang="th-TH" b="1" dirty="0">
                <a:solidFill>
                  <a:srgbClr val="FF0066"/>
                </a:solidFill>
                <a:cs typeface="+mj-cs"/>
              </a:rPr>
              <a:t>เชิงเรขาคณิต (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geometrical isomer</a:t>
            </a:r>
            <a:r>
              <a:rPr lang="th-TH" b="1" dirty="0">
                <a:solidFill>
                  <a:srgbClr val="FF0066"/>
                </a:solidFill>
                <a:cs typeface="+mj-cs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772" y="1655052"/>
            <a:ext cx="797253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5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3042" y="357166"/>
            <a:ext cx="578647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Times New Roman" pitchFamily="18" charset="0"/>
                <a:cs typeface="+mj-cs"/>
              </a:rPr>
              <a:t>หน่วยการเรียนรู้ในรายวิชาเคมี ๕</a:t>
            </a:r>
            <a:endParaRPr lang="en-US" sz="4800" b="1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55679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imes New Roman" pitchFamily="18" charset="0"/>
                <a:cs typeface="+mj-cs"/>
              </a:rPr>
              <a:t>๓) สารชีวะโมเลกุลกับการดำรงชีวิต.............................</a:t>
            </a:r>
            <a:r>
              <a:rPr lang="en-US" sz="3600" dirty="0">
                <a:latin typeface="Times New Roman" pitchFamily="18" charset="0"/>
                <a:cs typeface="+mj-cs"/>
              </a:rPr>
              <a:t>..</a:t>
            </a:r>
            <a:r>
              <a:rPr lang="en-US" sz="2400" dirty="0">
                <a:latin typeface="Times New Roman" pitchFamily="18" charset="0"/>
                <a:cs typeface="+mj-cs"/>
              </a:rPr>
              <a:t>14 %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268" y="227687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imes New Roman" pitchFamily="18" charset="0"/>
                <a:cs typeface="+mj-cs"/>
              </a:rPr>
              <a:t>๔) </a:t>
            </a:r>
            <a:r>
              <a:rPr lang="th-TH" sz="3600" dirty="0" err="1">
                <a:latin typeface="Times New Roman" pitchFamily="18" charset="0"/>
                <a:cs typeface="+mj-cs"/>
              </a:rPr>
              <a:t>ปิโตร</a:t>
            </a:r>
            <a:r>
              <a:rPr lang="th-TH" sz="3600" dirty="0">
                <a:latin typeface="Times New Roman" pitchFamily="18" charset="0"/>
                <a:cs typeface="+mj-cs"/>
              </a:rPr>
              <a:t>เคมี.....................................................................</a:t>
            </a:r>
            <a:r>
              <a:rPr lang="en-US" sz="2400" dirty="0">
                <a:latin typeface="Times New Roman" pitchFamily="18" charset="0"/>
                <a:cs typeface="+mj-cs"/>
              </a:rPr>
              <a:t>16 %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4725144"/>
            <a:ext cx="2000264" cy="64633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imes New Roman" pitchFamily="18" charset="0"/>
                <a:cs typeface="+mj-cs"/>
              </a:rPr>
              <a:t>สอบปลายภาค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1376" y="5582400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20 %</a:t>
            </a:r>
            <a:endParaRPr lang="th-TH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4987"/>
            <a:ext cx="7515572" cy="154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224" y="1916832"/>
            <a:ext cx="8213551" cy="1206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5690" y="2996952"/>
            <a:ext cx="3572619" cy="36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12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60648"/>
            <a:ext cx="623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66"/>
                </a:solidFill>
                <a:cs typeface="+mj-cs"/>
              </a:rPr>
              <a:t>4.2.2 ไอโซ</a:t>
            </a:r>
            <a:r>
              <a:rPr lang="th-TH" b="1" dirty="0" err="1">
                <a:solidFill>
                  <a:srgbClr val="FF0066"/>
                </a:solidFill>
                <a:cs typeface="+mj-cs"/>
              </a:rPr>
              <a:t>เมอร์</a:t>
            </a:r>
            <a:r>
              <a:rPr lang="th-TH" b="1" dirty="0">
                <a:solidFill>
                  <a:srgbClr val="FF0066"/>
                </a:solidFill>
                <a:cs typeface="+mj-cs"/>
              </a:rPr>
              <a:t>เชิงแสง (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isomer</a:t>
            </a:r>
            <a:r>
              <a:rPr lang="th-TH" b="1" dirty="0">
                <a:solidFill>
                  <a:srgbClr val="FF0066"/>
                </a:solidFill>
                <a:cs typeface="+mj-cs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772" y="908720"/>
            <a:ext cx="8676456" cy="752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060848"/>
            <a:ext cx="7637289" cy="36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81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2395" y="548680"/>
            <a:ext cx="627921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53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920880" cy="80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9620" y="980728"/>
            <a:ext cx="6144759" cy="3672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653636"/>
            <a:ext cx="6624736" cy="19527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648" y="920631"/>
            <a:ext cx="360040" cy="5685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1560" y="18864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2756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640413" cy="53285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476672"/>
            <a:ext cx="288032" cy="5184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3867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1512168" cy="46166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แบบฝึกหัดที่ 2</a:t>
            </a:r>
            <a:endParaRPr lang="en-US" sz="2400" b="1" dirty="0">
              <a:latin typeface="Times New Roman" pitchFamily="18" charset="0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966" y="692696"/>
            <a:ext cx="8322067" cy="864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642916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1.1 โซ่ตรง มีกี่ไอโซ</a:t>
            </a:r>
            <a:r>
              <a:rPr lang="th-TH" sz="2400" dirty="0" err="1">
                <a:solidFill>
                  <a:srgbClr val="002060"/>
                </a:solidFill>
                <a:latin typeface="Times New Roman" pitchFamily="18" charset="0"/>
                <a:cs typeface="+mj-cs"/>
              </a:rPr>
              <a:t>เมอร์</a:t>
            </a:r>
            <a:endParaRPr lang="th-TH" sz="2400" dirty="0">
              <a:solidFill>
                <a:srgbClr val="002060"/>
              </a:solidFill>
              <a:latin typeface="Times New Roman" pitchFamily="18" charset="0"/>
              <a:cs typeface="+mj-cs"/>
            </a:endParaRPr>
          </a:p>
          <a:p>
            <a:r>
              <a:rPr lang="th-TH" sz="2400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1.2 โซ่กิ่ง มีกี่ไอโซ</a:t>
            </a:r>
            <a:r>
              <a:rPr lang="th-TH" sz="2400" dirty="0" err="1">
                <a:solidFill>
                  <a:srgbClr val="002060"/>
                </a:solidFill>
                <a:latin typeface="Times New Roman" pitchFamily="18" charset="0"/>
                <a:cs typeface="+mj-cs"/>
              </a:rPr>
              <a:t>เมอร์</a:t>
            </a:r>
            <a:endParaRPr lang="th-TH" sz="2400" dirty="0">
              <a:solidFill>
                <a:srgbClr val="002060"/>
              </a:solidFill>
              <a:latin typeface="Times New Roman" pitchFamily="18" charset="0"/>
              <a:cs typeface="+mj-cs"/>
            </a:endParaRPr>
          </a:p>
          <a:p>
            <a:r>
              <a:rPr lang="th-TH" sz="2400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1.3 โซ่ปิด (แบบวง) มีกี่ไอโซ</a:t>
            </a:r>
            <a:r>
              <a:rPr lang="th-TH" sz="2400" dirty="0" err="1">
                <a:solidFill>
                  <a:srgbClr val="002060"/>
                </a:solidFill>
                <a:latin typeface="Times New Roman" pitchFamily="18" charset="0"/>
                <a:cs typeface="+mj-cs"/>
              </a:rPr>
              <a:t>เมอร์</a:t>
            </a:r>
            <a:endParaRPr lang="th-TH" sz="2400" dirty="0">
              <a:solidFill>
                <a:srgbClr val="002060"/>
              </a:solidFill>
              <a:latin typeface="Times New Roman" pitchFamily="18" charset="0"/>
              <a:cs typeface="+mj-cs"/>
            </a:endParaRPr>
          </a:p>
          <a:p>
            <a:r>
              <a:rPr lang="th-TH" sz="2400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1.4 สูตรโครงสร้างในข้อ 1.1, 1.2, 1.3 เป็นไอโซ</a:t>
            </a:r>
            <a:r>
              <a:rPr lang="th-TH" sz="2400" dirty="0" err="1">
                <a:solidFill>
                  <a:srgbClr val="002060"/>
                </a:solidFill>
                <a:latin typeface="Times New Roman" pitchFamily="18" charset="0"/>
                <a:cs typeface="+mj-cs"/>
              </a:rPr>
              <a:t>เมอร์</a:t>
            </a:r>
            <a:r>
              <a:rPr lang="th-TH" sz="2400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กันทั้งหมดหรือไม่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325" y="3299979"/>
            <a:ext cx="8611675" cy="8360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49047" y="41886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h-TH" sz="2400" dirty="0">
                <a:solidFill>
                  <a:srgbClr val="002060"/>
                </a:solidFill>
                <a:latin typeface="Times New Roman" pitchFamily="18" charset="0"/>
                <a:cs typeface="Angsana New" panose="02020603050405020304" pitchFamily="18" charset="-34"/>
              </a:rPr>
              <a:t>2.1 โซ่ตรง มีกี่ไอโซ</a:t>
            </a:r>
            <a:r>
              <a:rPr lang="th-TH" sz="2400" dirty="0" err="1">
                <a:solidFill>
                  <a:srgbClr val="002060"/>
                </a:solidFill>
                <a:latin typeface="Times New Roman" pitchFamily="18" charset="0"/>
                <a:cs typeface="Angsana New" panose="02020603050405020304" pitchFamily="18" charset="-34"/>
              </a:rPr>
              <a:t>เมอร์</a:t>
            </a:r>
            <a:endParaRPr lang="th-TH" sz="2400" dirty="0">
              <a:solidFill>
                <a:srgbClr val="002060"/>
              </a:solidFill>
              <a:latin typeface="Times New Roman" pitchFamily="18" charset="0"/>
              <a:cs typeface="Angsana New" panose="02020603050405020304" pitchFamily="18" charset="-34"/>
            </a:endParaRPr>
          </a:p>
          <a:p>
            <a:pPr lvl="0"/>
            <a:r>
              <a:rPr lang="th-TH" sz="2400" dirty="0">
                <a:solidFill>
                  <a:srgbClr val="002060"/>
                </a:solidFill>
                <a:latin typeface="Times New Roman" pitchFamily="18" charset="0"/>
                <a:cs typeface="Angsana New" panose="02020603050405020304" pitchFamily="18" charset="-34"/>
              </a:rPr>
              <a:t>2.2 โซ่กิ่ง มีกี่ไอโซ</a:t>
            </a:r>
            <a:r>
              <a:rPr lang="th-TH" sz="2400" dirty="0" err="1">
                <a:solidFill>
                  <a:srgbClr val="002060"/>
                </a:solidFill>
                <a:latin typeface="Times New Roman" pitchFamily="18" charset="0"/>
                <a:cs typeface="Angsana New" panose="02020603050405020304" pitchFamily="18" charset="-34"/>
              </a:rPr>
              <a:t>เมอร์</a:t>
            </a:r>
            <a:endParaRPr lang="th-TH" sz="2400" dirty="0">
              <a:solidFill>
                <a:srgbClr val="002060"/>
              </a:solidFill>
              <a:latin typeface="Times New Roman" pitchFamily="18" charset="0"/>
              <a:cs typeface="Angsana New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1663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66"/>
                </a:solidFill>
                <a:latin typeface="Times New Roman" pitchFamily="18" charset="0"/>
                <a:cs typeface="+mj-cs"/>
              </a:rPr>
              <a:t>10 คะแนน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527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9712" y="1916832"/>
            <a:ext cx="5357850" cy="2308324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Times New Roman" pitchFamily="18" charset="0"/>
                <a:cs typeface="+mj-cs"/>
              </a:rPr>
              <a:t>การเกิดสารประกอบคาร์บอน</a:t>
            </a:r>
            <a:endParaRPr lang="en-US" sz="7200" b="1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260648"/>
            <a:ext cx="17281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1.เคมีอินทรีย์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2552554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เคมีอินทรีย์คืออะไร</a:t>
            </a:r>
            <a:r>
              <a:rPr lang="en-US" sz="3200" b="1" dirty="0">
                <a:latin typeface="Times New Roman" pitchFamily="18" charset="0"/>
                <a:cs typeface="+mj-cs"/>
              </a:rPr>
              <a:t>?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68164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imes New Roman" pitchFamily="18" charset="0"/>
                <a:cs typeface="+mj-cs"/>
              </a:rPr>
              <a:t>“สารที่มีคาร์บอนเป็นองค์ประกอบ เกิดจากสิ่งมีชีวิตเท่านั้น”</a:t>
            </a:r>
          </a:p>
        </p:txBody>
      </p:sp>
      <p:pic>
        <p:nvPicPr>
          <p:cNvPr id="1026" name="Picture 2" descr="ผลการค้นหารูปภาพสำหรับ ammonium cyanate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05064"/>
            <a:ext cx="4896544" cy="205027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3888432" cy="43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1700808"/>
            <a:ext cx="136815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atin typeface="Times New Roman" pitchFamily="18" charset="0"/>
                <a:cs typeface="+mj-cs"/>
              </a:rPr>
              <a:t>แนวคิดเดิม</a:t>
            </a:r>
            <a:endParaRPr lang="th-TH" dirty="0">
              <a:latin typeface="Times New Roman" pitchFamily="18" charset="0"/>
              <a:cs typeface="+mj-cs"/>
            </a:endParaRPr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>
            <a:off x="1907704" y="1916832"/>
            <a:ext cx="648072" cy="0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87824" y="2636912"/>
            <a:ext cx="30963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atin typeface="Times New Roman" pitchFamily="18" charset="0"/>
                <a:cs typeface="+mj-cs"/>
              </a:rPr>
              <a:t>จุดเริ่มต้นของการเปลี่ยนแปลง</a:t>
            </a:r>
            <a:endParaRPr lang="th-TH" dirty="0">
              <a:latin typeface="Times New Roman" pitchFamily="18" charset="0"/>
              <a:cs typeface="+mj-cs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>
            <a:off x="4572000" y="3212976"/>
            <a:ext cx="0" cy="360040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88640"/>
            <a:ext cx="2552554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เคมีอินทรีย์คืออะไร</a:t>
            </a:r>
            <a:r>
              <a:rPr lang="en-US" sz="3200" b="1" dirty="0">
                <a:latin typeface="Times New Roman" pitchFamily="18" charset="0"/>
                <a:cs typeface="+mj-cs"/>
              </a:rPr>
              <a:t>?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7176" y="105273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imes New Roman" pitchFamily="18" charset="0"/>
                <a:cs typeface="+mj-cs"/>
              </a:rPr>
              <a:t>“สารที่มีคาร์บอนเป็นองค์ประกอบ ทั้งที่เกิดจากสิ่งมีชีวิตและการสังเคราะห์”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1772816"/>
            <a:ext cx="72008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imes New Roman" pitchFamily="18" charset="0"/>
                <a:cs typeface="+mj-cs"/>
              </a:rPr>
              <a:t>ยกเว้น</a:t>
            </a:r>
            <a:endParaRPr lang="th-TH" sz="3200" b="1" dirty="0">
              <a:latin typeface="Times New Roman" pitchFamily="18" charset="0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052736"/>
            <a:ext cx="136815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atin typeface="Times New Roman" pitchFamily="18" charset="0"/>
                <a:cs typeface="+mj-cs"/>
              </a:rPr>
              <a:t>แนวคิดใหม่</a:t>
            </a:r>
            <a:endParaRPr lang="th-TH" dirty="0">
              <a:latin typeface="Times New Roman" pitchFamily="18" charset="0"/>
              <a:cs typeface="+mj-cs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38046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899592" y="260648"/>
            <a:ext cx="756084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>
                <a:cs typeface="+mj-cs"/>
              </a:rPr>
              <a:t>ธาตุที่เป็นองค์ประกอบหลักในสารอินทรีย์ได้แก่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C, H, O, N, S, F,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Br, I </a:t>
            </a:r>
            <a:r>
              <a:rPr lang="th-TH" dirty="0">
                <a:cs typeface="+mj-cs"/>
              </a:rPr>
              <a:t>และ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cs typeface="+mj-cs"/>
              </a:rPr>
              <a:t> </a:t>
            </a:r>
            <a:r>
              <a:rPr lang="th-TH" dirty="0">
                <a:cs typeface="+mj-cs"/>
              </a:rPr>
              <a:t>เป็นต้น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99592" y="155679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cs typeface="+mj-cs"/>
              </a:rPr>
              <a:t>สารอินทรีย์ที่ประกอบด้วย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th-TH" dirty="0">
                <a:cs typeface="+mj-cs"/>
              </a:rPr>
              <a:t>และ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>
                <a:cs typeface="+mj-cs"/>
              </a:rPr>
              <a:t> </a:t>
            </a:r>
            <a:r>
              <a:rPr lang="th-TH" dirty="0">
                <a:cs typeface="+mj-cs"/>
              </a:rPr>
              <a:t>เท่านั้น เราจะเรียกว่าสารประกอบ นี้ว่า สารประกอบ </a:t>
            </a:r>
            <a:r>
              <a:rPr lang="th-TH" b="1" u="sng" dirty="0">
                <a:solidFill>
                  <a:srgbClr val="FF0066"/>
                </a:solidFill>
                <a:cs typeface="+mj-cs"/>
              </a:rPr>
              <a:t>ไฮโดรคาร์บอน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8244408" cy="34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9552" y="332656"/>
            <a:ext cx="255550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h-TH" b="1" dirty="0">
                <a:cs typeface="+mj-cs"/>
              </a:rPr>
              <a:t>ตัวอย่างสารอินทรีย์อื่น ๆ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32354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683568" y="1340768"/>
            <a:ext cx="316835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716016" y="1340768"/>
            <a:ext cx="3168352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049691" cy="502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5255</TotalTime>
  <Words>591</Words>
  <Application>Microsoft Office PowerPoint</Application>
  <PresentationFormat>On-screen Show (4:3)</PresentationFormat>
  <Paragraphs>97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Admin</dc:creator>
  <cp:lastModifiedBy>HP</cp:lastModifiedBy>
  <cp:revision>230</cp:revision>
  <dcterms:created xsi:type="dcterms:W3CDTF">2016-05-17T08:39:52Z</dcterms:created>
  <dcterms:modified xsi:type="dcterms:W3CDTF">2023-03-28T02:21:42Z</dcterms:modified>
</cp:coreProperties>
</file>