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93" r:id="rId2"/>
    <p:sldId id="257" r:id="rId3"/>
    <p:sldId id="292" r:id="rId4"/>
    <p:sldId id="258" r:id="rId5"/>
    <p:sldId id="259" r:id="rId6"/>
    <p:sldId id="260" r:id="rId7"/>
    <p:sldId id="261" r:id="rId8"/>
    <p:sldId id="27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91" r:id="rId28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114121-FF65-478B-BA8E-A9C1A5007FE1}" type="datetimeFigureOut">
              <a:rPr lang="th-TH" smtClean="0"/>
              <a:t>24/12/61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7A601-7879-4457-85F0-9234E185A34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49692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7A601-7879-4457-85F0-9234E185A345}" type="slidenum">
              <a:rPr lang="th-TH" smtClean="0"/>
              <a:t>21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411284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7A601-7879-4457-85F0-9234E185A345}" type="slidenum">
              <a:rPr lang="th-TH" smtClean="0"/>
              <a:t>26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00240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89527-C4DA-4F40-8DC5-3510F43CACB7}" type="datetimeFigureOut">
              <a:rPr lang="th-TH" smtClean="0"/>
              <a:t>24/12/61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8B189-584F-4CAC-BF80-1660819F541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89527-C4DA-4F40-8DC5-3510F43CACB7}" type="datetimeFigureOut">
              <a:rPr lang="th-TH" smtClean="0"/>
              <a:t>24/12/61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8B189-584F-4CAC-BF80-1660819F541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89527-C4DA-4F40-8DC5-3510F43CACB7}" type="datetimeFigureOut">
              <a:rPr lang="th-TH" smtClean="0"/>
              <a:t>24/12/61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8B189-584F-4CAC-BF80-1660819F541E}" type="slidenum">
              <a:rPr lang="th-TH" smtClean="0"/>
              <a:t>‹#›</a:t>
            </a:fld>
            <a:endParaRPr lang="th-TH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89527-C4DA-4F40-8DC5-3510F43CACB7}" type="datetimeFigureOut">
              <a:rPr lang="th-TH" smtClean="0"/>
              <a:t>24/12/61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8B189-584F-4CAC-BF80-1660819F541E}" type="slidenum">
              <a:rPr lang="th-TH" smtClean="0"/>
              <a:t>‹#›</a:t>
            </a:fld>
            <a:endParaRPr lang="th-TH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89527-C4DA-4F40-8DC5-3510F43CACB7}" type="datetimeFigureOut">
              <a:rPr lang="th-TH" smtClean="0"/>
              <a:t>24/12/61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8B189-584F-4CAC-BF80-1660819F541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89527-C4DA-4F40-8DC5-3510F43CACB7}" type="datetimeFigureOut">
              <a:rPr lang="th-TH" smtClean="0"/>
              <a:t>24/12/61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8B189-584F-4CAC-BF80-1660819F541E}" type="slidenum">
              <a:rPr lang="th-TH" smtClean="0"/>
              <a:t>‹#›</a:t>
            </a:fld>
            <a:endParaRPr lang="th-TH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89527-C4DA-4F40-8DC5-3510F43CACB7}" type="datetimeFigureOut">
              <a:rPr lang="th-TH" smtClean="0"/>
              <a:t>24/12/61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8B189-584F-4CAC-BF80-1660819F541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89527-C4DA-4F40-8DC5-3510F43CACB7}" type="datetimeFigureOut">
              <a:rPr lang="th-TH" smtClean="0"/>
              <a:t>24/12/61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8B189-584F-4CAC-BF80-1660819F541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89527-C4DA-4F40-8DC5-3510F43CACB7}" type="datetimeFigureOut">
              <a:rPr lang="th-TH" smtClean="0"/>
              <a:t>24/12/61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8B189-584F-4CAC-BF80-1660819F541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89527-C4DA-4F40-8DC5-3510F43CACB7}" type="datetimeFigureOut">
              <a:rPr lang="th-TH" smtClean="0"/>
              <a:t>24/12/61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8B189-584F-4CAC-BF80-1660819F541E}" type="slidenum">
              <a:rPr lang="th-TH" smtClean="0"/>
              <a:t>‹#›</a:t>
            </a:fld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89527-C4DA-4F40-8DC5-3510F43CACB7}" type="datetimeFigureOut">
              <a:rPr lang="th-TH" smtClean="0"/>
              <a:t>24/12/61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8B189-584F-4CAC-BF80-1660819F541E}" type="slidenum">
              <a:rPr lang="th-TH" smtClean="0"/>
              <a:t>‹#›</a:t>
            </a:fld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EC89527-C4DA-4F40-8DC5-3510F43CACB7}" type="datetimeFigureOut">
              <a:rPr lang="th-TH" smtClean="0"/>
              <a:t>24/12/61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708B189-584F-4CAC-BF80-1660819F541E}" type="slidenum">
              <a:rPr lang="th-TH" smtClean="0"/>
              <a:t>‹#›</a:t>
            </a:fld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6000" b="1" i="1" dirty="0" smtClean="0"/>
              <a:t>ประวัติดนตรีสากล</a:t>
            </a:r>
            <a:endParaRPr lang="th-TH" sz="6000" b="1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05657">
            <a:off x="1027966" y="1822386"/>
            <a:ext cx="3151130" cy="17759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08437">
            <a:off x="2279471" y="3525181"/>
            <a:ext cx="2002516" cy="25614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25149">
            <a:off x="4728627" y="1590518"/>
            <a:ext cx="2523196" cy="30239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545" b="97818" l="9290" r="8907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15452">
            <a:off x="5475373" y="3319558"/>
            <a:ext cx="2108388" cy="3168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9582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รูปของโฮมเมอร์</a:t>
            </a:r>
            <a:endParaRPr lang="th-TH" dirty="0"/>
          </a:p>
        </p:txBody>
      </p:sp>
      <p:pic>
        <p:nvPicPr>
          <p:cNvPr id="4" name="Picture 8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2420888"/>
            <a:ext cx="3816424" cy="299883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070182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827584" y="1988840"/>
            <a:ext cx="7408333" cy="3960440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>
                <a:latin typeface="Angsana New" pitchFamily="18" charset="-34"/>
                <a:cs typeface="Angsana New" pitchFamily="18" charset="-34"/>
              </a:rPr>
              <a:t>Archaic Period 700-550 B.C.</a:t>
            </a:r>
          </a:p>
          <a:p>
            <a:pPr marL="0" indent="0">
              <a:buNone/>
            </a:pPr>
            <a:r>
              <a:rPr lang="th-TH" sz="2600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2600" dirty="0" smtClean="0">
                <a:latin typeface="Angsana New" pitchFamily="18" charset="-34"/>
                <a:cs typeface="Angsana New" pitchFamily="18" charset="-34"/>
              </a:rPr>
              <a:t>ศิลปะ</a:t>
            </a:r>
            <a:r>
              <a:rPr lang="th-TH" sz="2600" dirty="0">
                <a:latin typeface="Angsana New" pitchFamily="18" charset="-34"/>
                <a:cs typeface="Angsana New" pitchFamily="18" charset="-34"/>
              </a:rPr>
              <a:t>ส่วนใหญ่มีการเริ่มต้นขั้นพื้นฐานในช่วงสมัยนี้และได้มีการพัฒนาขึ้นในสมัยคลาสสิกเกิดความนิยมรูปแบบกวีนิพนธ์ที่เรียกว่า </a:t>
            </a:r>
            <a:r>
              <a:rPr lang="en-US" sz="2600" dirty="0">
                <a:latin typeface="Angsana New" pitchFamily="18" charset="-34"/>
                <a:cs typeface="Angsana New" pitchFamily="18" charset="-34"/>
              </a:rPr>
              <a:t>“</a:t>
            </a:r>
            <a:r>
              <a:rPr lang="th-TH" sz="2600" dirty="0">
                <a:latin typeface="Angsana New" pitchFamily="18" charset="-34"/>
                <a:cs typeface="Angsana New" pitchFamily="18" charset="-34"/>
              </a:rPr>
              <a:t>ลีริก</a:t>
            </a:r>
            <a:r>
              <a:rPr lang="en-US" sz="2600" dirty="0">
                <a:latin typeface="Angsana New" pitchFamily="18" charset="-34"/>
                <a:cs typeface="Angsana New" pitchFamily="18" charset="-34"/>
              </a:rPr>
              <a:t>” (Lyric) </a:t>
            </a:r>
            <a:r>
              <a:rPr lang="th-TH" sz="2600" dirty="0">
                <a:latin typeface="Angsana New" pitchFamily="18" charset="-34"/>
                <a:cs typeface="Angsana New" pitchFamily="18" charset="-34"/>
              </a:rPr>
              <a:t>และการแสดงออกจากการระบายอารมณ์ในใจของกวี (</a:t>
            </a:r>
            <a:r>
              <a:rPr lang="en-US" sz="2600" dirty="0">
                <a:latin typeface="Angsana New" pitchFamily="18" charset="-34"/>
                <a:cs typeface="Angsana New" pitchFamily="18" charset="-34"/>
              </a:rPr>
              <a:t>Music expressing sentiments)</a:t>
            </a:r>
            <a:r>
              <a:rPr lang="th-TH" sz="2600" dirty="0">
                <a:latin typeface="Angsana New" pitchFamily="18" charset="-34"/>
                <a:cs typeface="Angsana New" pitchFamily="18" charset="-34"/>
              </a:rPr>
              <a:t> </a:t>
            </a:r>
            <a:endParaRPr lang="en-US" sz="2600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sz="2600" dirty="0">
                <a:latin typeface="Angsana New" pitchFamily="18" charset="-34"/>
                <a:cs typeface="Angsana New" pitchFamily="18" charset="-34"/>
              </a:rPr>
              <a:t>ไม่ว่าจะเป็นความยินดีหรือความทุกข์ระทมอันเกิดจากความรัก ความชัง ความชื่นชมต่อความงามของฤดูใบไม้ผลิความประทับใจในความงามของค่ำคืนในฤดูร้อนหรือความสำนึกส่วนตัวของกวีที่มีต่อสังคมต่อชาติรวมความแล้ว กวีนิพนธ์แบบลีริก(</a:t>
            </a:r>
            <a:r>
              <a:rPr lang="en-US" sz="2600" dirty="0">
                <a:latin typeface="Angsana New" pitchFamily="18" charset="-34"/>
                <a:cs typeface="Angsana New" pitchFamily="18" charset="-34"/>
              </a:rPr>
              <a:t>Lyric)</a:t>
            </a:r>
            <a:r>
              <a:rPr lang="th-TH" sz="2600" dirty="0">
                <a:latin typeface="Angsana New" pitchFamily="18" charset="-34"/>
                <a:cs typeface="Angsana New" pitchFamily="18" charset="-34"/>
              </a:rPr>
              <a:t>นี้เอื้อให้กวีได้แสดงความรู้สึกส่วนตนได้อย่างเต็มที่ การร้องเพลงประกอบระบำที่เรียกว่าไดธีแรมบ์ (</a:t>
            </a:r>
            <a:r>
              <a:rPr lang="en-US" sz="2600" dirty="0">
                <a:latin typeface="Angsana New" pitchFamily="18" charset="-34"/>
                <a:cs typeface="Angsana New" pitchFamily="18" charset="-34"/>
              </a:rPr>
              <a:t>Dithyramb) </a:t>
            </a:r>
            <a:r>
              <a:rPr lang="th-TH" sz="2600" dirty="0">
                <a:latin typeface="Angsana New" pitchFamily="18" charset="-34"/>
                <a:cs typeface="Angsana New" pitchFamily="18" charset="-34"/>
              </a:rPr>
              <a:t>เป็นเพลงที่ใช้บวงสรวงและเฉลิมฉลองให้แก่เทพเจ้าไดโอนิซุสซึ่งเป็นเทพเจ้าแห่งความอุดมสมบูรณ์เป็นการขับร้องเพลงประสานเสียง ที่มีต้นกำเนิดโดยนักร้องชาย </a:t>
            </a:r>
            <a:r>
              <a:rPr lang="en-US" sz="2600" dirty="0">
                <a:latin typeface="Angsana New" pitchFamily="18" charset="-34"/>
                <a:cs typeface="Angsana New" pitchFamily="18" charset="-34"/>
              </a:rPr>
              <a:t>12</a:t>
            </a:r>
            <a:r>
              <a:rPr lang="th-TH" sz="2600" dirty="0">
                <a:latin typeface="Angsana New" pitchFamily="18" charset="-34"/>
                <a:cs typeface="Angsana New" pitchFamily="18" charset="-34"/>
              </a:rPr>
              <a:t> คน ต่อมาได้มีการพัฒนาปรับปรุงโดย </a:t>
            </a:r>
            <a:r>
              <a:rPr lang="en-US" sz="2600" dirty="0">
                <a:latin typeface="Angsana New" pitchFamily="18" charset="-34"/>
                <a:cs typeface="Angsana New" pitchFamily="18" charset="-34"/>
              </a:rPr>
              <a:t>Arion </a:t>
            </a:r>
            <a:r>
              <a:rPr lang="th-TH" sz="2600" dirty="0">
                <a:latin typeface="Angsana New" pitchFamily="18" charset="-34"/>
                <a:cs typeface="Angsana New" pitchFamily="18" charset="-34"/>
              </a:rPr>
              <a:t>ได้เพิ่มจำนวนนักร้องเป็น </a:t>
            </a:r>
            <a:r>
              <a:rPr lang="en-US" sz="2600" dirty="0">
                <a:latin typeface="Angsana New" pitchFamily="18" charset="-34"/>
                <a:cs typeface="Angsana New" pitchFamily="18" charset="-34"/>
              </a:rPr>
              <a:t>50</a:t>
            </a:r>
            <a:r>
              <a:rPr lang="th-TH" sz="2600" dirty="0">
                <a:latin typeface="Angsana New" pitchFamily="18" charset="-34"/>
                <a:cs typeface="Angsana New" pitchFamily="18" charset="-34"/>
              </a:rPr>
              <a:t> คน และกำหนดให้มีนักร้องนำ </a:t>
            </a:r>
            <a:r>
              <a:rPr lang="en-US" sz="2600" dirty="0">
                <a:latin typeface="Angsana New" pitchFamily="18" charset="-34"/>
                <a:cs typeface="Angsana New" pitchFamily="18" charset="-34"/>
              </a:rPr>
              <a:t>1</a:t>
            </a:r>
            <a:r>
              <a:rPr lang="th-TH" sz="2600" dirty="0">
                <a:latin typeface="Angsana New" pitchFamily="18" charset="-34"/>
                <a:cs typeface="Angsana New" pitchFamily="18" charset="-34"/>
              </a:rPr>
              <a:t> คน </a:t>
            </a:r>
            <a:endParaRPr lang="en-US" sz="2600" dirty="0">
              <a:latin typeface="Angsana New" pitchFamily="18" charset="-34"/>
              <a:cs typeface="Angsana New" pitchFamily="18" charset="-34"/>
            </a:endParaRPr>
          </a:p>
          <a:p>
            <a:endParaRPr lang="th-TH" dirty="0"/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ยุค</a:t>
            </a:r>
            <a:r>
              <a:rPr lang="en-US" dirty="0"/>
              <a:t> Archaic Period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7386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827584" y="1412776"/>
            <a:ext cx="7408333" cy="4242784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3400" b="1" u="sng" dirty="0">
                <a:latin typeface="Angsana New" pitchFamily="18" charset="-34"/>
                <a:cs typeface="Angsana New" pitchFamily="18" charset="-34"/>
              </a:rPr>
              <a:t>Classical Period 550-440 B.C.</a:t>
            </a:r>
          </a:p>
          <a:p>
            <a:pPr marL="0" indent="0">
              <a:buNone/>
            </a:pPr>
            <a:r>
              <a:rPr lang="th-TH" sz="3400" dirty="0" smtClean="0">
                <a:latin typeface="Angsana New" pitchFamily="18" charset="-34"/>
                <a:cs typeface="Angsana New" pitchFamily="18" charset="-34"/>
              </a:rPr>
              <a:t>	โช</a:t>
            </a:r>
            <a:r>
              <a:rPr lang="th-TH" sz="3400" dirty="0">
                <a:latin typeface="Angsana New" pitchFamily="18" charset="-34"/>
                <a:cs typeface="Angsana New" pitchFamily="18" charset="-34"/>
              </a:rPr>
              <a:t>ไรเลส (</a:t>
            </a:r>
            <a:r>
              <a:rPr lang="en-US" sz="3400" dirty="0">
                <a:latin typeface="Angsana New" pitchFamily="18" charset="-34"/>
                <a:cs typeface="Angsana New" pitchFamily="18" charset="-34"/>
              </a:rPr>
              <a:t>Choeriles) </a:t>
            </a:r>
            <a:r>
              <a:rPr lang="th-TH" sz="3400" dirty="0">
                <a:latin typeface="Angsana New" pitchFamily="18" charset="-34"/>
                <a:cs typeface="Angsana New" pitchFamily="18" charset="-34"/>
              </a:rPr>
              <a:t>พีนีซุส (</a:t>
            </a:r>
            <a:r>
              <a:rPr lang="en-US" sz="3400" dirty="0">
                <a:latin typeface="Angsana New" pitchFamily="18" charset="-34"/>
                <a:cs typeface="Angsana New" pitchFamily="18" charset="-34"/>
              </a:rPr>
              <a:t>Phrynichus)</a:t>
            </a:r>
            <a:r>
              <a:rPr lang="th-TH" sz="3400" dirty="0">
                <a:latin typeface="Angsana New" pitchFamily="18" charset="-34"/>
                <a:cs typeface="Angsana New" pitchFamily="18" charset="-34"/>
              </a:rPr>
              <a:t>พาตินุส (</a:t>
            </a:r>
            <a:r>
              <a:rPr lang="en-US" sz="3400" dirty="0">
                <a:latin typeface="Angsana New" pitchFamily="18" charset="-34"/>
                <a:cs typeface="Angsana New" pitchFamily="18" charset="-34"/>
              </a:rPr>
              <a:t>Pratinas) </a:t>
            </a:r>
            <a:r>
              <a:rPr lang="th-TH" sz="3400" dirty="0">
                <a:latin typeface="Angsana New" pitchFamily="18" charset="-34"/>
                <a:cs typeface="Angsana New" pitchFamily="18" charset="-34"/>
              </a:rPr>
              <a:t>และเธสพิส (</a:t>
            </a:r>
            <a:r>
              <a:rPr lang="en-US" sz="3400" dirty="0">
                <a:latin typeface="Angsana New" pitchFamily="18" charset="-34"/>
                <a:cs typeface="Angsana New" pitchFamily="18" charset="-34"/>
              </a:rPr>
              <a:t>Thespis)</a:t>
            </a:r>
            <a:r>
              <a:rPr lang="th-TH" sz="3400" dirty="0">
                <a:latin typeface="Angsana New" pitchFamily="18" charset="-34"/>
                <a:cs typeface="Angsana New" pitchFamily="18" charset="-34"/>
              </a:rPr>
              <a:t>ได้พัฒนาการร้องเพลงประกอบระบำที่เรียกว่าไดธีแรมบ์ (</a:t>
            </a:r>
            <a:r>
              <a:rPr lang="en-US" sz="3400" dirty="0">
                <a:latin typeface="Angsana New" pitchFamily="18" charset="-34"/>
                <a:cs typeface="Angsana New" pitchFamily="18" charset="-34"/>
              </a:rPr>
              <a:t>Dithyramb) </a:t>
            </a:r>
            <a:r>
              <a:rPr lang="th-TH" sz="3400" dirty="0">
                <a:latin typeface="Angsana New" pitchFamily="18" charset="-34"/>
                <a:cs typeface="Angsana New" pitchFamily="18" charset="-34"/>
              </a:rPr>
              <a:t>กล่าวคือได้มีการร้องเพลงโต้ตอบกับกลุ่มคอรัสทำให้การแสดงกลายรูปเป็นในลักษณะการสนทนาโต้ตอบกัน แทนที่จะเป็นการเล่าเรื่องโดยการบรรยายอยู่ฝ่ายเดียว พวกเขายังช่วยสร้างให้เกิดวัฒนธรรมของกรีกโบราณคือ</a:t>
            </a:r>
            <a:r>
              <a:rPr lang="th-TH" sz="3400" dirty="0" smtClean="0">
                <a:latin typeface="Angsana New" pitchFamily="18" charset="-34"/>
                <a:cs typeface="Angsana New" pitchFamily="18" charset="-34"/>
              </a:rPr>
              <a:t> </a:t>
            </a:r>
            <a:endParaRPr lang="en-US" sz="3400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sz="3400" dirty="0">
                <a:latin typeface="Angsana New" pitchFamily="18" charset="-34"/>
                <a:cs typeface="Angsana New" pitchFamily="18" charset="-34"/>
              </a:rPr>
              <a:t>การละคร (</a:t>
            </a:r>
            <a:r>
              <a:rPr lang="en-US" sz="3400" dirty="0">
                <a:latin typeface="Angsana New" pitchFamily="18" charset="-34"/>
                <a:cs typeface="Angsana New" pitchFamily="18" charset="-34"/>
              </a:rPr>
              <a:t>Drama) </a:t>
            </a:r>
            <a:r>
              <a:rPr lang="th-TH" sz="3400" dirty="0">
                <a:latin typeface="Angsana New" pitchFamily="18" charset="-34"/>
                <a:cs typeface="Angsana New" pitchFamily="18" charset="-34"/>
              </a:rPr>
              <a:t>เป็นรูปแบบการแสดงที่มีการผสมผสานศิลปะการเต้นรำและดนตรีเข้าด้วยกันได้อย่าง</a:t>
            </a:r>
            <a:r>
              <a:rPr lang="th-TH" sz="3400" dirty="0" smtClean="0">
                <a:latin typeface="Angsana New" pitchFamily="18" charset="-34"/>
                <a:cs typeface="Angsana New" pitchFamily="18" charset="-34"/>
              </a:rPr>
              <a:t>สมดุลย์ใน</a:t>
            </a:r>
            <a:r>
              <a:rPr lang="th-TH" sz="3400" dirty="0">
                <a:latin typeface="Angsana New" pitchFamily="18" charset="-34"/>
                <a:cs typeface="Angsana New" pitchFamily="18" charset="-34"/>
              </a:rPr>
              <a:t>สมัยนี้ได้มีการสร้างโรงละครกลางแจ้ง ตั้งอยู่ระหว่างซอกเขาที่มีเนินลาดโอบล้อมอยู่สามด้านเป็นอัฒจันทร์ที่นั่งคนดูซึ่งจุคนได้เป็นจำนวนมากและยังเห็นการแสดงได้ชัดเจนไม่มี</a:t>
            </a:r>
            <a:r>
              <a:rPr lang="th-TH" sz="3400" dirty="0" smtClean="0">
                <a:latin typeface="Angsana New" pitchFamily="18" charset="-34"/>
                <a:cs typeface="Angsana New" pitchFamily="18" charset="-34"/>
              </a:rPr>
              <a:t>การบัง</a:t>
            </a:r>
            <a:r>
              <a:rPr lang="th-TH" sz="3400" dirty="0">
                <a:latin typeface="Angsana New" pitchFamily="18" charset="-34"/>
                <a:cs typeface="Angsana New" pitchFamily="18" charset="-34"/>
              </a:rPr>
              <a:t>กัน อัฒจันทร์คนดูนี้เซาะเป็นขั้นบันไดสูงขึ้นไปตามไหล่เขาที่ลาดชันโดยโอบล้อมบริเวณ</a:t>
            </a:r>
            <a:r>
              <a:rPr lang="th-TH" sz="3400" dirty="0" smtClean="0">
                <a:latin typeface="Angsana New" pitchFamily="18" charset="-34"/>
                <a:cs typeface="Angsana New" pitchFamily="18" charset="-34"/>
              </a:rPr>
              <a:t>ที่ใช้</a:t>
            </a:r>
            <a:r>
              <a:rPr lang="th-TH" sz="3400" dirty="0">
                <a:latin typeface="Angsana New" pitchFamily="18" charset="-34"/>
                <a:cs typeface="Angsana New" pitchFamily="18" charset="-34"/>
              </a:rPr>
              <a:t>แสดงเป็นพื้นที่ราบอยู่ต่ำลงไปเป็นรูปวงกลมหรือครึ่งวงกลม ซึ่งเรียกบริเวณว่า </a:t>
            </a:r>
            <a:r>
              <a:rPr lang="th-TH" sz="3400" dirty="0" smtClean="0">
                <a:latin typeface="Angsana New" pitchFamily="18" charset="-34"/>
                <a:cs typeface="Angsana New" pitchFamily="18" charset="-34"/>
              </a:rPr>
              <a:t>ออร์</a:t>
            </a:r>
            <a:r>
              <a:rPr lang="th-TH" sz="3400" dirty="0">
                <a:latin typeface="Angsana New" pitchFamily="18" charset="-34"/>
                <a:cs typeface="Angsana New" pitchFamily="18" charset="-34"/>
              </a:rPr>
              <a:t>เคสตรา (</a:t>
            </a:r>
            <a:r>
              <a:rPr lang="en-US" sz="3400" dirty="0">
                <a:latin typeface="Angsana New" pitchFamily="18" charset="-34"/>
                <a:cs typeface="Angsana New" pitchFamily="18" charset="-34"/>
              </a:rPr>
              <a:t>Orchestra) </a:t>
            </a:r>
            <a:r>
              <a:rPr lang="th-TH" sz="3400" dirty="0">
                <a:latin typeface="Angsana New" pitchFamily="18" charset="-34"/>
                <a:cs typeface="Angsana New" pitchFamily="18" charset="-34"/>
              </a:rPr>
              <a:t>ใช้เป็นที่แสดงของพวกคอรัสซึ่งยังคงความนิยมติดมากับการแสดง</a:t>
            </a:r>
            <a:endParaRPr lang="en-US" sz="3400" dirty="0">
              <a:latin typeface="Angsana New" pitchFamily="18" charset="-34"/>
              <a:cs typeface="Angsana New" pitchFamily="18" charset="-34"/>
            </a:endParaRPr>
          </a:p>
          <a:p>
            <a:endParaRPr lang="th-TH" dirty="0"/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ยุค</a:t>
            </a:r>
            <a:r>
              <a:rPr lang="en-US" dirty="0"/>
              <a:t> Classical Period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367082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ตัวอย่างสถาปัตยกรรมในยุคที่เกี่ยวกับดนตรี</a:t>
            </a:r>
            <a:endParaRPr lang="th-TH" dirty="0"/>
          </a:p>
        </p:txBody>
      </p:sp>
      <p:pic>
        <p:nvPicPr>
          <p:cNvPr id="4" name="Picture 9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2348880"/>
            <a:ext cx="5040560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807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899592" y="1484784"/>
            <a:ext cx="7408333" cy="4824536"/>
          </a:xfrm>
        </p:spPr>
        <p:txBody>
          <a:bodyPr>
            <a:normAutofit fontScale="92500" lnSpcReduction="20000"/>
          </a:bodyPr>
          <a:lstStyle/>
          <a:p>
            <a:r>
              <a:rPr lang="en-US" b="1" u="sng" dirty="0">
                <a:latin typeface="Angsana New" pitchFamily="18" charset="-34"/>
                <a:cs typeface="Angsana New" pitchFamily="18" charset="-34"/>
              </a:rPr>
              <a:t>Hellinistic Period </a:t>
            </a:r>
            <a:r>
              <a:rPr lang="th-TH" b="1" u="sng" dirty="0">
                <a:latin typeface="Angsana New" pitchFamily="18" charset="-34"/>
                <a:cs typeface="Angsana New" pitchFamily="18" charset="-34"/>
              </a:rPr>
              <a:t>440-330</a:t>
            </a:r>
            <a:r>
              <a:rPr lang="en-US" b="1" u="sng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b="1" u="sng" dirty="0" smtClean="0">
                <a:latin typeface="Angsana New" pitchFamily="18" charset="-34"/>
                <a:cs typeface="Angsana New" pitchFamily="18" charset="-34"/>
              </a:rPr>
              <a:t>B.C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.</a:t>
            </a:r>
            <a:endParaRPr lang="th-TH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ลักษณะ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ของการละครสมัยนี้เริ่มไม่ได้รับความนิยม เนื่องจากว่ามีการพัฒนา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รูปแบบใหม่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ๆ เข้ามาซึ่งเปลี่ยนแปลงรูปแบบของการละคร ในสมัยนี้ศิลปะและบทประพันธ์ร้อยกรองต่างๆ 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   มี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การพัฒนาแยกออกจากดนตรีมีนักปราชญ์ทางดนตรีหลายคนการค้นพบกฎพื้นฐานของเสียงเป็นเรื่องที่เกี่ยวข้องกับปรัชญาและคณิตศาสตร์ ซึ่งนักปรัชญาและนักคณิตศาสตร์นามกระเดื่องของกรีกคือ ไพธากอรัส (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Pythagoras)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เป็นผู้วาง กฎเกณฑ์ไว้โดยการทดลองเกี่ยวกับการสั่นสะเทือนของเสียงจากความสั้น - ยาวของสายที่ขึงไว้ไพธากอรัสค้นพบวิธีที่จะสร้างระยะขั้นคู่เสียงต่าง ๆ รวมทั้งระยะขั้นคู่ 8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นัก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คิดรุ่นต่อ ๆ มาได้พัฒนาทฤษฎีดนตรีของกรีกจนได้เป็นระบบที่สลับซับซ้อนที่รู้จักกันในนามของโมด(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Mode)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ซึ่งได้แก่บันไดเสียงทางดนตรีที่ใช้ในการชักจูงให้ผู้ฟังมีความรู้สึกต่างๆกันออกไป บันไดเสียงเหล่านี้จึงมีการใช้ในการสร้างสรรค์ดนตรีเฉพาะตามกรณี จากโมดนี้เองชนชาติกรีกได้พัฒนาหลักการของอีธอส (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Doctrine of ethos)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ซึ่งเป็นความเชื่อในเรื่องของพลังแห่งสัจธรรมของดนตรีโดยกล่าวไว้ว่าพลังของดนตรีมีผลเกี่ยวเนื่องกับการแสดงออกถึงความชื่นชอบหรือความขัดแย้งกล่าวอีกนัยหนึ่งคือดนตรีเกี่ยวข้องกับความดีและความชั่วร้ายโดยทั่วไปโมดสามารถจัดได้เป็นสองจำพวกคือ โมดที่สื่อถึงความเงียบสงบมีระเบียบใช้กับพิธีกรรมของเทพเจ้าอพอลโลและโมดที่สื่อถึงความป่าเถื่อนอึกทึกครึกโครมใช้กับพิธีกรรมของเทพเจ้าไดโอนี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ซัส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ยุค</a:t>
            </a:r>
            <a:r>
              <a:rPr lang="en-US" dirty="0"/>
              <a:t> Hellinistic Period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051761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971600" y="1124744"/>
            <a:ext cx="7408333" cy="3450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dirty="0">
                <a:latin typeface="Angsana New" pitchFamily="18" charset="-34"/>
                <a:cs typeface="Angsana New" pitchFamily="18" charset="-34"/>
              </a:rPr>
              <a:t>อริสโตเติล (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Aristotle)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ได้อธิบายว่าดนตรีมีอำนาจเหนือจิตใจ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dirty="0">
                <a:latin typeface="Angsana New" pitchFamily="18" charset="-34"/>
                <a:cs typeface="Angsana New" pitchFamily="18" charset="-34"/>
              </a:rPr>
              <a:t>มนุษย์อย่างไรบ้าง เขากล่าวว่าดนตรีเลียนแบบอารมณ์ต่าง ๆ ของมนุษย์ ฉะนั้นเมื่อมนุษย์ได้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ยินดนตรี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ซึ่งเลียนแบบอารมณ์ใดอารมณ์หนึ่ง ก็จะเกิดมีความรู้สึกคล้อยตามไปด้วยทฤษฎีดนตรีกรีกของ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Aristoxenus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กลายเป็นพื้นฐานสำคัญของทฤษฎีดนตรีในปัจจุบันโดยได้เสนอผลงานระบบเสียงที่เรียกว่า เตตราคอร์ด (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Tetrachord)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3 ชนิด คือ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Diatonic, Chromatic,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และ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Enharmonic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โดยเสียงที่อยู่ภายในคู่ 4 เพอร์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เฟค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จะ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ถูกเรียกว่า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Shade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ดัง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ตัวอย่าง</a:t>
            </a:r>
          </a:p>
          <a:p>
            <a:endParaRPr lang="en-US" dirty="0"/>
          </a:p>
          <a:p>
            <a:endParaRPr lang="th-TH" dirty="0"/>
          </a:p>
        </p:txBody>
      </p:sp>
      <p:pic>
        <p:nvPicPr>
          <p:cNvPr id="4" name="Picture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4149080"/>
            <a:ext cx="3956865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042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ตัวแทนเนื้อหา 4"/>
          <p:cNvSpPr>
            <a:spLocks noGrp="1"/>
          </p:cNvSpPr>
          <p:nvPr>
            <p:ph idx="1"/>
          </p:nvPr>
        </p:nvSpPr>
        <p:spPr>
          <a:xfrm>
            <a:off x="899592" y="908720"/>
            <a:ext cx="7408333" cy="345069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เปล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โตสอนว่า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“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การ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เรียนดนตรี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อย่างเดียวทำให้อ่อนแอและเป็นคนมีปัญหา การเรียนกีฬาอย่างเดียวทำให้เป็นคนที่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อารมณ์ก้าวร้าว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และไม่ฉลาด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”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ยิ่งกว่านั้นเปลโตยังได้กำหนดไว้ว่า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“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ดนตรีที่เหมาะสมสำหรับ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การศึกษาไม่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ควรมีลีลาที่ทำให้อารมณ์อ่อนไหวควรใช้ทำนองที่มีลีลาดอเรียน(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Dorian)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และฟรีเจียน (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Phrygian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)”</a:t>
            </a:r>
          </a:p>
          <a:p>
            <a:endParaRPr lang="en-US" dirty="0"/>
          </a:p>
          <a:p>
            <a:endParaRPr lang="th-TH" dirty="0"/>
          </a:p>
        </p:txBody>
      </p:sp>
      <p:pic>
        <p:nvPicPr>
          <p:cNvPr id="6" name="Picture 1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6689" y="2780928"/>
            <a:ext cx="4536504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05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971600" y="1703652"/>
            <a:ext cx="7408333" cy="4533660"/>
          </a:xfrm>
        </p:spPr>
        <p:txBody>
          <a:bodyPr>
            <a:normAutofit/>
          </a:bodyPr>
          <a:lstStyle/>
          <a:p>
            <a:pPr marL="301943" lvl="1" indent="0">
              <a:buNone/>
            </a:pPr>
            <a:r>
              <a:rPr lang="th-TH" sz="2400" dirty="0" smtClean="0"/>
              <a:t>	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หลังจาก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กรีกเป็นส่วนหนึ่งของอาณาจักรโรมัน ใน </a:t>
            </a:r>
            <a:r>
              <a:rPr lang="en-US" sz="2400" dirty="0">
                <a:latin typeface="Angsana New" pitchFamily="18" charset="-34"/>
                <a:cs typeface="Angsana New" pitchFamily="18" charset="-34"/>
              </a:rPr>
              <a:t>146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 ปี ก่อนคริสตศักราช อาณาจักรโรมันรับเอาวัฒนธรรมการดนตรีของกรีกไปทั้งหมด โดยมิได้มีการพัฒนารูปแบบของดนตรีไปสักเท่าไรนักยังคงใช้รูปแบบการร้องเสียงเดียว (</a:t>
            </a:r>
            <a:r>
              <a:rPr lang="en-US" sz="2400" dirty="0">
                <a:latin typeface="Angsana New" pitchFamily="18" charset="-34"/>
                <a:cs typeface="Angsana New" pitchFamily="18" charset="-34"/>
              </a:rPr>
              <a:t>Monophony) 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ซึ่งเรียกว่า เพลนซอง </a:t>
            </a:r>
            <a:endParaRPr lang="th-TH" sz="2400" dirty="0" smtClean="0">
              <a:latin typeface="Angsana New" pitchFamily="18" charset="-34"/>
              <a:cs typeface="Angsana New" pitchFamily="18" charset="-34"/>
            </a:endParaRPr>
          </a:p>
          <a:p>
            <a:pPr marL="301943" lvl="1" indent="0">
              <a:buNone/>
            </a:pPr>
            <a:r>
              <a:rPr lang="th-TH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ใน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สมัยหลัง ๆ การดนตรีได้เสื่อมลงมากเพราะถูกนำไปบรรเลงประกอบในโอกาส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และสถานที่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ซึ่งไม่เหมาะสมและการจัดการบรรเลงดนตรีแบบโอ่อ่าก็ไม่เป็นที่สบอารมณ์หมู่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นักปราชญ์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ทาง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ดนตรีประเภทอนุรักษ์นิยมเท่าใดนักเช่นการจัดแสดงดนตรีวงมหึมา(</a:t>
            </a:r>
            <a:r>
              <a:rPr lang="en-US" sz="2400" dirty="0">
                <a:latin typeface="Angsana New" pitchFamily="18" charset="-34"/>
                <a:cs typeface="Angsana New" pitchFamily="18" charset="-34"/>
              </a:rPr>
              <a:t>Monter concert) 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ในสมัย ของคารินุส (</a:t>
            </a:r>
            <a:r>
              <a:rPr lang="en-US" sz="2400" dirty="0">
                <a:latin typeface="Angsana New" pitchFamily="18" charset="-34"/>
                <a:cs typeface="Angsana New" pitchFamily="18" charset="-34"/>
              </a:rPr>
              <a:t>Carinus 284 A.D.) 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ได้มีการบรรเลงดนตรีที่ประกอบด้วยทรัมเปต </a:t>
            </a:r>
            <a:r>
              <a:rPr lang="en-US" sz="2400" dirty="0">
                <a:latin typeface="Angsana New" pitchFamily="18" charset="-34"/>
                <a:cs typeface="Angsana New" pitchFamily="18" charset="-34"/>
              </a:rPr>
              <a:t>100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 ชิ้นแตร </a:t>
            </a:r>
            <a:r>
              <a:rPr lang="en-US" sz="2400" dirty="0">
                <a:latin typeface="Angsana New" pitchFamily="18" charset="-34"/>
                <a:cs typeface="Angsana New" pitchFamily="18" charset="-34"/>
              </a:rPr>
              <a:t>(Horn)100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 ชิ้น และเครื่องดนตรีอื่น ๆ อีก </a:t>
            </a:r>
            <a:r>
              <a:rPr lang="en-US" sz="2400" dirty="0">
                <a:latin typeface="Angsana New" pitchFamily="18" charset="-34"/>
                <a:cs typeface="Angsana New" pitchFamily="18" charset="-34"/>
              </a:rPr>
              <a:t>200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 ชิ้นถ้าจะกล่าวถึงชีวิตของนักดนตรีในสมัยนั้นก็พูดได้ว่าคึกคักมากสมาคมสำหรับนักดนตรีอาชีพ </a:t>
            </a:r>
            <a:r>
              <a:rPr lang="en-US" sz="2400" dirty="0" smtClean="0">
                <a:latin typeface="Angsana New" pitchFamily="18" charset="-34"/>
                <a:cs typeface="Angsana New" pitchFamily="18" charset="-34"/>
              </a:rPr>
              <a:t>Song</a:t>
            </a:r>
            <a:r>
              <a:rPr lang="en-US" sz="2400" dirty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หรือแชนท์ (</a:t>
            </a:r>
            <a:r>
              <a:rPr lang="en-US" sz="2400" dirty="0">
                <a:latin typeface="Angsana New" pitchFamily="18" charset="-34"/>
                <a:cs typeface="Angsana New" pitchFamily="18" charset="-34"/>
              </a:rPr>
              <a:t>Chant)</a:t>
            </a:r>
            <a:endParaRPr lang="th-TH" sz="24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สมัยโรมัน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654138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755576" y="908720"/>
            <a:ext cx="7408333" cy="3450696"/>
          </a:xfrm>
        </p:spPr>
        <p:txBody>
          <a:bodyPr/>
          <a:lstStyle/>
          <a:p>
            <a:pPr marL="301943" lvl="1" indent="0">
              <a:buNone/>
            </a:pP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	จาก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การค้นพบมรดกทางดนตรีจากแถบตะวันออกของทะเลเมดิเตอเรเนียนเมื่อครั้งโบราณ 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โดยเฉพาะ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จากกรีกโบราณผ่านโรมันเข้าสู่ยุโรปเปิดเผยให้เห็นถึงความรู้ดนตรีที่มีค่ายิ่งเพราะทฤษฎีเกี่ยวกับวิทยาศาสตร์แห่งเสียง (</a:t>
            </a:r>
            <a:r>
              <a:rPr lang="en-US" sz="2400" dirty="0">
                <a:latin typeface="Angsana New" pitchFamily="18" charset="-34"/>
                <a:cs typeface="Angsana New" pitchFamily="18" charset="-34"/>
              </a:rPr>
              <a:t>Acoustic) 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ที่กรีกปูทางไว้ให้หลายเรื่องเช่น การกำหนดคุณสมบัติและจัดระเบียบของเสียง ระบบเสียงที่ก่อให้เกิดบันไดเสียงต่าง ๆ หลักในการจัดหมวดหมู่ของลีลาหรือจังหวะ หลักเบื้องต้นในการประดิษฐ์เครื่องดนตรีระบบการบันทึกสัญลักษณ์ทางดนตรีรวมทั้งทำนองเพลงเก่า ๆ ที่สะสมไว้ล้วนมีผลดีต่อการพัฒนาดนตรีตะวันตกต่อไป</a:t>
            </a:r>
            <a:r>
              <a:rPr lang="en-US" sz="2400" dirty="0">
                <a:latin typeface="Angsana New" pitchFamily="18" charset="-34"/>
                <a:cs typeface="Angsana New" pitchFamily="18" charset="-34"/>
              </a:rPr>
              <a:t>  </a:t>
            </a:r>
          </a:p>
          <a:p>
            <a:endParaRPr lang="th-TH" dirty="0"/>
          </a:p>
        </p:txBody>
      </p:sp>
      <p:pic>
        <p:nvPicPr>
          <p:cNvPr id="4" name="Picture 1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4376" y="4077072"/>
            <a:ext cx="5229225" cy="1912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144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971600" y="2276872"/>
            <a:ext cx="7408333" cy="3450696"/>
          </a:xfrm>
        </p:spPr>
        <p:txBody>
          <a:bodyPr/>
          <a:lstStyle/>
          <a:p>
            <a:pPr marL="0" indent="0">
              <a:buNone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	สมัย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กลางคือ ระยะเวลาจากคริสต์ศตวรรษ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ที่5จนถึง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ปลายศตวรรษ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ที่14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(ค.ศ.450-1450) สมัยนี้เจริญสูงสุดเมื่อประมาณศตวรรษ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ที่12-13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ศาสนามีอำนาจสูงมาก ทั้งด้านปัญญาและสปิริต ทำให้คนสามารถรวมกันได้ หลังจากนั้นก็เริ่มเสื่อมลงแล้วติดตามด้วยสงครามร้อยปีระหว่างอังกฤษและฝรั่งเศสหลังจากสงครามก็มีการแตกแยกเกิดขึ้น ในสมัยนี้เริ่มมีหลักฐานเกี่ยวกับเพลงคฤหัสถ์ (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Secular music)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ซึ่งเป็นเพลงขับร้องเพื่อความรื่นเริงได้รับความนิยมและแพร่หลายมาก ในประเทศต่าง ๆ ทางยุโรปตะวันตก นอกเหนือไปจากเพลงโบสถ์ (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Church music)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ซึ่งเพลงทั้งสองประเภทนี้มีลักษณะต่างกันคือเพลงโบสถ์ซึ่งมีหลักฐานมาก่อน มีลักษณะเป็นเพลงร้องเสียงเดียวมักไม่มีดนตรีประกอบไม่มีอัตรา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จังหวะร้องเป็นภาษาละติน เรียกว่า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Neumatic notation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ดนตรีสมัยกลาง</a:t>
            </a:r>
            <a:r>
              <a:rPr lang="en-US" dirty="0"/>
              <a:t/>
            </a:r>
            <a:br>
              <a:rPr lang="en-US" dirty="0"/>
            </a:br>
            <a:r>
              <a:rPr lang="th-TH" dirty="0"/>
              <a:t>(</a:t>
            </a:r>
            <a:r>
              <a:rPr lang="en-US" dirty="0" smtClean="0"/>
              <a:t>The </a:t>
            </a:r>
            <a:r>
              <a:rPr lang="en-US" dirty="0"/>
              <a:t>middle </a:t>
            </a:r>
            <a:r>
              <a:rPr lang="en-US" dirty="0" smtClean="0"/>
              <a:t>Ages</a:t>
            </a:r>
            <a:r>
              <a:rPr lang="th-TH" dirty="0" smtClean="0"/>
              <a:t>)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704387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xfrm>
            <a:off x="539552" y="2420888"/>
            <a:ext cx="8229600" cy="1252728"/>
          </a:xfrm>
        </p:spPr>
        <p:txBody>
          <a:bodyPr>
            <a:normAutofit/>
          </a:bodyPr>
          <a:lstStyle/>
          <a:p>
            <a:r>
              <a:rPr lang="th-TH" sz="5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ดนตรีสมัยโบราณ</a:t>
            </a:r>
            <a:endParaRPr lang="th-TH" sz="5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873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899592" y="1340768"/>
            <a:ext cx="7408333" cy="5040560"/>
          </a:xfrm>
        </p:spPr>
        <p:txBody>
          <a:bodyPr>
            <a:normAutofit/>
          </a:bodyPr>
          <a:lstStyle/>
          <a:p>
            <a:r>
              <a:rPr lang="th-TH" dirty="0">
                <a:latin typeface="Angsana New" pitchFamily="18" charset="-34"/>
                <a:cs typeface="Angsana New" pitchFamily="18" charset="-34"/>
              </a:rPr>
              <a:t>ช่วงเวลาประมาณ 300 ปี ระหว่างคริสตศตวรรษที่ 12-14 ดนตรีในวัดมีรูปแบบเปลี่ยนไปจากตอนต้นของสมัย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กลาง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แชนท์ ซึ่งรู้จักกันในนามของเกรเกอเลียน แชนท์(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Gregorian Chant)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ได้รับการพัฒนามาเป็นรูปของการขับร้องแบบสอดประสานหรือ โพลีโฟนี (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Polyphony)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จนถึงคริสตศตวรรษที่ 13 ลักษณะของเพลงที่สำคัญในสมัยนี้ คือ ออร์แกนนั่ม (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Organum)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คือ การร้องในลักษณะของการร้องประสานเสียงสองแนว โดยใช้ระยะขั้นคู่เสียงคู่สี่เป็นหลักและเคลื่อนที่ไปในทิศทาง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เดียวกัน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ต่อมาจึงเริ่มมีลักษณะของอัตราจังหวะ กล่าวได้ว่าในช่วงเวลานี้สิ่งสำคัญเกิดขึ้น คือการร้องแบบสองทำนองเริ่มเกิดขึ้นแล้วอย่างเด่นชัด เป็นลักษณะของการสอดประสานในสมัยกลางนี้ทางดนตรีแบ่งเป็นสมัยย่อย ๆ ได้สองสมัย คือ สมัยศิลป์เก่า (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Ars Antiqua)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และสมัยศิลป์ใหม่ (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Ars Nova)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68775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เครื่องดนตรีในสมัยกลาง</a:t>
            </a:r>
            <a:endParaRPr lang="th-TH" dirty="0"/>
          </a:p>
        </p:txBody>
      </p:sp>
      <p:pic>
        <p:nvPicPr>
          <p:cNvPr id="4" name="Picture 30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556792"/>
            <a:ext cx="5257800" cy="1866900"/>
          </a:xfrm>
          <a:prstGeom prst="rect">
            <a:avLst/>
          </a:prstGeom>
        </p:spPr>
      </p:pic>
      <p:sp>
        <p:nvSpPr>
          <p:cNvPr id="5" name="สี่เหลี่ยมผืนผ้า 4"/>
          <p:cNvSpPr/>
          <p:nvPr/>
        </p:nvSpPr>
        <p:spPr>
          <a:xfrm>
            <a:off x="971600" y="3717032"/>
            <a:ext cx="727280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เครื่องสายที่บรรเลงด้วยการใช้คันชัก ได้แก่ ซอวิแอล (</a:t>
            </a:r>
            <a:r>
              <a:rPr lang="en-US" dirty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Vielle) </a:t>
            </a:r>
            <a:r>
              <a:rPr lang="th-TH" dirty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ขนาดต่าง ๆ ซอรีเบ็ค (</a:t>
            </a:r>
            <a:r>
              <a:rPr lang="en-US" dirty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Rebec)</a:t>
            </a:r>
            <a:r>
              <a:rPr lang="th-TH" dirty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ซึ่งตัวซอมีทรวดทรงคล้ายลูกแพร์ และซอทรอมบา มารินา (</a:t>
            </a:r>
            <a:r>
              <a:rPr lang="en-US" dirty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Tromba marina) </a:t>
            </a:r>
            <a:r>
              <a:rPr lang="th-TH" dirty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ซึ่งเป็นซอขนาดใหญ่ มีสายเพียงสายเดียวหรือถ้ามีสองสายก็เทียบเสียงระดับเดียวกัน (</a:t>
            </a:r>
            <a:r>
              <a:rPr lang="en-US" dirty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Unison) </a:t>
            </a:r>
            <a:r>
              <a:rPr lang="th-TH" dirty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และผู้บรรเลงจะต้องยืนสีซอ</a:t>
            </a:r>
            <a:r>
              <a:rPr lang="th-TH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เครื่องสาย</a:t>
            </a:r>
            <a:r>
              <a:rPr lang="th-TH" dirty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ที่บรรเลงด้วยการใช้นิ้วดีด ได้แก่ ลิวต์ (</a:t>
            </a:r>
            <a:r>
              <a:rPr lang="en-US" dirty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Lute)</a:t>
            </a:r>
            <a:endParaRPr lang="th-TH" dirty="0">
              <a:solidFill>
                <a:schemeClr val="tx2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16075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971600" y="692696"/>
            <a:ext cx="7408333" cy="3450696"/>
          </a:xfrm>
        </p:spPr>
        <p:txBody>
          <a:bodyPr/>
          <a:lstStyle/>
          <a:p>
            <a:endParaRPr lang="th-TH" dirty="0" smtClean="0">
              <a:latin typeface="Angsana New" pitchFamily="18" charset="-34"/>
              <a:cs typeface="Angsana New" pitchFamily="18" charset="-34"/>
            </a:endParaRPr>
          </a:p>
          <a:p>
            <a:endParaRPr lang="th-TH" dirty="0">
              <a:latin typeface="Angsana New" pitchFamily="18" charset="-34"/>
              <a:cs typeface="Angsana New" pitchFamily="18" charset="-34"/>
            </a:endParaRPr>
          </a:p>
          <a:p>
            <a:endParaRPr lang="th-TH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เครื่อง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เป่า ได้แก่ ขลุ่ยรีคอร์เดอร์ (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Recorder)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ปี่ชอม (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Shawm)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แตรฮอร์นและทรัมเปต</a:t>
            </a:r>
          </a:p>
        </p:txBody>
      </p:sp>
      <p:pic>
        <p:nvPicPr>
          <p:cNvPr id="4" name="Picture 3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007543" y="1467210"/>
            <a:ext cx="647700" cy="3295650"/>
          </a:xfrm>
          <a:prstGeom prst="rect">
            <a:avLst/>
          </a:prstGeom>
        </p:spPr>
      </p:pic>
      <p:pic>
        <p:nvPicPr>
          <p:cNvPr id="5" name="Picture 3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3933056"/>
            <a:ext cx="3200400" cy="1409700"/>
          </a:xfrm>
          <a:prstGeom prst="rect">
            <a:avLst/>
          </a:prstGeom>
        </p:spPr>
      </p:pic>
      <p:sp>
        <p:nvSpPr>
          <p:cNvPr id="6" name="สี่เหลี่ยมผืนผ้า 5"/>
          <p:cNvSpPr/>
          <p:nvPr/>
        </p:nvSpPr>
        <p:spPr>
          <a:xfrm>
            <a:off x="4420327" y="2934555"/>
            <a:ext cx="27382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dirty="0">
                <a:latin typeface="Angsana New" pitchFamily="18" charset="-34"/>
                <a:cs typeface="Angsana New" pitchFamily="18" charset="-34"/>
              </a:rPr>
              <a:t>ขลุ่ยรีคอร์เดอร์ (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Recorder) 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268441" y="3671446"/>
            <a:ext cx="17123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dirty="0">
                <a:latin typeface="Angsana New" pitchFamily="18" charset="-34"/>
                <a:cs typeface="Angsana New" pitchFamily="18" charset="-34"/>
              </a:rPr>
              <a:t>ปี่ชอม (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Shawm)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47281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ตัวอย่างการบันทึกโน้ตในสมัยกลาง</a:t>
            </a:r>
            <a:endParaRPr lang="th-TH" dirty="0"/>
          </a:p>
        </p:txBody>
      </p:sp>
      <p:pic>
        <p:nvPicPr>
          <p:cNvPr id="4" name="Picture 36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988840"/>
            <a:ext cx="5112568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968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827584" y="2132856"/>
            <a:ext cx="7408333" cy="3450696"/>
          </a:xfrm>
        </p:spPr>
        <p:txBody>
          <a:bodyPr/>
          <a:lstStyle/>
          <a:p>
            <a:pPr marL="0" indent="0">
              <a:buNone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	คำ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ว่า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“Renaissance”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แปลว่า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“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การเกิดใหม่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”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Re-birth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)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 การฟื้นฟูศิลปวิทยานี้ ได้เริ่มขึ้นครั้งแรกตามหัวเมืองภาคเหนือของแหลมอิตาลี โดยได้เริ่มขึ้นที่เมืองฟลอเรนซ์ก่อนแล้วจึงแพร่ไปยังเวนิช ปิสา เจนัว จนทั่วแคว้นทัสคานีและลอมบาร์ดี จากนั้นจึงแพร่ไปทั่วแหลมอิตาลีแล้วขยายตัวเข้าไปในฝรั่งเศส เยอรมนี เบลเยี่ยม เนเธอร์แลนด์และ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อังกฤษ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ลักษณะ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ของดนตรีในสมัยนี้ยังคงมีรูปแบบคล้ายในสมัยศิลป์ใหม่ แต่ได้มีการปรับปรุงพัฒนารูปแบบมากขึ้นลักษณะการสอดประสานทำนอง ยังคงเป็นลักษณะเด่น เพลงร้องยังคงนิยมกัน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ในช่วง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ศตวรรษที่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15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และ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16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รูปแบบของดนตรีมีความแตกต่างกันดังนี้</a:t>
            </a:r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ดนตรีสมัย รีเนซองส์ </a:t>
            </a:r>
            <a:r>
              <a:rPr lang="en-US" dirty="0"/>
              <a:t/>
            </a:r>
            <a:br>
              <a:rPr lang="en-US" dirty="0"/>
            </a:br>
            <a:r>
              <a:rPr lang="th-TH" dirty="0"/>
              <a:t>(</a:t>
            </a:r>
            <a:r>
              <a:rPr lang="en-US" dirty="0" smtClean="0"/>
              <a:t>Renaissance</a:t>
            </a:r>
            <a:r>
              <a:rPr lang="th-TH" dirty="0" smtClean="0"/>
              <a:t>)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491103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755576" y="1412776"/>
            <a:ext cx="7408333" cy="3450696"/>
          </a:xfrm>
        </p:spPr>
        <p:txBody>
          <a:bodyPr/>
          <a:lstStyle/>
          <a:p>
            <a:r>
              <a:rPr lang="th-TH" b="1" dirty="0"/>
              <a:t>สมัยศตวรรษที่ </a:t>
            </a:r>
            <a:r>
              <a:rPr lang="en-US" b="1" dirty="0"/>
              <a:t>15 </a:t>
            </a:r>
            <a:endParaRPr lang="en-US" dirty="0"/>
          </a:p>
          <a:p>
            <a:r>
              <a:rPr lang="th-TH" dirty="0"/>
              <a:t>ประชาชนทั่วไปได้หลุดพ้นจากการปกครองระบอบศักดินา (</a:t>
            </a:r>
            <a:r>
              <a:rPr lang="en-US" dirty="0"/>
              <a:t>Feudalism) </a:t>
            </a:r>
            <a:r>
              <a:rPr lang="th-TH" dirty="0"/>
              <a:t>มนุษยนิยม (</a:t>
            </a:r>
            <a:r>
              <a:rPr lang="en-US" dirty="0"/>
              <a:t>Humanism) </a:t>
            </a:r>
            <a:r>
              <a:rPr lang="th-TH" dirty="0"/>
              <a:t>ได้กลายเป็นลัทธิสำคัญทางปรัชญา ศิลปินผู้มีชื่อเสียง คือ ลอเร็นโซ กิแบร์ตี โดนาเต็ลโล เลโอนาร์โด ดา วินชิ ฯลฯ เพลงมักจะมี </a:t>
            </a:r>
            <a:r>
              <a:rPr lang="en-US" dirty="0"/>
              <a:t>3</a:t>
            </a:r>
            <a:r>
              <a:rPr lang="th-TH" dirty="0"/>
              <a:t> แนว โดยแนวบนสุดจะมีลักษณะน่าสนใจกว่าแนวอื่น ๆ เพลงที่ประกอบด้วยเสียง </a:t>
            </a:r>
            <a:r>
              <a:rPr lang="en-US" dirty="0"/>
              <a:t>4</a:t>
            </a:r>
            <a:r>
              <a:rPr lang="th-TH" dirty="0"/>
              <a:t> แนว ในลักษณะของโซปราโน อัลโต เทเนอร์ เบส</a:t>
            </a:r>
          </a:p>
        </p:txBody>
      </p:sp>
      <p:pic>
        <p:nvPicPr>
          <p:cNvPr id="4" name="Picture 3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3501008"/>
            <a:ext cx="2088232" cy="2088232"/>
          </a:xfrm>
          <a:prstGeom prst="rect">
            <a:avLst/>
          </a:prstGeom>
        </p:spPr>
      </p:pic>
      <p:sp>
        <p:nvSpPr>
          <p:cNvPr id="5" name="สี่เหลี่ยมผืนผ้า 4"/>
          <p:cNvSpPr/>
          <p:nvPr/>
        </p:nvSpPr>
        <p:spPr>
          <a:xfrm>
            <a:off x="2861880" y="5589240"/>
            <a:ext cx="27558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โมนาลีซ่า</a:t>
            </a:r>
            <a:r>
              <a:rPr lang="en-US" sz="2400" dirty="0" smtClean="0">
                <a:latin typeface="Angsana New" pitchFamily="18" charset="-34"/>
                <a:cs typeface="Angsana New" pitchFamily="18" charset="-34"/>
              </a:rPr>
              <a:t>: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เลโอ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นาร์โด ดา วินชิ </a:t>
            </a:r>
          </a:p>
        </p:txBody>
      </p:sp>
    </p:spTree>
    <p:extLst>
      <p:ext uri="{BB962C8B-B14F-4D97-AF65-F5344CB8AC3E}">
        <p14:creationId xmlns:p14="http://schemas.microsoft.com/office/powerpoint/2010/main" val="322284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899592" y="1412776"/>
            <a:ext cx="7408333" cy="3450696"/>
          </a:xfrm>
        </p:spPr>
        <p:txBody>
          <a:bodyPr>
            <a:noAutofit/>
          </a:bodyPr>
          <a:lstStyle/>
          <a:p>
            <a:r>
              <a:rPr lang="th-TH" b="1" dirty="0">
                <a:latin typeface="Angsana New" pitchFamily="18" charset="-34"/>
                <a:cs typeface="Angsana New" pitchFamily="18" charset="-34"/>
              </a:rPr>
              <a:t>สมัยศตวรรษที่ 16 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	มนุษย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นิยมยังคงเป็นลัทธิสำคัญทางปรัชญา การปฏิรูปทางศาสนาและการต่อต้านการปฏิรูปทางศาสนาของพวกคาทอลิกเป็นเหตุการณ์สำคัญยิ่งของคริสต์ศาสนาเพลงร้อง แบบสอดประสานทำนองพัฒนาจนมีความสมบูรณ์แบบเพลงร้องยังคงเป็นลักษณะเด่น แต่เพลงบรรเลงก็เริ่มนิยมกันมาก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ขึ้น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แต่ก็มีเพลงโบสถ์ของนิกายโปรแตสแตนท์เกิดขึ้น การประสานเสียงเริ่มมีหลักเกณฑ์มากขึ้น การใช้การประสานเสียงสลับกับการล้อกันของทำนองเป็นลักษณะหนึ่งของเพลงในสมัยนี้ การแต่งเพลงแมสและโมเต็ต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นำ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หลักของการล้อกันของทำนองมาใช้แต่เป็นแบบฟิวก์ (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Fugue)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ซึ่งพัฒนามาจากแคนนอน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และเกิด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เพลงสวดที่เรียกว่า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“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โคราล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” (Chorale)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ซึ่งเป็นเพลงที่นำมาจากแชนท์แต่ใส่อัตราจังหวะเข้าไป</a:t>
            </a:r>
          </a:p>
        </p:txBody>
      </p:sp>
    </p:spTree>
    <p:extLst>
      <p:ext uri="{BB962C8B-B14F-4D97-AF65-F5344CB8AC3E}">
        <p14:creationId xmlns:p14="http://schemas.microsoft.com/office/powerpoint/2010/main" val="118634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252728"/>
          </a:xfrm>
        </p:spPr>
        <p:txBody>
          <a:bodyPr/>
          <a:lstStyle/>
          <a:p>
            <a:r>
              <a:rPr lang="en-US" dirty="0" smtClean="0"/>
              <a:t>THE END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730300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0.04 C 0.081 0.049 0.102 0.054 0.124 0.054 C 0.149 0.054 0.169 0.049 0.183 0.04 L 0.25 0 E" pathEditMode="relative" ptsTypes="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2"/>
          <p:cNvSpPr txBox="1">
            <a:spLocks/>
          </p:cNvSpPr>
          <p:nvPr/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h-TH" smtClean="0"/>
              <a:t>ดนตรีสมัยกรีก</a:t>
            </a:r>
            <a:endParaRPr lang="th-TH" dirty="0"/>
          </a:p>
        </p:txBody>
      </p:sp>
      <p:pic>
        <p:nvPicPr>
          <p:cNvPr id="5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2204864"/>
            <a:ext cx="4752527" cy="321962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83499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827584" y="1340768"/>
            <a:ext cx="7408333" cy="3450696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th-TH" dirty="0">
                <a:latin typeface="Angsana New" pitchFamily="18" charset="-34"/>
                <a:cs typeface="Angsana New" pitchFamily="18" charset="-34"/>
              </a:rPr>
              <a:t>วัฒนธรรมของกรีกแยกเป็น 2 สาย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กล่าวคือประวัติ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ของดนตรีกรีกโบราณตั้งแต่เริ่มต้นถึง 330 ปี ก่อน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คริสต์กาล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  <a:p>
            <a:r>
              <a:rPr lang="th-TH" dirty="0">
                <a:latin typeface="Angsana New" pitchFamily="18" charset="-34"/>
                <a:cs typeface="Angsana New" pitchFamily="18" charset="-34"/>
              </a:rPr>
              <a:t>สายที่ 1 ทางตะวันออก (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Alexander the Great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)</a:t>
            </a:r>
            <a:endParaRPr lang="th-TH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สาย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ที่ 2 ทางตะวันตก (ตามชาวโรมัน) นอกจากนี้ดนตรีกรีก ยังแบ่งออกเป็นยุดต่าง ๆ ได้ดังนี้ </a:t>
            </a:r>
          </a:p>
        </p:txBody>
      </p:sp>
    </p:spTree>
    <p:extLst>
      <p:ext uri="{BB962C8B-B14F-4D97-AF65-F5344CB8AC3E}">
        <p14:creationId xmlns:p14="http://schemas.microsoft.com/office/powerpoint/2010/main" val="1311216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>
                <a:latin typeface="Angsana New" pitchFamily="18" charset="-34"/>
                <a:cs typeface="Angsana New" pitchFamily="18" charset="-34"/>
              </a:rPr>
              <a:t>Mythical Period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จากเริ่มต้นถึง 1,000 ปี ก่อนคริสต์กาล (1,000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 B.C.)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ในสมัยนี้ได้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  <a:p>
            <a:r>
              <a:rPr lang="th-TH" dirty="0">
                <a:latin typeface="Angsana New" pitchFamily="18" charset="-34"/>
                <a:cs typeface="Angsana New" pitchFamily="18" charset="-34"/>
              </a:rPr>
              <a:t>สูญหายไปในความลึกลับของศาสตร์แห่งเทพนิยายกรีก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  <a:p>
            <a:r>
              <a:rPr lang="th-TH" dirty="0">
                <a:latin typeface="Angsana New" pitchFamily="18" charset="-34"/>
                <a:cs typeface="Angsana New" pitchFamily="18" charset="-34"/>
              </a:rPr>
              <a:t>ดนตรีประเภทนี้ใช้ประกอบพิธีกรรมของลัทธิเทพเจ้าอพอลโล (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Apollo)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ผู้เป็นเจ้าแห่งแสงสว่าง ซึ่งรวมถึงความมีเหตุผลและวินัยถือความถูกต้องชัดเจนและการดำเนินชีวิตตามทางสายกลาง เครื่องดนตรีที่ใช้ คือ พิณไลร่า (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Lyre) 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ยุค</a:t>
            </a:r>
            <a:r>
              <a:rPr lang="en-US" dirty="0" smtClean="0"/>
              <a:t>Mythical Period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20117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2060848"/>
            <a:ext cx="4392487" cy="3384376"/>
          </a:xfrm>
          <a:prstGeom prst="rect">
            <a:avLst/>
          </a:prstGeom>
        </p:spPr>
      </p:pic>
      <p:sp>
        <p:nvSpPr>
          <p:cNvPr id="7" name="ชื่อเรื่อง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รูปตัวอย่างพิณไลร่า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689667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0.04 C 0.081 0.049 0.102 0.054 0.124 0.054 C 0.149 0.054 0.169 0.049 0.183 0.04 L 0.25 0 E" pathEditMode="relative" ptsTypes="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899592" y="1844824"/>
            <a:ext cx="7408333" cy="3450696"/>
          </a:xfrm>
        </p:spPr>
        <p:txBody>
          <a:bodyPr/>
          <a:lstStyle/>
          <a:p>
            <a:pPr marL="0" indent="0">
              <a:buNone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	ส่วน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พิธีกรรมของเทพเจ้าไดโอนีซัส (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Dionysus)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นั้นถือว่าเป็นไปในทางตรงกันข้ามคือสื่อถึงความป่าเถื่อนอึกทึกครึกโครม สนุกสนาน ความลึกลับ และความมืด                                                               เทพนิยายอื่น ๆ ที่เกี่ยวข้องกับดนตรีคือ บรรดาเทพ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9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องค์ เป็นธิดาของเทพเจ้าซีอุส ซึ่งเป็นเทพประจำสรรพวิทยาและศาสตร์แต่ละชนิด  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996077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ตัวอย่างเครื่องดนตรีในยุคกรีก</a:t>
            </a:r>
            <a:endParaRPr lang="th-TH" dirty="0"/>
          </a:p>
        </p:txBody>
      </p:sp>
      <p:pic>
        <p:nvPicPr>
          <p:cNvPr id="4" name="Picture 1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988840"/>
            <a:ext cx="3744416" cy="2160240"/>
          </a:xfrm>
          <a:prstGeom prst="rect">
            <a:avLst/>
          </a:prstGeom>
        </p:spPr>
      </p:pic>
      <p:pic>
        <p:nvPicPr>
          <p:cNvPr id="5" name="Picture 1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988840"/>
            <a:ext cx="2982466" cy="1829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732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899592" y="1700808"/>
            <a:ext cx="7408333" cy="4464496"/>
          </a:xfrm>
        </p:spPr>
        <p:txBody>
          <a:bodyPr>
            <a:normAutofit fontScale="55000" lnSpcReduction="20000"/>
          </a:bodyPr>
          <a:lstStyle/>
          <a:p>
            <a:pPr marL="0" lvl="0" indent="0">
              <a:buNone/>
            </a:pPr>
            <a:r>
              <a:rPr lang="en-US" sz="4400" dirty="0">
                <a:latin typeface="Angsana New" pitchFamily="18" charset="-34"/>
                <a:cs typeface="Angsana New" pitchFamily="18" charset="-34"/>
              </a:rPr>
              <a:t>Homeric Period 1,000 – 700 (B.C) </a:t>
            </a:r>
            <a:r>
              <a:rPr lang="th-TH" sz="4400" dirty="0">
                <a:latin typeface="Angsana New" pitchFamily="18" charset="-34"/>
                <a:cs typeface="Angsana New" pitchFamily="18" charset="-34"/>
              </a:rPr>
              <a:t>โฮเมอร์  (</a:t>
            </a:r>
            <a:r>
              <a:rPr lang="en-US" sz="4400" dirty="0">
                <a:latin typeface="Angsana New" pitchFamily="18" charset="-34"/>
                <a:cs typeface="Angsana New" pitchFamily="18" charset="-34"/>
              </a:rPr>
              <a:t>Homer) </a:t>
            </a:r>
            <a:endParaRPr lang="th-TH" sz="4400" dirty="0" smtClean="0">
              <a:latin typeface="Angsana New" pitchFamily="18" charset="-34"/>
              <a:cs typeface="Angsana New" pitchFamily="18" charset="-34"/>
            </a:endParaRPr>
          </a:p>
          <a:p>
            <a:pPr marL="0" lvl="0" indent="0">
              <a:buNone/>
            </a:pPr>
            <a:r>
              <a:rPr lang="th-TH" sz="4400" dirty="0" smtClean="0">
                <a:latin typeface="Angsana New" pitchFamily="18" charset="-34"/>
                <a:cs typeface="Angsana New" pitchFamily="18" charset="-34"/>
              </a:rPr>
              <a:t>	เป็น</a:t>
            </a:r>
            <a:r>
              <a:rPr lang="th-TH" sz="4400" dirty="0">
                <a:latin typeface="Angsana New" pitchFamily="18" charset="-34"/>
                <a:cs typeface="Angsana New" pitchFamily="18" charset="-34"/>
              </a:rPr>
              <a:t>ผู้ก่อตั้งสมัยนี้ </a:t>
            </a:r>
            <a:r>
              <a:rPr lang="th-TH" sz="4400" dirty="0" smtClean="0">
                <a:latin typeface="Angsana New" pitchFamily="18" charset="-34"/>
                <a:cs typeface="Angsana New" pitchFamily="18" charset="-34"/>
              </a:rPr>
              <a:t>และ</a:t>
            </a:r>
            <a:r>
              <a:rPr lang="th-TH" sz="44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4400" dirty="0" smtClean="0">
                <a:latin typeface="Angsana New" pitchFamily="18" charset="-34"/>
                <a:cs typeface="Angsana New" pitchFamily="18" charset="-34"/>
              </a:rPr>
              <a:t>ใน</a:t>
            </a:r>
            <a:r>
              <a:rPr lang="th-TH" sz="4400" dirty="0">
                <a:latin typeface="Angsana New" pitchFamily="18" charset="-34"/>
                <a:cs typeface="Angsana New" pitchFamily="18" charset="-34"/>
              </a:rPr>
              <a:t>สมัยนี้มีบทร้อยกรอง ที่เกี่ยวกับประวัติศาสตร์ของชนชาติ เกิดขึ้นจากการเดินทางผจญภัยของโฮเมอร์ ต่อมาบทร้อยกรองหรือ มหากาพย์ของโฮเมอร์ ได้กลายเป็นวรรณคดีสำคัญซึ่งชาวกรีกนำมาขับร้อง ผู้ที่ขับร้องมหากาพย์จะดีด</a:t>
            </a:r>
            <a:r>
              <a:rPr lang="th-TH" sz="4400" dirty="0" smtClean="0">
                <a:latin typeface="Angsana New" pitchFamily="18" charset="-34"/>
                <a:cs typeface="Angsana New" pitchFamily="18" charset="-34"/>
              </a:rPr>
              <a:t>พิณไล</a:t>
            </a:r>
            <a:r>
              <a:rPr lang="th-TH" sz="4400" dirty="0">
                <a:latin typeface="Angsana New" pitchFamily="18" charset="-34"/>
                <a:cs typeface="Angsana New" pitchFamily="18" charset="-34"/>
              </a:rPr>
              <a:t>ร่า (</a:t>
            </a:r>
            <a:r>
              <a:rPr lang="en-US" sz="4400" dirty="0">
                <a:latin typeface="Angsana New" pitchFamily="18" charset="-34"/>
                <a:cs typeface="Angsana New" pitchFamily="18" charset="-34"/>
              </a:rPr>
              <a:t>Lyra) </a:t>
            </a:r>
            <a:r>
              <a:rPr lang="th-TH" sz="4400" dirty="0">
                <a:latin typeface="Angsana New" pitchFamily="18" charset="-34"/>
                <a:cs typeface="Angsana New" pitchFamily="18" charset="-34"/>
              </a:rPr>
              <a:t>คลอการขับร้อง ลักษณะการขับร้องนี้เรียกว่าบาดส์ (</a:t>
            </a:r>
            <a:r>
              <a:rPr lang="en-US" sz="4400" dirty="0">
                <a:latin typeface="Angsana New" pitchFamily="18" charset="-34"/>
                <a:cs typeface="Angsana New" pitchFamily="18" charset="-34"/>
              </a:rPr>
              <a:t>Bards) </a:t>
            </a:r>
            <a:r>
              <a:rPr lang="th-TH" sz="4400" dirty="0">
                <a:latin typeface="Angsana New" pitchFamily="18" charset="-34"/>
                <a:cs typeface="Angsana New" pitchFamily="18" charset="-34"/>
              </a:rPr>
              <a:t>ศิลปินเหล่านี้พำนักอยู่ตามคฤหาสน์ของขุนนางถือเป็นนักดนตรีอาชีพ ขับกล่อมบทมหากาพย์โดยใช้ทำนองโบราณซึ่งเป็นท่อนสั้นๆแต่มีการแปรทำนองหลายแบบ นอกจากนี้ยังมีดนตรีพื้นเมือง (</a:t>
            </a:r>
            <a:r>
              <a:rPr lang="en-US" sz="4400" dirty="0">
                <a:latin typeface="Angsana New" pitchFamily="18" charset="-34"/>
                <a:cs typeface="Angsana New" pitchFamily="18" charset="-34"/>
              </a:rPr>
              <a:t>Folk songs) </a:t>
            </a:r>
            <a:r>
              <a:rPr lang="th-TH" sz="4400" dirty="0">
                <a:latin typeface="Angsana New" pitchFamily="18" charset="-34"/>
                <a:cs typeface="Angsana New" pitchFamily="18" charset="-34"/>
              </a:rPr>
              <a:t>ซึ่งมีลักษณะเป็นเพลงของพวกเลี้ยงแกะที่เป่า </a:t>
            </a:r>
            <a:r>
              <a:rPr lang="en-US" sz="4400" dirty="0">
                <a:latin typeface="Angsana New" pitchFamily="18" charset="-34"/>
                <a:cs typeface="Angsana New" pitchFamily="18" charset="-34"/>
              </a:rPr>
              <a:t>Panpipes (</a:t>
            </a:r>
            <a:r>
              <a:rPr lang="th-TH" sz="4400" dirty="0">
                <a:latin typeface="Angsana New" pitchFamily="18" charset="-34"/>
                <a:cs typeface="Angsana New" pitchFamily="18" charset="-34"/>
              </a:rPr>
              <a:t>เครื่องดนตรีชนิดหนึ่งคล้ายแคน)      เพื่อกล่อมฝูงแกะและยังมีดนตรีของชาวเมืองในลักษณะ</a:t>
            </a:r>
            <a:r>
              <a:rPr lang="th-TH" sz="4400" dirty="0" smtClean="0">
                <a:latin typeface="Angsana New" pitchFamily="18" charset="-34"/>
                <a:cs typeface="Angsana New" pitchFamily="18" charset="-34"/>
              </a:rPr>
              <a:t>ของคณะ</a:t>
            </a:r>
            <a:r>
              <a:rPr lang="th-TH" sz="4400" dirty="0">
                <a:latin typeface="Angsana New" pitchFamily="18" charset="-34"/>
                <a:cs typeface="Angsana New" pitchFamily="18" charset="-34"/>
              </a:rPr>
              <a:t>นักร้อง (</a:t>
            </a:r>
            <a:r>
              <a:rPr lang="en-US" sz="4400" dirty="0">
                <a:latin typeface="Angsana New" pitchFamily="18" charset="-34"/>
                <a:cs typeface="Angsana New" pitchFamily="18" charset="-34"/>
              </a:rPr>
              <a:t>Chorus) </a:t>
            </a:r>
            <a:r>
              <a:rPr lang="th-TH" sz="4400" dirty="0">
                <a:latin typeface="Angsana New" pitchFamily="18" charset="-34"/>
                <a:cs typeface="Angsana New" pitchFamily="18" charset="-34"/>
              </a:rPr>
              <a:t>ขับร้องเพลงในพิธีทางศาสนาต่าง ๆ เช่น พิธีแต่งงาน พิธีศพ ฯลฯ หรือในโอกาสต่าง </a:t>
            </a:r>
            <a:r>
              <a:rPr lang="th-TH" sz="4400" dirty="0" smtClean="0">
                <a:latin typeface="Angsana New" pitchFamily="18" charset="-34"/>
                <a:cs typeface="Angsana New" pitchFamily="18" charset="-34"/>
              </a:rPr>
              <a:t>ๆเช่น</a:t>
            </a:r>
            <a:r>
              <a:rPr lang="th-TH" sz="4400" dirty="0">
                <a:latin typeface="Angsana New" pitchFamily="18" charset="-34"/>
                <a:cs typeface="Angsana New" pitchFamily="18" charset="-34"/>
              </a:rPr>
              <a:t>ในงานฉลองชัยชนะเป็นต้นคณะนักร้องสมัครเล่นเหล่านี้มักจะจ้างพวกบาดส์ให้มาดีดคีธารา (</a:t>
            </a:r>
            <a:r>
              <a:rPr lang="en-US" sz="4400" dirty="0">
                <a:latin typeface="Angsana New" pitchFamily="18" charset="-34"/>
                <a:cs typeface="Angsana New" pitchFamily="18" charset="-34"/>
              </a:rPr>
              <a:t>Kithara) </a:t>
            </a:r>
            <a:r>
              <a:rPr lang="th-TH" sz="4400" dirty="0">
                <a:latin typeface="Angsana New" pitchFamily="18" charset="-34"/>
                <a:cs typeface="Angsana New" pitchFamily="18" charset="-34"/>
              </a:rPr>
              <a:t>คลอประกอบ  </a:t>
            </a:r>
            <a:endParaRPr lang="en-US" sz="4400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en-US" sz="3600" dirty="0"/>
              <a:t> 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th-TH" dirty="0"/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ยุค</a:t>
            </a:r>
            <a:r>
              <a:rPr lang="en-US" dirty="0" smtClean="0"/>
              <a:t> Homeric </a:t>
            </a:r>
            <a:r>
              <a:rPr lang="en-US" dirty="0"/>
              <a:t>Period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2730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รูปคลื่น">
  <a:themeElements>
    <a:clrScheme name="รูปคลื่น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รูปคลื่น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รูปคลื่น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163</TotalTime>
  <Words>986</Words>
  <Application>Microsoft Office PowerPoint</Application>
  <PresentationFormat>On-screen Show (4:3)</PresentationFormat>
  <Paragraphs>62</Paragraphs>
  <Slides>27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รูปคลื่น</vt:lpstr>
      <vt:lpstr>ประวัติดนตรีสากล</vt:lpstr>
      <vt:lpstr>ดนตรีสมัยโบราณ</vt:lpstr>
      <vt:lpstr>PowerPoint Presentation</vt:lpstr>
      <vt:lpstr>PowerPoint Presentation</vt:lpstr>
      <vt:lpstr>ยุคMythical Period</vt:lpstr>
      <vt:lpstr>รูปตัวอย่างพิณไลร่า</vt:lpstr>
      <vt:lpstr>PowerPoint Presentation</vt:lpstr>
      <vt:lpstr>ตัวอย่างเครื่องดนตรีในยุคกรีก</vt:lpstr>
      <vt:lpstr>ยุค Homeric Period </vt:lpstr>
      <vt:lpstr>รูปของโฮมเมอร์</vt:lpstr>
      <vt:lpstr>ยุค Archaic Period </vt:lpstr>
      <vt:lpstr>ยุค Classical Period </vt:lpstr>
      <vt:lpstr>ตัวอย่างสถาปัตยกรรมในยุคที่เกี่ยวกับดนตรี</vt:lpstr>
      <vt:lpstr>ยุค Hellinistic Period </vt:lpstr>
      <vt:lpstr>PowerPoint Presentation</vt:lpstr>
      <vt:lpstr>PowerPoint Presentation</vt:lpstr>
      <vt:lpstr>สมัยโรมัน</vt:lpstr>
      <vt:lpstr>PowerPoint Presentation</vt:lpstr>
      <vt:lpstr>ดนตรีสมัยกลาง (The middle Ages)</vt:lpstr>
      <vt:lpstr>PowerPoint Presentation</vt:lpstr>
      <vt:lpstr>เครื่องดนตรีในสมัยกลาง</vt:lpstr>
      <vt:lpstr>PowerPoint Presentation</vt:lpstr>
      <vt:lpstr>ตัวอย่างการบันทึกโน้ตในสมัยกลาง</vt:lpstr>
      <vt:lpstr>ดนตรีสมัย รีเนซองส์  (Renaissance)</vt:lpstr>
      <vt:lpstr>PowerPoint Presentation</vt:lpstr>
      <vt:lpstr>PowerPoint Presentation</vt:lpstr>
      <vt:lpstr>THE 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ประวัติดนตรีตะวันตก</dc:title>
  <dc:creator>umeradmin</dc:creator>
  <cp:lastModifiedBy>SDSSRU</cp:lastModifiedBy>
  <cp:revision>19</cp:revision>
  <dcterms:created xsi:type="dcterms:W3CDTF">2013-10-13T04:36:30Z</dcterms:created>
  <dcterms:modified xsi:type="dcterms:W3CDTF">2018-12-24T11:07:25Z</dcterms:modified>
</cp:coreProperties>
</file>