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93" r:id="rId2"/>
    <p:sldId id="257" r:id="rId3"/>
    <p:sldId id="292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14121-FF65-478B-BA8E-A9C1A5007FE1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7A601-7879-4457-85F0-9234E185A34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969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7A601-7879-4457-85F0-9234E185A345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112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7A601-7879-4457-85F0-9234E185A345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24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C89527-C4DA-4F40-8DC5-3510F43CACB7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i="1" dirty="0" smtClean="0"/>
              <a:t>ประวัติดนตรีสากล</a:t>
            </a:r>
            <a:endParaRPr lang="th-TH" sz="6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5657">
            <a:off x="1027966" y="1822386"/>
            <a:ext cx="3151130" cy="1775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8437">
            <a:off x="2279471" y="3525181"/>
            <a:ext cx="2002516" cy="2561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5149">
            <a:off x="4728627" y="1590518"/>
            <a:ext cx="2523196" cy="3023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45" b="97818" l="9290" r="890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5452">
            <a:off x="5475373" y="3319558"/>
            <a:ext cx="2108388" cy="316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5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รูปของโฮมเมอร์</a:t>
            </a:r>
            <a:endParaRPr lang="th-TH" dirty="0"/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20888"/>
            <a:ext cx="3816424" cy="29988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7018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96044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latin typeface="Angsana New" pitchFamily="18" charset="-34"/>
                <a:cs typeface="Angsana New" pitchFamily="18" charset="-34"/>
              </a:rPr>
              <a:t>Archaic Period 700-550 B.C.</a:t>
            </a:r>
          </a:p>
          <a:p>
            <a:pPr marL="0" indent="0">
              <a:buNone/>
            </a:pPr>
            <a:r>
              <a:rPr lang="th-TH" sz="26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ศิลปะ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ส่วนใหญ่มีการเริ่มต้นขั้นพื้นฐานในช่วงสมัยนี้และได้มีการพัฒนาขึ้นในสมัยคลาสสิกเกิดความนิยมรูปแบบกวีนิพนธ์ที่เรียกว่า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ลีริก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” (Lyric)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และการแสดงออกจากการระบายอารมณ์ในใจของกวี (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Music expressing sentiments)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600" dirty="0">
                <a:latin typeface="Angsana New" pitchFamily="18" charset="-34"/>
                <a:cs typeface="Angsana New" pitchFamily="18" charset="-34"/>
              </a:rPr>
              <a:t>ไม่ว่าจะเป็นความยินดีหรือความทุกข์ระทมอันเกิดจากความรัก ความชัง ความชื่นชมต่อความงามของฤดูใบไม้ผลิความประทับใจในความงามของค่ำคืนในฤดูร้อนหรือความสำนึกส่วนตัวของกวีที่มีต่อสังคมต่อชาติรวมความแล้ว กวีนิพนธ์แบบลีริก(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Lyric)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นี้เอื้อให้กวีได้แสดงความรู้สึกส่วนตนได้อย่างเต็มที่ การร้องเพลงประกอบระบำที่เรียกว่าไดธีแรมบ์ (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Dithyramb)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เป็นเพลงที่ใช้บวงสรวงและเฉลิมฉลองให้แก่เทพเจ้าไดโอนิซุสซึ่งเป็นเทพเจ้าแห่งความอุดมสมบูรณ์เป็นการขับร้องเพลงประสานเสียง ที่มีต้นกำเนิดโดยนักร้องชาย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12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คน ต่อมาได้มีการพัฒนาปรับปรุงโดย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Arion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ได้เพิ่มจำนวนนักร้องเป็น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50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คน และกำหนดให้มีนักร้องนำ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คน 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/>
              <a:t> Archaic 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3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1412776"/>
            <a:ext cx="7408333" cy="424278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400" b="1" u="sng" dirty="0">
                <a:latin typeface="Angsana New" pitchFamily="18" charset="-34"/>
                <a:cs typeface="Angsana New" pitchFamily="18" charset="-34"/>
              </a:rPr>
              <a:t>Classical Period 550-440 B.C.</a:t>
            </a:r>
          </a:p>
          <a:p>
            <a:pPr marL="0" indent="0">
              <a:buNone/>
            </a:pP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	โช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ไรเลส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Choeriles)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พีนีซุส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Phrynichus)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พาตินุส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Pratinas)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และเธสพิส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Thespis)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ได้พัฒนาการร้องเพลงประกอบระบำที่เรียกว่าไดธีแรมบ์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Dithyramb)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กล่าวคือได้มีการร้องเพลงโต้ตอบกับกลุ่มคอรัสทำให้การแสดงกลายรูปเป็นในลักษณะการสนทนาโต้ตอบกัน แทนที่จะเป็นการเล่าเรื่องโดยการบรรยายอยู่ฝ่ายเดียว พวกเขายังช่วยสร้างให้เกิดวัฒนธรรมของกรีกโบราณคือ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3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400" dirty="0">
                <a:latin typeface="Angsana New" pitchFamily="18" charset="-34"/>
                <a:cs typeface="Angsana New" pitchFamily="18" charset="-34"/>
              </a:rPr>
              <a:t>การละคร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Drama)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เป็นรูปแบบการแสดงที่มีการผสมผสานศิลปะการเต้นรำและดนตรีเข้าด้วยกันได้อย่าง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สมดุลย์ใน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สมัยนี้ได้มีการสร้างโรงละครกลางแจ้ง ตั้งอยู่ระหว่างซอกเขาที่มีเนินลาดโอบล้อมอยู่สามด้านเป็นอัฒจันทร์ที่นั่งคนดูซึ่งจุคนได้เป็นจำนวนมากและยังเห็นการแสดงได้ชัดเจนไม่มี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การบัง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กัน อัฒจันทร์คนดูนี้เซาะเป็นขั้นบันไดสูงขึ้นไปตามไหล่เขาที่ลาดชันโดยโอบล้อมบริเวณ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ที่ใช้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แสดงเป็นพื้นที่ราบอยู่ต่ำลงไปเป็นรูปวงกลมหรือครึ่งวงกลม ซึ่งเรียกบริเวณว่า 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ออร์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เคสตรา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Orchestra)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ใช้เป็นที่แสดงของพวกคอรัสซึ่งยังคงความนิยมติดมากับการแสดง</a:t>
            </a:r>
            <a:endParaRPr lang="en-US" sz="34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/>
              <a:t> Classical 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708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ตัวอย่างสถาปัตยกรรมในยุคที่เกี่ยวกับดนตรี</a:t>
            </a:r>
            <a:endParaRPr lang="th-TH" dirty="0"/>
          </a:p>
        </p:txBody>
      </p:sp>
      <p:pic>
        <p:nvPicPr>
          <p:cNvPr id="4" name="Picture 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48880"/>
            <a:ext cx="504056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4824536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>
                <a:latin typeface="Angsana New" pitchFamily="18" charset="-34"/>
                <a:cs typeface="Angsana New" pitchFamily="18" charset="-34"/>
              </a:rPr>
              <a:t>Hellinistic Period </a:t>
            </a:r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440-330</a:t>
            </a:r>
            <a:r>
              <a:rPr lang="en-US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B.C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ลักษณะ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ของการละครสมัยนี้เริ่มไม่ได้รับความนิยม เนื่องจากว่ามีการพัฒนา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รูปแบบใหม่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ๆ เข้ามาซึ่งเปลี่ยนแปลงรูปแบบของการละคร ในสมัยนี้ศิลปะและบทประพันธ์ร้อยกรองต่างๆ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มี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พัฒนาแยกออกจากดนตรีมีนักปราชญ์ทางดนตรีหลายคนการค้นพบกฎพื้นฐานของเสียงเป็นเรื่องที่เกี่ยวข้องกับปรัชญาและคณิตศาสตร์ ซึ่งนักปรัชญาและนักคณิตศาสตร์นามกระเดื่องของกรีกคือ ไพธากอรัส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Pythagoras)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เป็นผู้วาง กฎเกณฑ์ไว้โดยการทดลองเกี่ยวกับการสั่นสะเทือนของเสียงจากความสั้น - ยาวของสายที่ขึงไว้ไพธากอรัสค้นพบวิธีที่จะสร้างระยะขั้นคู่เสียงต่าง ๆ รวมทั้งระยะขั้นคู่ 8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คิดรุ่นต่อ ๆ มาได้พัฒนาทฤษฎีดนตรีของกรีกจนได้เป็นระบบที่สลับซับซ้อนที่รู้จักกันในนามของโมด(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Mode)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ซึ่งได้แก่บันไดเสียงทางดนตรีที่ใช้ในการชักจูงให้ผู้ฟังมีความรู้สึกต่างๆกันออกไป บันไดเสียงเหล่านี้จึงมีการใช้ในการสร้างสรรค์ดนตรีเฉพาะตามกรณี จากโมดนี้เองชนชาติกรีกได้พัฒนาหลักการของอีธอส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Doctrine of ethos)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ป็นความเชื่อในเรื่องของพลังแห่งสัจธรรมของดนตรีโดยกล่าวไว้ว่าพลังของดนตรีมีผลเกี่ยวเนื่องกับการแสดงออกถึงความชื่นชอบหรือความขัดแย้งกล่าวอีกนัยหนึ่งคือดนตรีเกี่ยวข้องกับความดีและความชั่วร้ายโดยทั่วไปโมดสามารถจัดได้เป็นสองจำพวกคือ โมดที่สื่อถึงความเงียบสงบมีระเบียบใช้กับพิธีกรรมของเทพเจ้าอพอลโลและโมดที่สื่อถึงความป่าเถื่อนอึกทึกครึกโครมใช้กับพิธีกรรมของเทพเจ้าไดโอน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ซัส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/>
              <a:t> Hellinistic 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5176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112474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อริสโตเติล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Aristotle)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ได้อธิบายว่าดนตรีมีอำนาจเหนือจิตใจ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มนุษย์อย่างไรบ้าง เขากล่าวว่าดนตรีเลียนแบบอารมณ์ต่าง ๆ ของมนุษย์ ฉะนั้นเมื่อมนุษย์ได้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ยินดนตรี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ซึ่งเลียนแบบอารมณ์ใดอารมณ์หนึ่ง ก็จะเกิดมีความรู้สึกคล้อยตามไปด้วยทฤษฎีดนตรีกรีกของ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Aristoxenus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กลายเป็นพื้นฐานสำคัญของทฤษฎีดนตรีในปัจจุบันโดยได้เสนอผลงานระบบเสียงที่เรียกว่า เตตราคอร์ด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Tetrachord)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3 ชนิด คือ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Diatonic, Chromatic,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Enharmonic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โดยเสียงที่อยู่ภายในคู่ 4 เพอร์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เฟค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ถูกเรียกว่า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Shade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ดัง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ตัวอย่าง</a:t>
            </a:r>
          </a:p>
          <a:p>
            <a:endParaRPr lang="en-US" dirty="0"/>
          </a:p>
          <a:p>
            <a:endParaRPr lang="th-TH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49080"/>
            <a:ext cx="3956865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99592" y="90872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เปล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โตสอนว่า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เรียนดนตรี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อย่างเดียวทำให้อ่อนแอและเป็นคนมีปัญหา การเรียนกีฬาอย่างเดียวทำให้เป็นคนที่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อารมณ์ก้าวร้าว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และไม่ฉลาด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ยิ่งกว่านั้นเปลโตยังได้กำหนดไว้ว่า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ดนตรีที่เหมาะสมสำหรับ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การศึกษาไม่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ควรมีลีลาที่ทำให้อารมณ์อ่อนไหวควรใช้ทำนองที่มีลีลาดอเรียน(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Dorian)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และฟรีเจียน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Phrygian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)”</a:t>
            </a:r>
          </a:p>
          <a:p>
            <a:endParaRPr lang="en-US" dirty="0"/>
          </a:p>
          <a:p>
            <a:endParaRPr lang="th-TH" dirty="0"/>
          </a:p>
        </p:txBody>
      </p:sp>
      <p:pic>
        <p:nvPicPr>
          <p:cNvPr id="6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689" y="2780928"/>
            <a:ext cx="453650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1703652"/>
            <a:ext cx="7408333" cy="4533660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th-TH" sz="2400" dirty="0" smtClean="0"/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หลังจาก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กรีกเป็นส่วนหนึ่งของอาณาจักรโรมัน ใน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146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ปี ก่อนคริสตศักราช อาณาจักรโรมันรับเอาวัฒนธรรมการดนตรีของกรีกไปทั้งหมด โดยมิได้มีการพัฒนารูปแบบของดนตรีไปสักเท่าไรนักยังคงใช้รูปแบบการร้องเสียงเดียว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Monophony)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ซึ่งเรียกว่า เพลนซอง </a:t>
            </a: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marL="301943" lvl="1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สมัยหลัง ๆ การดนตรีได้เสื่อมลงมากเพราะถูกนำไปบรรเลงประกอบในโอกาส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และสถานที่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ซึ่งไม่เหมาะสมและการจัดการบรรเลงดนตรีแบบโอ่อ่าก็ไม่เป็นที่สบอารมณ์หมู่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นักปราชญ์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ทาง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ดนตรีประเภทอนุรักษ์นิยมเท่าใดนักเช่นการจัดแสดงดนตรีวงมหึมา(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Monter concert)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ในสมัย ของคารินุส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Carinus 284 A.D.)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ได้มีการบรรเลงดนตรีที่ประกอบด้วยทรัมเปต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100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ชิ้นแตร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(Horn)100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ชิ้น และเครื่องดนตรีอื่น ๆ อีก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200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ชิ้นถ้าจะกล่าวถึงชีวิตของนักดนตรีในสมัยนั้นก็พูดได้ว่าคึกคักมากสมาคมสำหรับนักดนตรีอาชีพ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Song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หรือแชนท์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Chant)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สมัยโรมัน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5413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755576" y="908720"/>
            <a:ext cx="7408333" cy="3450696"/>
          </a:xfrm>
        </p:spPr>
        <p:txBody>
          <a:bodyPr/>
          <a:lstStyle/>
          <a:p>
            <a:pPr marL="301943" lvl="1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จาก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การค้นพบมรดกทางดนตรีจากแถบตะวันออกของทะเลเมดิเตอเรเนียนเมื่อครั้งโบราณ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โดยเฉพาะ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ากกรีกโบราณผ่านโรมันเข้าสู่ยุโรปเปิดเผยให้เห็นถึงความรู้ดนตรีที่มีค่ายิ่งเพราะทฤษฎีเกี่ยวกับวิทยาศาสตร์แห่งเสียง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Acoustic)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ที่กรีกปูทางไว้ให้หลายเรื่องเช่น การกำหนดคุณสมบัติและจัดระเบียบของเสียง ระบบเสียงที่ก่อให้เกิดบันไดเสียงต่าง ๆ หลักในการจัดหมวดหมู่ของลีลาหรือจังหวะ หลักเบื้องต้นในการประดิษฐ์เครื่องดนตรีระบบการบันทึกสัญลักษณ์ทางดนตรีรวมทั้งทำนองเพลงเก่า ๆ ที่สะสมไว้ล้วนมีผลดีต่อการพัฒนาดนตรีตะวันตกต่อไป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endParaRPr lang="th-TH" dirty="0"/>
          </a:p>
        </p:txBody>
      </p:sp>
      <p:pic>
        <p:nvPicPr>
          <p:cNvPr id="4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76" y="4077072"/>
            <a:ext cx="5229225" cy="191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2276872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สมัย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กลางคือ ระยะเวลาจากคริสต์ศตวรรษ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ที่5จนถึง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ปลายศตวรรษ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ที่14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(ค.ศ.450-1450) สมัยนี้เจริญสูงสุดเมื่อประมาณศตวรรษ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ที่12-13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ศาสนามีอำนาจสูงมาก ทั้งด้านปัญญาและสปิริต ทำให้คนสามารถรวมกันได้ หลังจากนั้นก็เริ่มเสื่อมลงแล้วติดตามด้วยสงครามร้อยปีระหว่างอังกฤษและฝรั่งเศสหลังจากสงครามก็มีการแตกแยกเกิดขึ้น ในสมัยนี้เริ่มมีหลักฐานเกี่ยวกับเพลงคฤหัสถ์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Secular music)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ซึ่งเป็นเพลงขับร้องเพื่อความรื่นเริงได้รับความนิยมและแพร่หลายมาก ในประเทศต่าง ๆ ทางยุโรปตะวันตก นอกเหนือไปจากเพลงโบสถ์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Church music)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ซึ่งเพลงทั้งสองประเภทนี้มีลักษณะต่างกันคือเพลงโบสถ์ซึ่งมีหลักฐานมาก่อน มีลักษณะเป็นเพลงร้องเสียงเดียวมักไม่มีดนตรีประกอบไม่มีอัตรา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จังหวะร้องเป็นภาษาละติน เรียกว่า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Neumatic notation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ดนตรีสมัยกลาง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(</a:t>
            </a:r>
            <a:r>
              <a:rPr lang="en-US" dirty="0" smtClean="0"/>
              <a:t>The </a:t>
            </a:r>
            <a:r>
              <a:rPr lang="en-US" dirty="0"/>
              <a:t>middle </a:t>
            </a:r>
            <a:r>
              <a:rPr lang="en-US" dirty="0" smtClean="0"/>
              <a:t>Ages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438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252728"/>
          </a:xfrm>
        </p:spPr>
        <p:txBody>
          <a:bodyPr>
            <a:normAutofit/>
          </a:bodyPr>
          <a:lstStyle/>
          <a:p>
            <a:r>
              <a:rPr lang="th-TH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ดนตรีสมัยโบราณ</a:t>
            </a:r>
            <a:endParaRPr lang="th-TH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7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340768"/>
            <a:ext cx="7408333" cy="5040560"/>
          </a:xfrm>
        </p:spPr>
        <p:txBody>
          <a:bodyPr>
            <a:norm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ช่วงเวลาประมาณ 300 ปี ระหว่างคริสตศตวรรษที่ 12-14 ดนตรีในวัดมีรูปแบบเปลี่ยนไปจากตอนต้นของสมัย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กลาง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แชนท์ ซึ่งรู้จักกันในนามของเกรเกอเลียน แชนท์(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Gregorian Chant)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ได้รับการพัฒนามาเป็นรูปของการขับร้องแบบสอดประสานหรือ โพลีโฟนี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Polyphony)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จนถึงคริสตศตวรรษที่ 13 ลักษณะของเพลงที่สำคัญในสมัยนี้ คือ ออร์แกนนั่ม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Organum)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การร้องในลักษณะของการร้องประสานเสียงสองแนว โดยใช้ระยะขั้นคู่เสียงคู่สี่เป็นหลักและเคลื่อนที่ไปในทิศทาง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เดียวกัน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ต่อมาจึงเริ่มมีลักษณะของอัตราจังหวะ กล่าวได้ว่าในช่วงเวลานี้สิ่งสำคัญเกิดขึ้น คือการร้องแบบสองทำนองเริ่มเกิดขึ้นแล้วอย่างเด่นชัด เป็นลักษณะของการสอดประสานในสมัยกลางนี้ทางดนตรีแบ่งเป็นสมัยย่อย ๆ ได้สองสมัย คือ สมัยศิลป์เก่า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Ars Antiqua)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และสมัยศิลป์ใหม่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Ars Nova)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87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เครื่องดนตรีในสมัยกลาง</a:t>
            </a:r>
            <a:endParaRPr lang="th-TH" dirty="0"/>
          </a:p>
        </p:txBody>
      </p:sp>
      <p:pic>
        <p:nvPicPr>
          <p:cNvPr id="4" name="Picture 30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5257800" cy="18669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971600" y="3717032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เครื่องสายที่บรรเลงด้วยการใช้คันชัก ได้แก่ ซอวิแอล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Vielle) 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ขนาดต่าง ๆ ซอรีเบ็ค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Rebec)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ซึ่งตัวซอมีทรวดทรงคล้ายลูกแพร์ และซอทรอมบา มารินา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Tromba marina) 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ซึ่งเป็นซอขนาดใหญ่ มีสายเพียงสายเดียวหรือถ้ามีสองสายก็เทียบเสียงระดับเดียวกัน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Unison) 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และผู้บรรเลงจะต้องยืนสีซอ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เครื่องสาย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ที่บรรเลงด้วยการใช้นิ้วดีด ได้แก่ ลิวต์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Lute)</a:t>
            </a:r>
            <a:endParaRPr lang="th-TH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607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692696"/>
            <a:ext cx="7408333" cy="3450696"/>
          </a:xfrm>
        </p:spPr>
        <p:txBody>
          <a:bodyPr/>
          <a:lstStyle/>
          <a:p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เครื่อง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เป่า ได้แก่ ขลุ่ยรีคอร์เดอร์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Recorder)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ปี่ชอม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Shawm)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แตรฮอร์นและทรัมเปต</a:t>
            </a:r>
          </a:p>
        </p:txBody>
      </p:sp>
      <p:pic>
        <p:nvPicPr>
          <p:cNvPr id="4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07543" y="1467210"/>
            <a:ext cx="647700" cy="3295650"/>
          </a:xfrm>
          <a:prstGeom prst="rect">
            <a:avLst/>
          </a:prstGeom>
        </p:spPr>
      </p:pic>
      <p:pic>
        <p:nvPicPr>
          <p:cNvPr id="5" name="Picture 3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933056"/>
            <a:ext cx="3200400" cy="140970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4420327" y="2934555"/>
            <a:ext cx="2738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ขลุ่ยรีคอร์เดอร์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Recorder)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68441" y="3671446"/>
            <a:ext cx="171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ปี่ชอม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Shawm)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72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ตัวอย่างการบันทึกโน้ตในสมัยกลาง</a:t>
            </a:r>
            <a:endParaRPr lang="th-TH" dirty="0"/>
          </a:p>
        </p:txBody>
      </p:sp>
      <p:pic>
        <p:nvPicPr>
          <p:cNvPr id="4" name="Picture 3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88840"/>
            <a:ext cx="511256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6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คำ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“Renaissance”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แปลว่า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การเกิดใหม่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Re-birth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การฟื้นฟูศิลปวิทยานี้ ได้เริ่มขึ้นครั้งแรกตามหัวเมืองภาคเหนือของแหลมอิตาลี โดยได้เริ่มขึ้นที่เมืองฟลอเรนซ์ก่อนแล้วจึงแพร่ไปยังเวนิช ปิสา เจนัว จนทั่วแคว้นทัสคานีและลอมบาร์ดี จากนั้นจึงแพร่ไปทั่วแหลมอิตาลีแล้วขยายตัวเข้าไปในฝรั่งเศส เยอรมนี เบลเยี่ยม เนเธอร์แลนด์และ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อังกฤษ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ลักษณะ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ของดนตรีในสมัยนี้ยังคงมีรูปแบบคล้ายในสมัยศิลป์ใหม่ แต่ได้มีการปรับปรุงพัฒนารูปแบบมากขึ้นลักษณะการสอดประสานทำนอง ยังคงเป็นลักษณะเด่น เพลงร้องยังคงนิยมกัน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ในช่วง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ศตวรรษที่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16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รูปแบบของดนตรีมีความแตกต่างกันดังนี้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ดนตรีสมัย รีเนซองส์ 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(</a:t>
            </a:r>
            <a:r>
              <a:rPr lang="en-US" dirty="0" smtClean="0"/>
              <a:t>Renaissance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11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755576" y="1412776"/>
            <a:ext cx="7408333" cy="3450696"/>
          </a:xfrm>
        </p:spPr>
        <p:txBody>
          <a:bodyPr/>
          <a:lstStyle/>
          <a:p>
            <a:r>
              <a:rPr lang="th-TH" b="1" dirty="0"/>
              <a:t>สมัยศตวรรษที่ </a:t>
            </a:r>
            <a:r>
              <a:rPr lang="en-US" b="1" dirty="0"/>
              <a:t>15 </a:t>
            </a:r>
            <a:endParaRPr lang="en-US" dirty="0"/>
          </a:p>
          <a:p>
            <a:r>
              <a:rPr lang="th-TH" dirty="0"/>
              <a:t>ประชาชนทั่วไปได้หลุดพ้นจากการปกครองระบอบศักดินา (</a:t>
            </a:r>
            <a:r>
              <a:rPr lang="en-US" dirty="0"/>
              <a:t>Feudalism) </a:t>
            </a:r>
            <a:r>
              <a:rPr lang="th-TH" dirty="0"/>
              <a:t>มนุษยนิยม (</a:t>
            </a:r>
            <a:r>
              <a:rPr lang="en-US" dirty="0"/>
              <a:t>Humanism) </a:t>
            </a:r>
            <a:r>
              <a:rPr lang="th-TH" dirty="0"/>
              <a:t>ได้กลายเป็นลัทธิสำคัญทางปรัชญา ศิลปินผู้มีชื่อเสียง คือ ลอเร็นโซ กิแบร์ตี โดนาเต็ลโล เลโอนาร์โด ดา วินชิ ฯลฯ เพลงมักจะมี </a:t>
            </a:r>
            <a:r>
              <a:rPr lang="en-US" dirty="0"/>
              <a:t>3</a:t>
            </a:r>
            <a:r>
              <a:rPr lang="th-TH" dirty="0"/>
              <a:t> แนว โดยแนวบนสุดจะมีลักษณะน่าสนใจกว่าแนวอื่น ๆ เพลงที่ประกอบด้วยเสียง </a:t>
            </a:r>
            <a:r>
              <a:rPr lang="en-US" dirty="0"/>
              <a:t>4</a:t>
            </a:r>
            <a:r>
              <a:rPr lang="th-TH" dirty="0"/>
              <a:t> แนว ในลักษณะของโซปราโน อัลโต เทเนอร์ เบส</a:t>
            </a:r>
          </a:p>
        </p:txBody>
      </p:sp>
      <p:pic>
        <p:nvPicPr>
          <p:cNvPr id="4" name="Picture 3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01008"/>
            <a:ext cx="2088232" cy="2088232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2861880" y="5589240"/>
            <a:ext cx="2755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โมนาลีซ่า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เลโอ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นาร์โด ดา วินชิ </a:t>
            </a:r>
          </a:p>
        </p:txBody>
      </p:sp>
    </p:spTree>
    <p:extLst>
      <p:ext uri="{BB962C8B-B14F-4D97-AF65-F5344CB8AC3E}">
        <p14:creationId xmlns:p14="http://schemas.microsoft.com/office/powerpoint/2010/main" val="3222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412776"/>
            <a:ext cx="7408333" cy="3450696"/>
          </a:xfrm>
        </p:spPr>
        <p:txBody>
          <a:bodyPr>
            <a:no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สมัยศตวรรษที่ 16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มนุษย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นิยมยังคงเป็นลัทธิสำคัญทางปรัชญา การปฏิรูปทางศาสนาและการต่อต้านการปฏิรูปทางศาสนาของพวกคาทอลิกเป็นเหตุการณ์สำคัญยิ่งของคริสต์ศาสนาเพลงร้อง แบบสอดประสานทำนองพัฒนาจนมีความสมบูรณ์แบบเพลงร้องยังคงเป็นลักษณะเด่น แต่เพลงบรรเลงก็เริ่มนิยมกันมาก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ขึ้น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แต่ก็มีเพลงโบสถ์ของนิกายโปรแตสแตนท์เกิดขึ้น การประสานเสียงเริ่มมีหลักเกณฑ์มากขึ้น การใช้การประสานเสียงสลับกับการล้อกันของทำนองเป็นลักษณะหนึ่งของเพลงในสมัยนี้ การแต่งเพลงแมสและโมเต็ต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นำ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หลักของการล้อกันของทำนองมาใช้แต่เป็นแบบฟิวก์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Fugue)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ซึ่งพัฒนามาจากแคนนอน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และเกิด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เพลงสวดที่เรียกว่า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โคราล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(Chorale)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ซึ่งเป็นเพลงที่นำมาจากแชนท์แต่ใส่อัตราจังหวะเข้าไป</a:t>
            </a:r>
          </a:p>
        </p:txBody>
      </p:sp>
    </p:spTree>
    <p:extLst>
      <p:ext uri="{BB962C8B-B14F-4D97-AF65-F5344CB8AC3E}">
        <p14:creationId xmlns:p14="http://schemas.microsoft.com/office/powerpoint/2010/main" val="11863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คำ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“Baroque”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มาจากคำว่า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“Barroco”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ในภาษาโปรตุเกสซึ่งหมายถึง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ไข่มุกที่มีสัณฐานเบี้ยว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ในด้านดนตรี ได้มีผู้นำคำนี้มาใช้เรียกสมัยของดนตรีที่เกิดขึ้นในยุโรป เริ่มตั้งแต่ต้นคริสต์ศตวรรษที่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17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และมาสิ้นสุดลงราวกลางคริสต์ศตวรรษที่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18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ซึ่งเป็นเวลาร่วม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150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ปี เนื่องจากสมัยบาโรกเป็นสมัยที่ยาวนานรูปแบบของเพลงจึงมีการเปลี่ยนแปลงไปตาม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เวลา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รูปแบบของเพลงที่สามารถกล่าวได้ว่าเป็นลักษณะเด่นที่สุดของ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ดนตรีบาโรก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ได้ปรากฏในบทประพันธ์ของ เจ.เอส.บาคและยอร์ช ฟริเดริค เฮนเดล ซึ่งคีตกวีทั้งสองนี้ได้แต่งขึ้นในช่วงเวลาครึ่งแรกของศตวรรษที่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18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ในตอนต้นสมัยบาโรกคีตกวีส่วนมากได้เลิกนิยมสไตล์โพลี่โฟนี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Polyphony)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ในสมัยฟื้นฟู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ศิลปวิทยา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หันมาสนใจสไตล์โมโนดี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Monody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ดนตรีสมัยบา</a:t>
            </a:r>
            <a:r>
              <a:rPr lang="th-TH" dirty="0" smtClean="0"/>
              <a:t>โรก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 smtClean="0"/>
              <a:t>Baroque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953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836712"/>
            <a:ext cx="7408333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ลักษณะ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สำคัญอีกอย่างหนึ่งของดนตรีสมัยบาโรกคือ การทำให้เกิด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ความตัดกัน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(Contrasting)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เช่น ในด้าน ความเร็ว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ความช้า ความดัง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ความค่อย การบรรเลงเดี่ยว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การบรรเลงร่วมกัน วิธีเหล่านี้พบในงานประเภท ตริโอโซนาตา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Trio Sonata)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คอนแชร์โต กรอซโซ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(Concerto Grosso)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ซิมโฟเนีย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Simphonia)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และคันตาตา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Cantata)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ทั้งนี้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เพราะเขาต้องการให้ผู้บรรเลงมีโอกาสแสดงความสามารถการเล่นโดยอาศัยคีตปฏิภาณหรือการด้นสด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Improvisation)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และการประดิษฐ์เม็ดพราย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Ornamentation)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แนวของตนเองในสมัยบาโรกนี้การบันทึกตัวโน้ตได้รับการพัฒนามาจนเป็นลักษณะการบันทึกตัวโน้ตที่ใช้ในปัจจุบัน คือการใช้บรรทัด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เส้น การใช้กุญแจซอล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G Clef)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กุญแจฟา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 Clef)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กุญแจอัลโต และกุญแจเทเนอร์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 Clef)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มีการใช้สัญลักษณ์ตัวโน้ตและตัวหยุดแทนความยาวของจังหวะและตำแหน่งของตัวโน้ตบรรทัด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เส้น แทนระดับเสียงและยังมีตัวเลขบอกอัตราจังหวะมีเส้นกั้นห้องและสัญลักษณ์อื่น ๆ เพื่อใช้บันทึกลักษณะของเสียงดนตรี</a:t>
            </a:r>
          </a:p>
        </p:txBody>
      </p:sp>
    </p:spTree>
    <p:extLst>
      <p:ext uri="{BB962C8B-B14F-4D97-AF65-F5344CB8AC3E}">
        <p14:creationId xmlns:p14="http://schemas.microsoft.com/office/powerpoint/2010/main" val="155437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043608" y="1772816"/>
            <a:ext cx="7408333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เกิดวันที่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มีนาคม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1685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ที่เมืองไอเซนาค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Eisenach)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ประเทศเยอรมันเกิดในตระกูลนัก ดนตรีได้รับการศึกษาเกี่ยวกับดนตรีจากพ่อซึ่งเป็นนักไวโอลินในราช สำนักชื่อโยฮัน อัมโบรซีอุส บาคเรียนเครื่องดนตรีประเภทคีย์บอร์ดได้เร็วมากพี่ชายเห็นบาคก้าวหน้าทางดนตรีและเล่นดนตรีเก่ง พอ ๆ กับตนเลยเกิดความอิจฉากลัวน้องจะเกินหน้าเกินตาจึงเก็บโน้ตดนตรีของตนทั้งหมดใส่ตู้ไม่ให้บาคเอาไปเล่นเมื่ออายุได้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ปี เขาก็เริ่มเลี้ยงตัวเองโดยการเป็นนักออร์แกนและหัวหน้าวงประสานเสียงตามโบสถ์หลายแห่งในประเทศเยอรมันปีและเริ่มมีชื่อเสียงขึ้นเรื่อยในด้านการเล่นออร์แกนและการเล่นคารเวียร์และเริ่มมีชื่อเสียงแต่สุดท้ายบาคถึงแก่กรรมเมื่อ ปี ค.ศ.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1750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ไม่มีใครเอาใจใส่เก็บรักษาผลงานของเขาไว้เลยปล่อยให้กระจัดกระจายหายไปมากต่อมาปี ค.ศ.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1829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กือบร้อยปีหลังจากที่บาคถึงแก่กรรมได้มีคนนำผลงานของบาคมาแสดงจึงทำให้คนรู้จักผลงานของเขาและทำให้เห็นคุณค่าของผลงานของบาค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ประวัติของ</a:t>
            </a:r>
            <a:r>
              <a:rPr lang="en-US" dirty="0" smtClean="0"/>
              <a:t> </a:t>
            </a:r>
            <a:r>
              <a:rPr lang="en-US" sz="3600" dirty="0" smtClean="0"/>
              <a:t>Johann </a:t>
            </a:r>
            <a:r>
              <a:rPr lang="en-US" sz="3600" dirty="0"/>
              <a:t>Sebastian Bach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77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mtClean="0"/>
              <a:t>ดนตรีสมัยกรีก</a:t>
            </a:r>
            <a:endParaRPr lang="th-TH" dirty="0"/>
          </a:p>
        </p:txBody>
      </p:sp>
      <p:pic>
        <p:nvPicPr>
          <p:cNvPr id="5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04864"/>
            <a:ext cx="4752527" cy="3219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34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043608" y="1628800"/>
            <a:ext cx="7408333" cy="5001419"/>
          </a:xfrm>
        </p:spPr>
        <p:txBody>
          <a:bodyPr/>
          <a:lstStyle/>
          <a:p>
            <a:pPr marL="0" lvl="1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สมัย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นี้ในทางปรัชญาเรียนกว่า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ยุคแห่งเหตุผล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” Age of Reason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หลังการตายขอเอส.บาค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J. S. Bach)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1750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ก็ไม่มีผู้ประสบความสำเร็จในรูป แบบของดนตรีแบบบาโรก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Baroque style)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อีก มีการเริ่มของ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The (high) Classical era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1780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เราเรียกช่วงเวลาหลังจากการตายของ เจ.เอส.บาค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J. S. Bach1730-1780)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ว่า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early classical period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ดนตรีในสมัยบาโรกนั้นมีรูปพรรณ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Texture)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ที่ยุ่งยากซับซ้อนส่วนดนตรีในสมัยคลาสสิกมีลักษณะเฉพาะคือมี โครงสร้าง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Structure)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ที่ชัดเจนขึ้นการค้นหาความอิสระในด้าน วิชาการ เป็นหลักสำคัญที่ทำให้เกิดสมัยใหม่นี้ ลักษณะของดนตรีในสมัยคลาสสิกที่เปลี่ยนไปจากสมัยบาโรกที่เห็นได้ชัด คือ การไม่นิยม การสอดประสานของทำนองที่เรียกว่าเคาน์เตอร์พอยท์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Counterpoint)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หันมานิยมการเน้นทำนองหลักเพียงทำนองเดียวโดยมีแนวเสียงอื่นประสานให้ทำนองไพเราะขึ้น คือการใส่เสียงประสาน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ดนตรีสมัยคลาสสิก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581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/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ลักษณะของบทเพลงก็เปลี่ยนไปเช่นกัน ศูนย์กลางของสมัยคลาสสิกตอนต้นคือเมืองแมนฮีมและกรุงเวียนนาโรงเรียนแมนฮีมจัดตั้ง ขึ้นโดย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Johann Stamitz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ซึ่งเป็นนักไวโอลิน และเป็นผู้ควบคุม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Concert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The Mannheim orchestra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เขาเป็นผู้พัฒนาสไตล์ใหม่ของการประพันธ์ดนตรี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Composition)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 การเรียบเรียงสำหรับวงออร์เคส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ตรา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เขามักเพิ่มการแสดงออกที่เป็นท่วงทำนองเพลงนำไปสู่บทเพลงใน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ซิมโฟนี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การเปลี่ยนความดัง - ค่อย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Dynamic)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อย่างฉับพลันในช่วงสั้น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ๆ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สมัยคลาสสิกนี้จัดได้ว่าเป็นสมัยที่มีการสร้างกฎเกณฑ์รูปแบบในทุก ๆ อย่างเกี่ยวกับการ ประพันธ์เพลงซึ่งในสมัยต่อ ๆ มาได้นำรูปแบบในสมัยนี้มาใช้และพัฒนาให้ลึกซึ้งหรือแปรเปลี่ยนไปเพลงในสมัยนี้เป็นดนตรีบริสุทธิ์ส่วนใหญ่ </a:t>
            </a:r>
          </a:p>
        </p:txBody>
      </p:sp>
    </p:spTree>
    <p:extLst>
      <p:ext uri="{BB962C8B-B14F-4D97-AF65-F5344CB8AC3E}">
        <p14:creationId xmlns:p14="http://schemas.microsoft.com/office/powerpoint/2010/main" val="349244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412776"/>
            <a:ext cx="7408333" cy="4824536"/>
          </a:xfrm>
        </p:spPr>
        <p:txBody>
          <a:bodyPr>
            <a:normAutofit fontScale="40000" lnSpcReduction="20000"/>
          </a:bodyPr>
          <a:lstStyle/>
          <a:p>
            <a:pPr marL="627063" lvl="2" indent="0">
              <a:buNone/>
            </a:pP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5900" dirty="0" smtClean="0">
                <a:latin typeface="Angsana New" pitchFamily="18" charset="-34"/>
                <a:cs typeface="Angsana New" pitchFamily="18" charset="-34"/>
              </a:rPr>
              <a:t>ความหมาย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ของคำว่า 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โรแมนติก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กว้างมากจนยากที่จะหานิยามสั้น ๆ ให้ได้ ในทาง</a:t>
            </a:r>
            <a:r>
              <a:rPr lang="th-TH" sz="5900" dirty="0" smtClean="0">
                <a:latin typeface="Angsana New" pitchFamily="18" charset="-34"/>
                <a:cs typeface="Angsana New" pitchFamily="18" charset="-34"/>
              </a:rPr>
              <a:t>ดนตรีมัก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ให้ความหมาย</a:t>
            </a:r>
            <a:r>
              <a:rPr lang="th-TH" sz="5900" dirty="0" smtClean="0">
                <a:latin typeface="Angsana New" pitchFamily="18" charset="-34"/>
                <a:cs typeface="Angsana New" pitchFamily="18" charset="-34"/>
              </a:rPr>
              <a:t>ว่า 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ลักษณะที่ตรงกันข้ามกับดนตรีคลาสสิกกล่าวคือ ขณะที่ดนตรีคลาสสิกเน้นที่รูปแบบอันลงตัวแน่นอน (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Formality)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โรแมนติกจะเน้นที่เนื้อหา(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Content) 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คลาสสิกเน้นความมีเหตุผลเกี่ยวข้องกัน (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Rationalism)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โรแมนติกเน้นที่อารมณ์ (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Emotionalism</a:t>
            </a:r>
            <a:r>
              <a:rPr lang="en-US" sz="59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 </a:t>
            </a:r>
            <a:endParaRPr lang="th-TH" sz="5900" dirty="0" smtClean="0">
              <a:latin typeface="Angsana New" pitchFamily="18" charset="-34"/>
              <a:cs typeface="Angsana New" pitchFamily="18" charset="-34"/>
            </a:endParaRPr>
          </a:p>
          <a:p>
            <a:pPr marL="627063" lvl="2" indent="0">
              <a:buNone/>
            </a:pPr>
            <a:r>
              <a:rPr lang="th-TH" sz="59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5900" dirty="0" smtClean="0">
                <a:latin typeface="Angsana New" pitchFamily="18" charset="-34"/>
                <a:cs typeface="Angsana New" pitchFamily="18" charset="-34"/>
              </a:rPr>
              <a:t>สมัย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โรแมนติกเริ่มต้นขึ้นในตอนต้นของศตวรรษที่ 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19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แต่รูปแบบของดนตรีโรแมนติกเริ่มเป็นรูปแบบขึ้นในตอนปลายของศตวรรษที่ 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18 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แล้วโดยมีเบโธเฟนเป็นผู้นำ และเป็นรูปแบบของเพลงที่ยังคงพบเห็นแม้ในศตวรรษที่ </a:t>
            </a:r>
            <a:r>
              <a:rPr lang="en-US" sz="5900" dirty="0">
                <a:latin typeface="Angsana New" pitchFamily="18" charset="-34"/>
                <a:cs typeface="Angsana New" pitchFamily="18" charset="-34"/>
              </a:rPr>
              <a:t>20 </a:t>
            </a:r>
            <a:r>
              <a:rPr lang="th-TH" sz="5900" dirty="0">
                <a:latin typeface="Angsana New" pitchFamily="18" charset="-34"/>
                <a:cs typeface="Angsana New" pitchFamily="18" charset="-34"/>
              </a:rPr>
              <a:t>นี้ สมัยนี้เป็นดนตรีที่แสดงออกถึงอารมณ์ความรู้สึกของ ผู้ประพันธ์อย่างมาก ผู้ประพันธ์เพลงในสมัยนี้ไม่ได้แต่งเพลงให้กับเจ้านายของตนดังในสมัยก่อน ๆ ผู้ประพันธ์เพลงแต่งเพลงตามใจชอบของตน และขายต้นฉบับให้กับสำนักพิมพ์เป็นส่วนใหญ่ ลักษณะดนตรีจึงเป็นลักษณะของผู้ประพันธ์เอง</a:t>
            </a:r>
            <a:endParaRPr lang="en-US" sz="5900" dirty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\</a:t>
            </a:r>
            <a:r>
              <a:rPr lang="en-US" dirty="0"/>
              <a:t> </a:t>
            </a: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ดนตรีสมัยโรแมนติก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959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301943" lvl="1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ดนตรี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อิมเพรสชั่นนิสติกได้เปลี่ยนแปลงบันไดเสียงเสียใหม่แทนที่จะเป็นแบบเดียโทนิค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Diatonic)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มี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เสียงอย่างเพลงทั่วไปกลับเป็นบันไดเสียงที่มี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เสียง (ซึ่งระยะห่างหนึ่งเสียงเต็มตลอด) เรียกว่า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โฮลโทนสเกล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” (Whole – tone Scale)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นอกจากนี้คอร์ดทุกคอร์ดยังเคลื่อนไปเป็นคู่ขนานที่เรียกว่า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“Gliding Chords”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และส่วนใหญ่ของบทเพลงจะใช้ลีลาที่เรียบๆและนุ่มนวล เนื่องจากลักษณะของบันไดเสียงแบบเสียงเต็มนี้เองบางครั้งทำให้เพลงในสมัยนี้มีลักษณะลึกลับไม่กระจ่างชัดลักษณะของความรู้สึกที่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ได้จาก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เพลงประเภทนี้จะเป็นลักษณะของความรู้สึก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คล้าย ๆ ว่าจะเป็น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…”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คล้าย ๆ ว่าจะเหมือน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…”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ดนตรีสมัยอิมเพรสชั่นนิสติก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(</a:t>
            </a:r>
            <a:r>
              <a:rPr lang="en-US" dirty="0"/>
              <a:t>THE IMPRESSIONISTIC PERIOD 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397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scale whole tone</a:t>
            </a:r>
            <a:endParaRPr lang="th-TH" dirty="0"/>
          </a:p>
        </p:txBody>
      </p:sp>
      <p:pic>
        <p:nvPicPr>
          <p:cNvPr id="4" name="Picture 6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76872"/>
            <a:ext cx="424847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1043608" y="1844824"/>
            <a:ext cx="7408333" cy="3450696"/>
          </a:xfrm>
        </p:spPr>
        <p:txBody>
          <a:bodyPr/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หลังจากดนตรีสมัยโรแมนติกผ่านไป ความเจริญในด้านต่าง ๆ ก็มีความสำคัญและมีการพัฒนาอย่างต่อเนื่องตลอดมา ความเจริญทางด้านการค้าความเจริญทางด้านเทคโนโลยี ความก้าวหน้าทางด้านวิทยาศาสตร์ การขนส่ง การสื่อสาร ดาวเทียม หรือแม้กระทั่งทางด้านคอมพิวเตอร์ ทำให้แนวความคิดทัศนคติของมนุษย์เราเปลี่ยนแปลงไปและแตกต่างจากแนวคิดของคนในสมัยก่อน ๆ จึงส่งผลให้ดนตรีมีการพัฒนาเกิดขึ้นหลายรูปแบบ คีตกวีทั้งหลายต่างก็ได้พยายามคิดวิธีการแต่งเพลง การสร้างเสียงใหม่ ๆรวมถึงรูปแบบการบรรเลงดนตรี เป็นต้น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สมัยศตวรรษที่ 20 และปัจจุบัน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735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104456"/>
          </a:xfrm>
        </p:spPr>
        <p:txBody>
          <a:bodyPr/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จากข้างต้นนี้จึงส่งผลโดยตรงต่อการพัฒนาเปลี่ยนแปลงรูปแบบของดนตรีในสมัยศตวรรษที่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ความเปลี่ยนแปลงในทางดนตรีของคีตกวีในศตวรรษนี้ก็คือ คีตกวีมีความคิดที่จะทดลองสิ่งใหม่ ๆ แสวงหาทฤษฎีใหม่ ๆ ขึ้นมาเพื่อรองรับความคิดสร้างสรรค์กับสิ่งใหม่ ๆ ให้กับตัวเองดนตรีในศตวรรษที่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นี้ กล่าวได้ว่าเป็นลักษณะของดนตรีที่มีหลายรูปแบบนอกจากนี้ยังมีการใช้บันไดเสียงมากกว่า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บันไดเสียงในขณะเดียวกันที่เรียกว่า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โพลีโทนาลิตี้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(Polytonality)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ในขณะที่การใช้บันไดเสียงแบบ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12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เสียง ที่เรียกว่า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อโทนาลิตี้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(Atonality)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เพลงจำพวกนี้ยังคงใช้เครื่องดนตรีที่มีมาแต่เดิมเป็นหลักในการบรรเลง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04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303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1340768"/>
            <a:ext cx="7408333" cy="345069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วัฒนธรรมของกรีกแยกเป็น 2 สาย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กล่าวคือประวัติ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ของดนตรีกรีกโบราณตั้งแต่เริ่มต้นถึง 330 ปี ก่อน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คริสต์กาล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สายที่ 1 ทางตะวันออก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Alexander the Great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 2 ทางตะวันตก (ตามชาวโรมัน) นอกจากนี้ดนตรีกรีก ยังแบ่งออกเป็นยุดต่าง ๆ ได้ดังนี้ </a:t>
            </a:r>
          </a:p>
        </p:txBody>
      </p:sp>
    </p:spTree>
    <p:extLst>
      <p:ext uri="{BB962C8B-B14F-4D97-AF65-F5344CB8AC3E}">
        <p14:creationId xmlns:p14="http://schemas.microsoft.com/office/powerpoint/2010/main" val="131121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Mythical Period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จากเริ่มต้นถึง 1,000 ปี ก่อนคริสต์กาล (1,000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B.C.)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ในสมัยนี้ได้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สูญหายไปในความลึกลับของศาสตร์แห่งเทพนิยายกรีก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ดนตรีประเภทนี้ใช้ประกอบพิธีกรรมของลัทธิเทพเจ้าอพอลโล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Apollo)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ผู้เป็นเจ้าแห่งแสงสว่าง ซึ่งรวมถึงความมีเหตุผลและวินัยถือความถูกต้องชัดเจนและการดำเนินชีวิตตามทางสายกลาง เครื่องดนตรีที่ใช้ คือ พิณไลร่า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Lyre)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 smtClean="0"/>
              <a:t>Mythical Period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011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0848"/>
            <a:ext cx="4392487" cy="3384376"/>
          </a:xfrm>
          <a:prstGeom prst="rect">
            <a:avLst/>
          </a:prstGeom>
        </p:spPr>
      </p:pic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รูปตัวอย่างพิณไลร่า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966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ส่วน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พิธีกรรมของเทพเจ้าไดโอนีซัส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Dionysus)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นั้นถือว่าเป็นไปในทางตรงกันข้ามคือสื่อถึงความป่าเถื่อนอึกทึกครึกโครม สนุกสนาน ความลึกลับ และความมืด                                                               เทพนิยายอื่น ๆ ที่เกี่ยวข้องกับดนตรีคือ บรรดาเทพ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9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องค์ เป็นธิดาของเทพเจ้าซีอุส ซึ่งเป็นเทพประจำสรรพวิทยาและศาสตร์แต่ละชนิด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960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ตัวอย่างเครื่องดนตรีในยุคกรีก</a:t>
            </a:r>
            <a:endParaRPr lang="th-TH" dirty="0"/>
          </a:p>
        </p:txBody>
      </p:sp>
      <p:pic>
        <p:nvPicPr>
          <p:cNvPr id="4" name="Picture 1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3744416" cy="2160240"/>
          </a:xfrm>
          <a:prstGeom prst="rect">
            <a:avLst/>
          </a:prstGeom>
        </p:spPr>
      </p:pic>
      <p:pic>
        <p:nvPicPr>
          <p:cNvPr id="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88840"/>
            <a:ext cx="2982466" cy="182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3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6449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sz="4400" dirty="0">
                <a:latin typeface="Angsana New" pitchFamily="18" charset="-34"/>
                <a:cs typeface="Angsana New" pitchFamily="18" charset="-34"/>
              </a:rPr>
              <a:t>Homeric Period 1,000 – 700 (B.C)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โฮเมอร์ 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Homer) 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  <a:p>
            <a:pPr marL="0" lvl="0" indent="0"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	เป็น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ผู้ก่อตั้งสมัยนี้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สมัยนี้มีบทร้อยกรอง ที่เกี่ยวกับประวัติศาสตร์ของชนชาติ เกิดขึ้นจากการเดินทางผจญภัยของโฮเมอร์ ต่อมาบทร้อยกรองหรือ มหากาพย์ของโฮเมอร์ ได้กลายเป็นวรรณคดีสำคัญซึ่งชาวกรีกนำมาขับร้อง ผู้ที่ขับร้องมหากาพย์จะดีด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พิณไล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ร่า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Lyra)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คลอการขับร้อง ลักษณะการขับร้องนี้เรียกว่าบาดส์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Bards)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ศิลปินเหล่านี้พำนักอยู่ตามคฤหาสน์ของขุนนางถือเป็นนักดนตรีอาชีพ ขับกล่อมบทมหากาพย์โดยใช้ทำนองโบราณซึ่งเป็นท่อนสั้นๆแต่มีการแปรทำนองหลายแบบ นอกจากนี้ยังมีดนตรีพื้นเมือง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Folk songs)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ซึ่งมีลักษณะเป็นเพลงของพวกเลี้ยงแกะที่เป่า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Panpipes (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เครื่องดนตรีชนิดหนึ่งคล้ายแคน)      เพื่อกล่อมฝูงแกะและยังมีดนตรีของชาวเมืองในลักษณะ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ของคณะ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นักร้อง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Chorus)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ขับร้องเพลงในพิธีทางศาสนาต่าง ๆ เช่น พิธีแต่งงาน พิธีศพ ฯลฯ หรือในโอกาสต่าง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ๆเช่น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ในงานฉลองชัยชนะเป็นต้นคณะนักร้องสมัครเล่นเหล่านี้มักจะจ้างพวกบาดส์ให้มาดีดคีธารา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Kithara)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คลอประกอบ  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 smtClean="0"/>
              <a:t> Homeric </a:t>
            </a:r>
            <a:r>
              <a:rPr lang="en-US" dirty="0"/>
              <a:t>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73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1387</Words>
  <Application>Microsoft Office PowerPoint</Application>
  <PresentationFormat>On-screen Show (4:3)</PresentationFormat>
  <Paragraphs>84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รูปคลื่น</vt:lpstr>
      <vt:lpstr>ประวัติดนตรีสากล</vt:lpstr>
      <vt:lpstr>ดนตรีสมัยโบราณ</vt:lpstr>
      <vt:lpstr>PowerPoint Presentation</vt:lpstr>
      <vt:lpstr>PowerPoint Presentation</vt:lpstr>
      <vt:lpstr>ยุคMythical Period</vt:lpstr>
      <vt:lpstr>รูปตัวอย่างพิณไลร่า</vt:lpstr>
      <vt:lpstr>PowerPoint Presentation</vt:lpstr>
      <vt:lpstr>ตัวอย่างเครื่องดนตรีในยุคกรีก</vt:lpstr>
      <vt:lpstr>ยุค Homeric Period </vt:lpstr>
      <vt:lpstr>รูปของโฮมเมอร์</vt:lpstr>
      <vt:lpstr>ยุค Archaic Period </vt:lpstr>
      <vt:lpstr>ยุค Classical Period </vt:lpstr>
      <vt:lpstr>ตัวอย่างสถาปัตยกรรมในยุคที่เกี่ยวกับดนตรี</vt:lpstr>
      <vt:lpstr>ยุค Hellinistic Period </vt:lpstr>
      <vt:lpstr>PowerPoint Presentation</vt:lpstr>
      <vt:lpstr>PowerPoint Presentation</vt:lpstr>
      <vt:lpstr>สมัยโรมัน</vt:lpstr>
      <vt:lpstr>PowerPoint Presentation</vt:lpstr>
      <vt:lpstr>ดนตรีสมัยกลาง (The middle Ages)</vt:lpstr>
      <vt:lpstr>PowerPoint Presentation</vt:lpstr>
      <vt:lpstr>เครื่องดนตรีในสมัยกลาง</vt:lpstr>
      <vt:lpstr>PowerPoint Presentation</vt:lpstr>
      <vt:lpstr>ตัวอย่างการบันทึกโน้ตในสมัยกลาง</vt:lpstr>
      <vt:lpstr>ดนตรีสมัย รีเนซองส์  (Renaissance)</vt:lpstr>
      <vt:lpstr>PowerPoint Presentation</vt:lpstr>
      <vt:lpstr>PowerPoint Presentation</vt:lpstr>
      <vt:lpstr>ดนตรีสมัยบาโรก (Baroque)</vt:lpstr>
      <vt:lpstr>PowerPoint Presentation</vt:lpstr>
      <vt:lpstr>ประวัติของ Johann Sebastian Bach </vt:lpstr>
      <vt:lpstr>ดนตรีสมัยคลาสสิก </vt:lpstr>
      <vt:lpstr>PowerPoint Presentation</vt:lpstr>
      <vt:lpstr>ดนตรีสมัยโรแมนติก </vt:lpstr>
      <vt:lpstr>ดนตรีสมัยอิมเพรสชั่นนิสติก (THE IMPRESSIONISTIC PERIOD )</vt:lpstr>
      <vt:lpstr>ตัวอย่างscale whole tone</vt:lpstr>
      <vt:lpstr>สมัยศตวรรษที่ 20 และปัจจุบัน 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ประวัติดนตรีตะวันตก</dc:title>
  <dc:creator>umeradmin</dc:creator>
  <cp:lastModifiedBy>SDSSRU</cp:lastModifiedBy>
  <cp:revision>18</cp:revision>
  <dcterms:created xsi:type="dcterms:W3CDTF">2013-10-13T04:36:30Z</dcterms:created>
  <dcterms:modified xsi:type="dcterms:W3CDTF">2017-09-18T07:54:04Z</dcterms:modified>
</cp:coreProperties>
</file>