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1968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21EF-F45E-42C0-83F4-0446C05CA326}" type="datetimeFigureOut">
              <a:rPr lang="th-TH" smtClean="0"/>
              <a:t>18/09/60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B28E-F1A1-4A06-82AC-20A30BD77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1524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21EF-F45E-42C0-83F4-0446C05CA326}" type="datetimeFigureOut">
              <a:rPr lang="th-TH" smtClean="0"/>
              <a:t>18/09/60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B28E-F1A1-4A06-82AC-20A30BD77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22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21EF-F45E-42C0-83F4-0446C05CA326}" type="datetimeFigureOut">
              <a:rPr lang="th-TH" smtClean="0"/>
              <a:t>18/09/60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B28E-F1A1-4A06-82AC-20A30BD77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73300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21EF-F45E-42C0-83F4-0446C05CA326}" type="datetimeFigureOut">
              <a:rPr lang="th-TH" smtClean="0"/>
              <a:t>18/09/60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B28E-F1A1-4A06-82AC-20A30BD77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373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21EF-F45E-42C0-83F4-0446C05CA326}" type="datetimeFigureOut">
              <a:rPr lang="th-TH" smtClean="0"/>
              <a:t>18/09/60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B28E-F1A1-4A06-82AC-20A30BD77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111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21EF-F45E-42C0-83F4-0446C05CA326}" type="datetimeFigureOut">
              <a:rPr lang="th-TH" smtClean="0"/>
              <a:t>18/09/60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B28E-F1A1-4A06-82AC-20A30BD77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457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21EF-F45E-42C0-83F4-0446C05CA326}" type="datetimeFigureOut">
              <a:rPr lang="th-TH" smtClean="0"/>
              <a:t>18/09/60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B28E-F1A1-4A06-82AC-20A30BD77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5888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21EF-F45E-42C0-83F4-0446C05CA326}" type="datetimeFigureOut">
              <a:rPr lang="th-TH" smtClean="0"/>
              <a:t>18/09/60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B28E-F1A1-4A06-82AC-20A30BD77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4398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21EF-F45E-42C0-83F4-0446C05CA326}" type="datetimeFigureOut">
              <a:rPr lang="th-TH" smtClean="0"/>
              <a:t>18/09/60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B28E-F1A1-4A06-82AC-20A30BD77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04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21EF-F45E-42C0-83F4-0446C05CA326}" type="datetimeFigureOut">
              <a:rPr lang="th-TH" smtClean="0"/>
              <a:t>18/09/60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B28E-F1A1-4A06-82AC-20A30BD77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5026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21EF-F45E-42C0-83F4-0446C05CA326}" type="datetimeFigureOut">
              <a:rPr lang="th-TH" smtClean="0"/>
              <a:t>18/09/60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FB28E-F1A1-4A06-82AC-20A30BD77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179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321EF-F45E-42C0-83F4-0446C05CA326}" type="datetimeFigureOut">
              <a:rPr lang="th-TH" smtClean="0"/>
              <a:t>18/09/60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FB28E-F1A1-4A06-82AC-20A30BD77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005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รูปภาพที่เกี่ยวข้อง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33"/>
          <a:stretch/>
        </p:blipFill>
        <p:spPr bwMode="auto">
          <a:xfrm>
            <a:off x="-1" y="0"/>
            <a:ext cx="9144001" cy="6834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loud Callout 4"/>
          <p:cNvSpPr/>
          <p:nvPr/>
        </p:nvSpPr>
        <p:spPr>
          <a:xfrm>
            <a:off x="254298" y="253827"/>
            <a:ext cx="5976664" cy="3456384"/>
          </a:xfrm>
          <a:prstGeom prst="cloudCallout">
            <a:avLst>
              <a:gd name="adj1" fmla="val 53844"/>
              <a:gd name="adj2" fmla="val 63540"/>
            </a:avLst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Rectangle 3"/>
          <p:cNvSpPr/>
          <p:nvPr/>
        </p:nvSpPr>
        <p:spPr>
          <a:xfrm>
            <a:off x="1285203" y="404664"/>
            <a:ext cx="3914854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19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สระอี</a:t>
            </a:r>
            <a:endParaRPr lang="en-US" sz="199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8120" y="6334780"/>
            <a:ext cx="219964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@ </a:t>
            </a:r>
            <a:r>
              <a:rPr lang="th-TH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อ. สุธนา สิริธนดีพันธ์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611833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รูปภาพที่เกี่ยวข้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282154"/>
          </a:xfrm>
        </p:spPr>
        <p:txBody>
          <a:bodyPr>
            <a:noAutofit/>
          </a:bodyPr>
          <a:lstStyle/>
          <a:p>
            <a:r>
              <a:rPr lang="th-TH" sz="13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สระอี</a:t>
            </a:r>
            <a:endParaRPr lang="th-TH" sz="13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th-TH" sz="6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สระอีเป็น</a:t>
            </a:r>
            <a:r>
              <a:rPr lang="th-TH" sz="6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.... </a:t>
            </a:r>
          </a:p>
          <a:p>
            <a:pPr marL="0" indent="0">
              <a:buNone/>
            </a:pPr>
            <a:r>
              <a:rPr lang="th-TH" sz="6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6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6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สระเสียงยาว</a:t>
            </a:r>
          </a:p>
          <a:p>
            <a:r>
              <a:rPr lang="th-TH" sz="6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สระอีวาง</a:t>
            </a:r>
            <a:r>
              <a:rPr lang="th-TH" sz="6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ไว้.... </a:t>
            </a:r>
          </a:p>
          <a:p>
            <a:pPr marL="0" indent="0">
              <a:buNone/>
            </a:pPr>
            <a:r>
              <a:rPr lang="th-TH" sz="60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6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6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ข้างบนพยัญชนะ</a:t>
            </a:r>
            <a:endParaRPr lang="th-TH" sz="6000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6372200" y="476672"/>
            <a:ext cx="2304256" cy="77251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/>
                <a:cs typeface="TH SarabunPSK"/>
              </a:rPr>
              <a:t>ี</a:t>
            </a:r>
            <a:endParaRPr lang="en-US" sz="4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084168" y="3861048"/>
            <a:ext cx="1728192" cy="216024"/>
          </a:xfrm>
          <a:prstGeom prst="rect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789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รูปภาพที่เกี่ยวข้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3" y="332656"/>
            <a:ext cx="8705212" cy="1282154"/>
          </a:xfrm>
          <a:noFill/>
        </p:spPr>
        <p:txBody>
          <a:bodyPr>
            <a:noAutofit/>
          </a:bodyPr>
          <a:lstStyle/>
          <a:p>
            <a:r>
              <a:rPr lang="th-TH" sz="13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คำ</a:t>
            </a:r>
            <a:r>
              <a:rPr lang="th-TH" sz="13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สระอี</a:t>
            </a:r>
            <a:endParaRPr lang="th-TH" sz="13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sz="9800" b="1" dirty="0" smtClean="0">
                <a:latin typeface="TH SarabunPSK" pitchFamily="34" charset="-34"/>
                <a:cs typeface="TH SarabunPSK" pitchFamily="34" charset="-34"/>
              </a:rPr>
              <a:t>   	</a:t>
            </a: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สี</a:t>
            </a: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			</a:t>
            </a: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ผี</a:t>
            </a:r>
            <a:endParaRPr lang="th-TH" sz="35200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352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	</a:t>
            </a: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ตี </a:t>
            </a: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			</a:t>
            </a: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ชี</a:t>
            </a:r>
            <a:endParaRPr lang="th-TH" sz="35200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ทีวี</a:t>
            </a: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		</a:t>
            </a: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ขี่ม้า</a:t>
            </a: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</a:p>
          <a:p>
            <a:pPr marL="0" indent="0">
              <a:buNone/>
            </a:pPr>
            <a:r>
              <a:rPr lang="th-TH" sz="123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123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Picture 2" descr="ผลการค้นหารูปภาพสำหรับ colour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2204864"/>
            <a:ext cx="1163983" cy="772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ผลการค้นหารูปภาพสำหรับ ้hit ball clipart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55775" y="3180218"/>
            <a:ext cx="1163983" cy="1382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ผลการค้นหารูปภาพสำหรับ ghost clipart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219" y="1411338"/>
            <a:ext cx="1296144" cy="1804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ผลการค้นหารูปภาพสำหรับ TV clipart 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725144"/>
            <a:ext cx="1344576" cy="1578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ผลการค้นหารูปภาพสำหรับ ride horse clipart 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48219" y="4586114"/>
            <a:ext cx="2384265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ผลการค้นหารูปภาพสำหรับ แม่ชี ภาพวาด"/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9" t="10807" r="6871" b="10308"/>
          <a:stretch/>
        </p:blipFill>
        <p:spPr bwMode="auto">
          <a:xfrm>
            <a:off x="6185385" y="3114690"/>
            <a:ext cx="1654663" cy="161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1857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รูปภาพที่เกี่ยวข้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3" y="332656"/>
            <a:ext cx="8705212" cy="1282154"/>
          </a:xfrm>
          <a:noFill/>
        </p:spPr>
        <p:txBody>
          <a:bodyPr>
            <a:noAutofit/>
          </a:bodyPr>
          <a:lstStyle/>
          <a:p>
            <a:r>
              <a:rPr lang="th-TH" sz="13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ฝึกอ่านคำ</a:t>
            </a:r>
            <a:r>
              <a:rPr lang="th-TH" sz="13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สระอี</a:t>
            </a:r>
            <a:endParaRPr lang="th-TH" sz="13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435280" cy="511256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ตี</a:t>
            </a: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  	</a:t>
            </a: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ที  </a:t>
            </a: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มี</a:t>
            </a: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	</a:t>
            </a:r>
          </a:p>
          <a:p>
            <a:pPr marL="0" indent="0">
              <a:buNone/>
            </a:pP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ดี</a:t>
            </a: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  	</a:t>
            </a: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ฝี</a:t>
            </a: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	</a:t>
            </a: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บี</a:t>
            </a: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	</a:t>
            </a:r>
          </a:p>
          <a:p>
            <a:pPr marL="0" indent="0">
              <a:buNone/>
            </a:pP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สี่</a:t>
            </a: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  	</a:t>
            </a: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พี่</a:t>
            </a: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	</a:t>
            </a: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ขี่</a:t>
            </a: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  </a:t>
            </a:r>
            <a:r>
              <a:rPr lang="th-TH" sz="35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ปี่</a:t>
            </a:r>
            <a:endParaRPr lang="th-TH" sz="35200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123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123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5544108" y="1772816"/>
            <a:ext cx="3384376" cy="2016224"/>
          </a:xfrm>
          <a:prstGeom prst="wedgeEllipseCallout">
            <a:avLst>
              <a:gd name="adj1" fmla="val 1058"/>
              <a:gd name="adj2" fmla="val 88074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มาฝึกอ่านคำกันครับ อ่านได้กี่คำ .....</a:t>
            </a:r>
          </a:p>
          <a:p>
            <a:pPr algn="ctr"/>
            <a:r>
              <a:rPr lang="th-TH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เพื่อน ๆ อย่าลืมบอกคุณครูนะครับ</a:t>
            </a:r>
            <a:endParaRPr lang="th-TH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098" name="Picture 2" descr="ผลการค้นหารูปภาพสำหรับ boy with pencil clipart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933055"/>
            <a:ext cx="1773188" cy="273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62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รูปภาพที่เกี่ยวข้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74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3" y="332656"/>
            <a:ext cx="8705212" cy="1282154"/>
          </a:xfrm>
          <a:noFill/>
        </p:spPr>
        <p:txBody>
          <a:bodyPr>
            <a:noAutofit/>
          </a:bodyPr>
          <a:lstStyle/>
          <a:p>
            <a:r>
              <a:rPr lang="th-TH" sz="13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อ่านประโยค</a:t>
            </a:r>
            <a:endParaRPr lang="th-TH" sz="13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784976" cy="51125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sz="123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23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ฉัน</a:t>
            </a:r>
            <a:r>
              <a:rPr lang="th-TH" sz="12300" b="1" dirty="0" smtClean="0">
                <a:solidFill>
                  <a:srgbClr val="FF0066"/>
                </a:solidFill>
                <a:latin typeface="TH SarabunPSK" pitchFamily="34" charset="-34"/>
                <a:cs typeface="TH SarabunPSK" pitchFamily="34" charset="-34"/>
              </a:rPr>
              <a:t>มี</a:t>
            </a:r>
            <a:r>
              <a:rPr lang="th-TH" sz="123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ตา		ฉัน</a:t>
            </a:r>
            <a:r>
              <a:rPr lang="th-TH" sz="12300" b="1" dirty="0" smtClean="0">
                <a:solidFill>
                  <a:srgbClr val="FF0066"/>
                </a:solidFill>
                <a:latin typeface="TH SarabunPSK" pitchFamily="34" charset="-34"/>
                <a:cs typeface="TH SarabunPSK" pitchFamily="34" charset="-34"/>
              </a:rPr>
              <a:t>มี</a:t>
            </a:r>
            <a:r>
              <a:rPr lang="th-TH" sz="123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ขา</a:t>
            </a:r>
          </a:p>
          <a:p>
            <a:pPr marL="0" indent="0">
              <a:buNone/>
            </a:pPr>
            <a:r>
              <a:rPr lang="th-TH" sz="123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23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ฉันดู</a:t>
            </a:r>
            <a:r>
              <a:rPr lang="th-TH" sz="12300" b="1" dirty="0" smtClean="0">
                <a:solidFill>
                  <a:srgbClr val="FF0066"/>
                </a:solidFill>
                <a:latin typeface="TH SarabunPSK" pitchFamily="34" charset="-34"/>
                <a:cs typeface="TH SarabunPSK" pitchFamily="34" charset="-34"/>
              </a:rPr>
              <a:t>ผี</a:t>
            </a:r>
            <a:r>
              <a:rPr lang="th-TH" sz="123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		</a:t>
            </a:r>
            <a:r>
              <a:rPr lang="th-TH" sz="123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	ฉัน</a:t>
            </a:r>
            <a:r>
              <a:rPr lang="th-TH" sz="12300" b="1" dirty="0" smtClean="0">
                <a:solidFill>
                  <a:srgbClr val="FF0066"/>
                </a:solidFill>
                <a:latin typeface="TH SarabunPSK" pitchFamily="34" charset="-34"/>
                <a:cs typeface="TH SarabunPSK" pitchFamily="34" charset="-34"/>
              </a:rPr>
              <a:t>มีทีวี</a:t>
            </a:r>
            <a:endParaRPr lang="th-TH" sz="12300" b="1" dirty="0" smtClean="0">
              <a:solidFill>
                <a:srgbClr val="FF0066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123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23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ฉันหา</a:t>
            </a:r>
            <a:r>
              <a:rPr lang="th-TH" sz="12300" b="1" dirty="0" smtClean="0">
                <a:solidFill>
                  <a:srgbClr val="FF0066"/>
                </a:solidFill>
                <a:latin typeface="TH SarabunPSK" pitchFamily="34" charset="-34"/>
                <a:cs typeface="TH SarabunPSK" pitchFamily="34" charset="-34"/>
              </a:rPr>
              <a:t>สี</a:t>
            </a:r>
            <a:r>
              <a:rPr lang="th-TH" sz="123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ฟ้า</a:t>
            </a:r>
            <a:r>
              <a:rPr lang="th-TH" sz="123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23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ฉัน</a:t>
            </a:r>
            <a:r>
              <a:rPr lang="th-TH" sz="12300" b="1" dirty="0" smtClean="0">
                <a:solidFill>
                  <a:srgbClr val="FF0066"/>
                </a:solidFill>
                <a:latin typeface="TH SarabunPSK" pitchFamily="34" charset="-34"/>
                <a:cs typeface="TH SarabunPSK" pitchFamily="34" charset="-34"/>
              </a:rPr>
              <a:t>ขี่</a:t>
            </a:r>
            <a:r>
              <a:rPr lang="th-TH" sz="123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ม้า</a:t>
            </a:r>
            <a:endParaRPr lang="th-TH" sz="1230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123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123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7371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รูปภาพที่เกี่ยวข้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05212" cy="1282154"/>
          </a:xfrm>
          <a:noFill/>
        </p:spPr>
        <p:txBody>
          <a:bodyPr>
            <a:noAutofit/>
          </a:bodyPr>
          <a:lstStyle/>
          <a:p>
            <a:r>
              <a:rPr lang="th-TH" sz="138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เกม...หรรษา</a:t>
            </a:r>
            <a:endParaRPr lang="th-TH" sz="13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024" y="1412776"/>
            <a:ext cx="8784976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sz="123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endParaRPr lang="th-TH" sz="123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39123" y="1868872"/>
            <a:ext cx="52770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cap="none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FF0066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รี</a:t>
            </a:r>
            <a:endParaRPr lang="en-US" sz="7200" b="1" cap="none" spc="300" dirty="0">
              <a:ln w="11430" cmpd="sng">
                <a:noFill/>
                <a:prstDash val="solid"/>
                <a:miter lim="800000"/>
              </a:ln>
              <a:solidFill>
                <a:srgbClr val="FF0066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5097" y="1630989"/>
            <a:ext cx="6062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cap="none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FF0066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ชี้</a:t>
            </a:r>
            <a:endParaRPr lang="en-US" sz="7200" b="1" cap="none" spc="300" dirty="0">
              <a:ln w="11430" cmpd="sng">
                <a:noFill/>
                <a:prstDash val="solid"/>
                <a:miter lim="800000"/>
              </a:ln>
              <a:solidFill>
                <a:srgbClr val="FF0066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31532" y="3072261"/>
            <a:ext cx="98296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cap="none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FF0066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ป้า</a:t>
            </a:r>
            <a:endParaRPr lang="en-US" sz="7200" b="1" cap="none" spc="300" dirty="0">
              <a:ln w="11430" cmpd="sng">
                <a:noFill/>
                <a:prstDash val="solid"/>
                <a:miter lim="800000"/>
              </a:ln>
              <a:solidFill>
                <a:srgbClr val="FF0066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36684" y="4592604"/>
            <a:ext cx="116410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cap="none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FF0066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เก้า</a:t>
            </a:r>
            <a:endParaRPr lang="en-US" sz="7200" b="1" cap="none" spc="300" dirty="0">
              <a:ln w="11430" cmpd="sng">
                <a:noFill/>
                <a:prstDash val="solid"/>
                <a:miter lim="800000"/>
              </a:ln>
              <a:solidFill>
                <a:srgbClr val="FF0066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33042" y="4488320"/>
            <a:ext cx="59182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cap="none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FF0066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สี่</a:t>
            </a:r>
            <a:endParaRPr lang="en-US" sz="7200" b="1" cap="none" spc="300" dirty="0">
              <a:ln w="11430" cmpd="sng">
                <a:noFill/>
                <a:prstDash val="solid"/>
                <a:miter lim="800000"/>
              </a:ln>
              <a:solidFill>
                <a:srgbClr val="FF0066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2086" y="2831318"/>
            <a:ext cx="86273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cap="none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FF0066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ไล่</a:t>
            </a:r>
            <a:endParaRPr lang="en-US" sz="7200" b="1" cap="none" spc="300" dirty="0">
              <a:ln w="11430" cmpd="sng">
                <a:noFill/>
                <a:prstDash val="solid"/>
                <a:miter lim="800000"/>
              </a:ln>
              <a:solidFill>
                <a:srgbClr val="FF0066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70681" y="5109659"/>
            <a:ext cx="118654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cap="none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FF0066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เข่า</a:t>
            </a:r>
            <a:endParaRPr lang="en-US" sz="7200" b="1" cap="none" spc="300" dirty="0">
              <a:ln w="11430" cmpd="sng">
                <a:noFill/>
                <a:prstDash val="solid"/>
                <a:miter lim="800000"/>
              </a:ln>
              <a:solidFill>
                <a:srgbClr val="FF0066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63953" y="3992440"/>
            <a:ext cx="60786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cap="none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FF0066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มี</a:t>
            </a:r>
            <a:endParaRPr lang="en-US" sz="7200" b="1" cap="none" spc="300" dirty="0">
              <a:ln w="11430" cmpd="sng">
                <a:noFill/>
                <a:prstDash val="solid"/>
                <a:miter lim="800000"/>
              </a:ln>
              <a:solidFill>
                <a:srgbClr val="FF0066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74210" y="1871932"/>
            <a:ext cx="93647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cap="none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FF0066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อา</a:t>
            </a:r>
            <a:endParaRPr lang="en-US" sz="7200" b="1" cap="none" spc="300" dirty="0">
              <a:ln w="11430" cmpd="sng">
                <a:noFill/>
                <a:prstDash val="solid"/>
                <a:miter lim="800000"/>
              </a:ln>
              <a:solidFill>
                <a:srgbClr val="FF0066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63020" y="3888156"/>
            <a:ext cx="62709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FF0066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ที่</a:t>
            </a:r>
            <a:endParaRPr lang="en-US" sz="7200" b="1" cap="none" spc="300" dirty="0">
              <a:ln w="11430" cmpd="sng">
                <a:noFill/>
                <a:prstDash val="solid"/>
                <a:miter lim="800000"/>
              </a:ln>
              <a:solidFill>
                <a:srgbClr val="FF0066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29044" y="3270976"/>
            <a:ext cx="58702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cap="none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FF0066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อี</a:t>
            </a:r>
            <a:endParaRPr lang="en-US" sz="7200" b="1" cap="none" spc="300" dirty="0">
              <a:ln w="11430" cmpd="sng">
                <a:noFill/>
                <a:prstDash val="solid"/>
                <a:miter lim="800000"/>
              </a:ln>
              <a:solidFill>
                <a:srgbClr val="FF0066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9559" y="4968276"/>
            <a:ext cx="97655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FF0066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ห้า</a:t>
            </a:r>
            <a:endParaRPr lang="en-US" sz="7200" b="1" cap="none" spc="300" dirty="0">
              <a:ln w="11430" cmpd="sng">
                <a:noFill/>
                <a:prstDash val="solid"/>
                <a:miter lim="800000"/>
              </a:ln>
              <a:solidFill>
                <a:srgbClr val="FF0066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98183" y="2231153"/>
            <a:ext cx="66877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200" b="1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FF0066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TH SarabunPSK" pitchFamily="34" charset="-34"/>
                <a:cs typeface="TH SarabunPSK" pitchFamily="34" charset="-34"/>
              </a:rPr>
              <a:t>พี่</a:t>
            </a:r>
            <a:endParaRPr lang="en-US" sz="7200" b="1" cap="none" spc="300" dirty="0">
              <a:ln w="11430" cmpd="sng">
                <a:noFill/>
                <a:prstDash val="solid"/>
                <a:miter lim="800000"/>
              </a:ln>
              <a:solidFill>
                <a:srgbClr val="FF0066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Oval Callout 18"/>
          <p:cNvSpPr/>
          <p:nvPr/>
        </p:nvSpPr>
        <p:spPr>
          <a:xfrm>
            <a:off x="5709953" y="1772816"/>
            <a:ext cx="3384376" cy="2376264"/>
          </a:xfrm>
          <a:prstGeom prst="wedgeEllipseCallout">
            <a:avLst>
              <a:gd name="adj1" fmla="val 15842"/>
              <a:gd name="adj2" fmla="val 100054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เพื่อนๆ ช่วยกันหาคำสระอา</a:t>
            </a:r>
            <a:r>
              <a:rPr lang="en-US" sz="2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!</a:t>
            </a:r>
            <a:r>
              <a:rPr lang="th-TH" sz="2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algn="ctr"/>
            <a:r>
              <a:rPr lang="th-TH" sz="2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มีกี่คำ คำอะไรบ้าง และเขียนลงในกระดาษ...... </a:t>
            </a:r>
          </a:p>
          <a:p>
            <a:pPr algn="ctr"/>
            <a:r>
              <a:rPr lang="th-TH" sz="20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ใครเร็วที่สุดจะได้รางวัลนะครับ</a:t>
            </a:r>
            <a:endParaRPr lang="th-TH" sz="20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5122" name="Picture 2" descr="ผลการค้นหารูปภาพสำหรับ boy clipart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374500"/>
            <a:ext cx="1737984" cy="233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40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25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6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7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9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1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3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2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3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5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7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9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รูปภาพที่เกี่ยวข้อ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024" y="1412776"/>
            <a:ext cx="8784976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sz="12300" b="1" dirty="0" smtClean="0">
                <a:latin typeface="TH SarabunPSK" pitchFamily="34" charset="-34"/>
                <a:cs typeface="TH SarabunPSK" pitchFamily="34" charset="-34"/>
              </a:rPr>
              <a:t>	</a:t>
            </a:r>
            <a:endParaRPr lang="th-TH" sz="123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Oval Callout 18"/>
          <p:cNvSpPr/>
          <p:nvPr/>
        </p:nvSpPr>
        <p:spPr>
          <a:xfrm>
            <a:off x="539552" y="164805"/>
            <a:ext cx="7200800" cy="3384376"/>
          </a:xfrm>
          <a:prstGeom prst="wedgeEllipseCallout">
            <a:avLst>
              <a:gd name="adj1" fmla="val 8055"/>
              <a:gd name="adj2" fmla="val 95466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ถ้าเพื่อน ๆ เข้าใจ แล้ว </a:t>
            </a:r>
          </a:p>
          <a:p>
            <a:pPr algn="ctr"/>
            <a:r>
              <a:rPr lang="th-TH" sz="4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ไปลองทำแบบฝึกหัด</a:t>
            </a:r>
          </a:p>
          <a:p>
            <a:pPr algn="ctr"/>
            <a:r>
              <a:rPr lang="th-TH" sz="4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เพื่อทบทวนกันอีกครั้งดีกว่าจ้า </a:t>
            </a:r>
            <a:r>
              <a:rPr lang="en-US" sz="4400" b="1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!</a:t>
            </a:r>
            <a:endParaRPr lang="th-TH" sz="4400" b="1" dirty="0" smtClean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/>
            <a:endParaRPr lang="th-TH" sz="20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7170" name="Picture 2" descr="ผลการค้นหารูปภาพสำหรับ boy clipart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928683"/>
            <a:ext cx="4170048" cy="287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6189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250" autoRev="1" fill="remove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" dur="250" autoRev="1" fill="remove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250" autoRev="1" fill="remove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120</Words>
  <Application>Microsoft Office PowerPoint</Application>
  <PresentationFormat>นำเสนอทางหน้าจอ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7</vt:i4>
      </vt:variant>
    </vt:vector>
  </HeadingPairs>
  <TitlesOfParts>
    <vt:vector size="8" baseType="lpstr">
      <vt:lpstr>Office Theme</vt:lpstr>
      <vt:lpstr>งานนำเสนอ PowerPoint</vt:lpstr>
      <vt:lpstr>สระอี</vt:lpstr>
      <vt:lpstr>คำสระอี</vt:lpstr>
      <vt:lpstr>ฝึกอ่านคำสระอี</vt:lpstr>
      <vt:lpstr>อ่านประโยค</vt:lpstr>
      <vt:lpstr>เกม...หรรษา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satit</dc:creator>
  <cp:lastModifiedBy>CruAnn</cp:lastModifiedBy>
  <cp:revision>14</cp:revision>
  <dcterms:created xsi:type="dcterms:W3CDTF">2017-09-15T14:14:33Z</dcterms:created>
  <dcterms:modified xsi:type="dcterms:W3CDTF">2017-09-18T15:05:16Z</dcterms:modified>
</cp:coreProperties>
</file>