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sldIdLst>
    <p:sldId id="261" r:id="rId2"/>
    <p:sldId id="257" r:id="rId3"/>
    <p:sldId id="258" r:id="rId4"/>
    <p:sldId id="263" r:id="rId5"/>
    <p:sldId id="264" r:id="rId6"/>
    <p:sldId id="265" r:id="rId7"/>
    <p:sldId id="272" r:id="rId8"/>
    <p:sldId id="259" r:id="rId9"/>
    <p:sldId id="260" r:id="rId10"/>
    <p:sldId id="262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3300"/>
    <a:srgbClr val="00421E"/>
    <a:srgbClr val="CCFF99"/>
    <a:srgbClr val="FF00FF"/>
    <a:srgbClr val="660066"/>
    <a:srgbClr val="336600"/>
    <a:srgbClr val="A50021"/>
    <a:srgbClr val="D8F66A"/>
    <a:srgbClr val="71F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4660"/>
  </p:normalViewPr>
  <p:slideViewPr>
    <p:cSldViewPr>
      <p:cViewPr>
        <p:scale>
          <a:sx n="80" d="100"/>
          <a:sy n="80" d="100"/>
        </p:scale>
        <p:origin x="-1056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B3D8F-85D0-45EE-BC3C-577FB7DAFEF5}" type="datetimeFigureOut">
              <a:rPr lang="th-TH" smtClean="0"/>
              <a:t>12/10/63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144B8-FCC1-407E-BB04-3FCF852FF7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545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B3D8F-85D0-45EE-BC3C-577FB7DAFEF5}" type="datetimeFigureOut">
              <a:rPr lang="th-TH" smtClean="0"/>
              <a:t>12/10/63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144B8-FCC1-407E-BB04-3FCF852FF7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358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B3D8F-85D0-45EE-BC3C-577FB7DAFEF5}" type="datetimeFigureOut">
              <a:rPr lang="th-TH" smtClean="0"/>
              <a:t>12/10/63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144B8-FCC1-407E-BB04-3FCF852FF7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704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B3D8F-85D0-45EE-BC3C-577FB7DAFEF5}" type="datetimeFigureOut">
              <a:rPr lang="th-TH" smtClean="0"/>
              <a:t>12/10/63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144B8-FCC1-407E-BB04-3FCF852FF7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67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B3D8F-85D0-45EE-BC3C-577FB7DAFEF5}" type="datetimeFigureOut">
              <a:rPr lang="th-TH" smtClean="0"/>
              <a:t>12/10/63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144B8-FCC1-407E-BB04-3FCF852FF7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370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B3D8F-85D0-45EE-BC3C-577FB7DAFEF5}" type="datetimeFigureOut">
              <a:rPr lang="th-TH" smtClean="0"/>
              <a:t>12/10/63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144B8-FCC1-407E-BB04-3FCF852FF7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09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B3D8F-85D0-45EE-BC3C-577FB7DAFEF5}" type="datetimeFigureOut">
              <a:rPr lang="th-TH" smtClean="0"/>
              <a:t>12/10/63</a:t>
            </a:fld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144B8-FCC1-407E-BB04-3FCF852FF7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516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B3D8F-85D0-45EE-BC3C-577FB7DAFEF5}" type="datetimeFigureOut">
              <a:rPr lang="th-TH" smtClean="0"/>
              <a:t>12/10/63</a:t>
            </a:fld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144B8-FCC1-407E-BB04-3FCF852FF7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694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B3D8F-85D0-45EE-BC3C-577FB7DAFEF5}" type="datetimeFigureOut">
              <a:rPr lang="th-TH" smtClean="0"/>
              <a:t>12/10/63</a:t>
            </a:fld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144B8-FCC1-407E-BB04-3FCF852FF7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80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B3D8F-85D0-45EE-BC3C-577FB7DAFEF5}" type="datetimeFigureOut">
              <a:rPr lang="th-TH" smtClean="0"/>
              <a:t>12/10/63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144B8-FCC1-407E-BB04-3FCF852FF7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525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B3D8F-85D0-45EE-BC3C-577FB7DAFEF5}" type="datetimeFigureOut">
              <a:rPr lang="th-TH" smtClean="0"/>
              <a:t>12/10/63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144B8-FCC1-407E-BB04-3FCF852FF7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092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h-TH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h-TH" smtClean="0"/>
              <a:t>Haga clic para modificar el estilo de texto del patrón</a:t>
            </a:r>
          </a:p>
          <a:p>
            <a:pPr lvl="1"/>
            <a:r>
              <a:rPr lang="es-ES" altLang="th-TH" smtClean="0"/>
              <a:t>Segundo nivel</a:t>
            </a:r>
          </a:p>
          <a:p>
            <a:pPr lvl="2"/>
            <a:r>
              <a:rPr lang="es-ES" altLang="th-TH" smtClean="0"/>
              <a:t>Tercer nivel</a:t>
            </a:r>
          </a:p>
          <a:p>
            <a:pPr lvl="3"/>
            <a:r>
              <a:rPr lang="es-ES" altLang="th-TH" smtClean="0"/>
              <a:t>Cuarto nivel</a:t>
            </a:r>
          </a:p>
          <a:p>
            <a:pPr lvl="4"/>
            <a:r>
              <a:rPr lang="es-ES" altLang="th-TH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fld id="{7A5B3D8F-85D0-45EE-BC3C-577FB7DAFEF5}" type="datetimeFigureOut">
              <a:rPr lang="th-TH" smtClean="0"/>
              <a:t>12/10/63</a:t>
            </a:fld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8A9144B8-FCC1-407E-BB04-3FCF852FF771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u.edu/cwis/cwp/library/workshop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th-TH" smtClean="0"/>
              <a:t/>
            </a:r>
            <a:br>
              <a:rPr lang="en-US" altLang="th-TH" smtClean="0"/>
            </a:br>
            <a:endParaRPr lang="en-US" altLang="th-TH" smtClean="0"/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990600" y="34290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th-TH" altLang="th-TH" sz="2400">
              <a:cs typeface="Tahoma" pitchFamily="34" charset="0"/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990600" y="1905000"/>
            <a:ext cx="72390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th-TH" altLang="th-TH" sz="8000" b="1" dirty="0">
                <a:solidFill>
                  <a:srgbClr val="030305"/>
                </a:solidFill>
                <a:latin typeface="Angsana New" pitchFamily="18" charset="-34"/>
              </a:rPr>
              <a:t>การอ้างอิงและ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th-TH" altLang="th-TH" sz="8000" b="1" dirty="0">
                <a:solidFill>
                  <a:srgbClr val="030305"/>
                </a:solidFill>
                <a:latin typeface="Angsana New" pitchFamily="18" charset="-34"/>
              </a:rPr>
              <a:t>การเขียนบรรณานุกรม</a:t>
            </a:r>
          </a:p>
        </p:txBody>
      </p:sp>
      <p:pic>
        <p:nvPicPr>
          <p:cNvPr id="3077" name="Picture 6" descr="bs0055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6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/>
          <a:lstStyle/>
          <a:p>
            <a:pPr marL="0" indent="0">
              <a:buNone/>
            </a:pPr>
            <a:r>
              <a:rPr lang="th-TH" sz="2800" b="1" dirty="0">
                <a:solidFill>
                  <a:srgbClr val="FF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วิธีการเขียนบรรณานุกรม </a:t>
            </a:r>
            <a:endParaRPr lang="en-US" sz="2800" b="1" dirty="0" smtClean="0">
              <a:solidFill>
                <a:srgbClr val="FF0066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2800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sz="2800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เขียนบรรณานุกรมจากหนังสือ </a:t>
            </a:r>
            <a:endParaRPr lang="th-TH" sz="2800" b="1" dirty="0" smtClean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th-TH" sz="2800" b="1" dirty="0" smtClean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th-TH" sz="800" dirty="0" smtClean="0">
              <a:solidFill>
                <a:srgbClr val="FF33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dirty="0" smtClean="0">
                <a:solidFill>
                  <a:srgbClr val="FF33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ชื่อ</a:t>
            </a:r>
            <a:r>
              <a:rPr lang="en-US" dirty="0">
                <a:solidFill>
                  <a:srgbClr val="FF33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/</a:t>
            </a:r>
            <a:r>
              <a:rPr lang="th-TH" dirty="0">
                <a:solidFill>
                  <a:srgbClr val="FF33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นามสกุล.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/</a:t>
            </a:r>
            <a:r>
              <a:rPr lang="th-TH" dirty="0">
                <a:solidFill>
                  <a:srgbClr val="00421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(ปีพิมพ์)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/</a:t>
            </a:r>
            <a:r>
              <a:rPr lang="th-TH" i="1" dirty="0">
                <a:solidFill>
                  <a:srgbClr val="66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ชื่อหนังสือ</a:t>
            </a:r>
            <a:r>
              <a:rPr lang="en-US" i="1" dirty="0">
                <a:latin typeface="AngsanaUPC" panose="02020603050405020304" pitchFamily="18" charset="-34"/>
                <a:cs typeface="AngsanaUPC" panose="02020603050405020304" pitchFamily="18" charset="-34"/>
              </a:rPr>
              <a:t>/</a:t>
            </a:r>
            <a:r>
              <a:rPr lang="th-TH" dirty="0">
                <a:solidFill>
                  <a:srgbClr val="00421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(พิมพ์ครั้งที่).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/</a:t>
            </a:r>
            <a:r>
              <a:rPr lang="th-TH" dirty="0">
                <a:solidFill>
                  <a:srgbClr val="00421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สถานที่พิมพ์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:/</a:t>
            </a:r>
            <a:r>
              <a:rPr lang="th-TH" dirty="0" smtClean="0">
                <a:solidFill>
                  <a:srgbClr val="00421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สำนักพิมพ์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</a:p>
          <a:p>
            <a:pPr marL="0" indent="0"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F33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Surename</a:t>
            </a:r>
            <a:r>
              <a:rPr lang="en-US" dirty="0">
                <a:solidFill>
                  <a:srgbClr val="FF33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,/F./M. </a:t>
            </a:r>
            <a:r>
              <a:rPr lang="en-US" dirty="0">
                <a:solidFill>
                  <a:srgbClr val="00421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(Year)./</a:t>
            </a:r>
            <a:r>
              <a:rPr lang="en-US" i="1" dirty="0">
                <a:solidFill>
                  <a:srgbClr val="66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Titl</a:t>
            </a:r>
            <a:r>
              <a:rPr lang="en-US" dirty="0">
                <a:solidFill>
                  <a:srgbClr val="66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e</a:t>
            </a:r>
            <a:r>
              <a:rPr lang="en-US" dirty="0">
                <a:solidFill>
                  <a:srgbClr val="00421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/(Edition)./Place:/</a:t>
            </a:r>
            <a:r>
              <a:rPr lang="en-US" dirty="0" smtClean="0">
                <a:solidFill>
                  <a:srgbClr val="00421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Publisher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การอ้างอิงเอกสาร</a:t>
            </a:r>
            <a:r>
              <a:rPr lang="en-US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 (Citations)</a:t>
            </a:r>
            <a:endParaRPr lang="th-TH" altLang="th-TH" sz="5400" b="1" dirty="0">
              <a:solidFill>
                <a:schemeClr val="accent6">
                  <a:lumMod val="50000"/>
                </a:schemeClr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59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20888"/>
            <a:ext cx="8219256" cy="3963342"/>
          </a:xfrm>
        </p:spPr>
        <p:txBody>
          <a:bodyPr/>
          <a:lstStyle/>
          <a:p>
            <a:pPr marL="0" indent="0">
              <a:buNone/>
            </a:pPr>
            <a:r>
              <a:rPr lang="th-TH" sz="2800" b="1" u="sng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ตัวอย่างผู้แต่ง 1 คน</a:t>
            </a:r>
            <a:endParaRPr lang="en-US" sz="2800" b="1" u="sng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dirty="0">
                <a:solidFill>
                  <a:srgbClr val="FF33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กิติกร  มีทรัพย์.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 </a:t>
            </a:r>
            <a:r>
              <a:rPr lang="th-TH" dirty="0">
                <a:solidFill>
                  <a:srgbClr val="00421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(2544).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 </a:t>
            </a:r>
            <a:r>
              <a:rPr lang="th-TH" i="1" dirty="0">
                <a:solidFill>
                  <a:srgbClr val="66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จิตวิทยาการเลี้ยงดูเด็ก.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 </a:t>
            </a:r>
            <a:r>
              <a:rPr lang="th-TH" dirty="0">
                <a:solidFill>
                  <a:srgbClr val="00421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พิมพ์ครั้งที่ 3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.  </a:t>
            </a:r>
            <a:r>
              <a:rPr lang="th-TH" dirty="0">
                <a:solidFill>
                  <a:srgbClr val="00421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กรุงเทพฯ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 :                        </a:t>
            </a:r>
          </a:p>
          <a:p>
            <a:pPr marL="0" indent="0">
              <a:buNone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      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dirty="0" smtClean="0">
                <a:solidFill>
                  <a:srgbClr val="00421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ธุรกิจ</a:t>
            </a:r>
            <a:r>
              <a:rPr lang="th-TH" dirty="0">
                <a:solidFill>
                  <a:srgbClr val="00421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dirty="0" smtClean="0">
                <a:solidFill>
                  <a:srgbClr val="00421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พิมพ์.</a:t>
            </a:r>
          </a:p>
          <a:p>
            <a:pPr marL="0" indent="0">
              <a:buNone/>
            </a:pPr>
            <a:endParaRPr lang="th-TH" sz="1000" dirty="0" smtClean="0">
              <a:solidFill>
                <a:srgbClr val="00421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altLang="th-TH" sz="2800" b="1" u="sng" dirty="0" smtClean="0">
                <a:solidFill>
                  <a:srgbClr val="002060"/>
                </a:solidFill>
                <a:latin typeface="Angsana New" pitchFamily="18" charset="-34"/>
              </a:rPr>
              <a:t>ตัวอย่างผู้</a:t>
            </a:r>
            <a:r>
              <a:rPr lang="th-TH" altLang="th-TH" sz="2800" b="1" u="sng" dirty="0">
                <a:solidFill>
                  <a:srgbClr val="002060"/>
                </a:solidFill>
                <a:latin typeface="Angsana New" pitchFamily="18" charset="-34"/>
              </a:rPr>
              <a:t>แต่ง </a:t>
            </a:r>
            <a:r>
              <a:rPr lang="en-US" altLang="th-TH" sz="2800" b="1" u="sng" dirty="0">
                <a:solidFill>
                  <a:srgbClr val="002060"/>
                </a:solidFill>
                <a:latin typeface="Angsana New" pitchFamily="18" charset="-34"/>
              </a:rPr>
              <a:t>2 </a:t>
            </a:r>
            <a:r>
              <a:rPr lang="th-TH" altLang="th-TH" sz="2800" b="1" u="sng" dirty="0">
                <a:solidFill>
                  <a:srgbClr val="002060"/>
                </a:solidFill>
                <a:latin typeface="Angsana New" pitchFamily="18" charset="-34"/>
              </a:rPr>
              <a:t>คน</a:t>
            </a:r>
            <a:endParaRPr lang="en-US" altLang="th-TH" sz="2800" b="1" u="sng" dirty="0">
              <a:solidFill>
                <a:srgbClr val="002060"/>
              </a:solidFill>
              <a:latin typeface="Angsana New" pitchFamily="18" charset="-34"/>
            </a:endParaRPr>
          </a:p>
          <a:p>
            <a:pPr>
              <a:buNone/>
            </a:pPr>
            <a:r>
              <a:rPr lang="th-TH" altLang="th-TH" dirty="0">
                <a:solidFill>
                  <a:srgbClr val="FF33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จิ</a:t>
            </a:r>
            <a:r>
              <a:rPr lang="th-TH" altLang="th-TH" dirty="0" smtClean="0">
                <a:solidFill>
                  <a:srgbClr val="FF33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  จริง</a:t>
            </a:r>
            <a:r>
              <a:rPr lang="th-TH" altLang="th-TH" dirty="0">
                <a:solidFill>
                  <a:srgbClr val="FF33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จิตร และวัชรินทร์ ธนภัทร</a:t>
            </a:r>
            <a:r>
              <a:rPr lang="en-US" alt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th-TH" altLang="th-TH" dirty="0">
                <a:solidFill>
                  <a:srgbClr val="00421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altLang="th-TH" dirty="0">
                <a:solidFill>
                  <a:srgbClr val="00421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2543</a:t>
            </a:r>
            <a:r>
              <a:rPr lang="th-TH" altLang="th-TH" dirty="0">
                <a:solidFill>
                  <a:srgbClr val="00421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en-US" alt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th-TH" altLang="th-TH" i="1" dirty="0">
                <a:solidFill>
                  <a:srgbClr val="66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ค้นหาข้อมูลอย่างไร</a:t>
            </a:r>
            <a:r>
              <a:rPr lang="th-TH" altLang="th-TH" i="1" dirty="0" smtClean="0">
                <a:solidFill>
                  <a:srgbClr val="66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ไม่ให้     </a:t>
            </a:r>
          </a:p>
          <a:p>
            <a:pPr>
              <a:buNone/>
            </a:pPr>
            <a:r>
              <a:rPr lang="th-TH" altLang="th-TH" i="1" dirty="0">
                <a:solidFill>
                  <a:srgbClr val="66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th-TH" i="1" dirty="0" smtClean="0">
                <a:solidFill>
                  <a:srgbClr val="66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หลุด</a:t>
            </a:r>
            <a:r>
              <a:rPr lang="th-TH" altLang="th-TH" i="1" dirty="0">
                <a:solidFill>
                  <a:srgbClr val="66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มือ</a:t>
            </a:r>
            <a:r>
              <a:rPr lang="en-US" alt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th-TH" altLang="th-TH" dirty="0" smtClean="0">
                <a:solidFill>
                  <a:srgbClr val="00421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กรุงเทพฯ </a:t>
            </a:r>
            <a:r>
              <a:rPr lang="en-US" altLang="th-TH" dirty="0">
                <a:solidFill>
                  <a:srgbClr val="00421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Soft Express &amp; </a:t>
            </a:r>
            <a:r>
              <a:rPr lang="en-US" altLang="th-TH" dirty="0" err="1">
                <a:solidFill>
                  <a:srgbClr val="00421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Publishinng</a:t>
            </a:r>
            <a:r>
              <a:rPr lang="en-US" alt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endParaRPr lang="th-TH" alt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88640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การอ้างอิงเอกสาร</a:t>
            </a:r>
            <a:r>
              <a:rPr lang="en-US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 (Citations)</a:t>
            </a:r>
            <a:endParaRPr lang="th-TH" altLang="th-TH" sz="5400" b="1" dirty="0">
              <a:solidFill>
                <a:schemeClr val="accent6">
                  <a:lumMod val="5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268760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วิธีการเขียนบรรณานุกรม</a:t>
            </a:r>
          </a:p>
          <a:p>
            <a:r>
              <a:rPr lang="th-TH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การเขียนบรรณานุกรมจากหนังสือ</a:t>
            </a:r>
            <a:endParaRPr lang="en-US" b="1" dirty="0" smtClean="0">
              <a:solidFill>
                <a:srgbClr val="FF0066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19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02" y="2443852"/>
            <a:ext cx="8229600" cy="1273180"/>
          </a:xfrm>
        </p:spPr>
        <p:txBody>
          <a:bodyPr/>
          <a:lstStyle/>
          <a:p>
            <a:pPr marL="0" indent="0">
              <a:buNone/>
            </a:pPr>
            <a:r>
              <a:rPr lang="th-TH" sz="2400" dirty="0" smtClean="0"/>
              <a:t>	</a:t>
            </a:r>
            <a:endParaRPr lang="th-TH" altLang="th-TH" sz="2000" b="1" dirty="0" smtClean="0">
              <a:solidFill>
                <a:srgbClr val="002060"/>
              </a:solidFill>
              <a:latin typeface="Angsana New" pitchFamily="18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</a:t>
            </a:r>
            <a:endParaRPr lang="th-TH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      </a:t>
            </a:r>
            <a:endParaRPr lang="th-TH" sz="2400" dirty="0">
              <a:solidFill>
                <a:srgbClr val="00421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4473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การอ้างอิงเอกสาร</a:t>
            </a:r>
            <a:r>
              <a:rPr lang="en-US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 (Citations)</a:t>
            </a:r>
            <a:endParaRPr lang="th-TH" altLang="th-TH" sz="5400" b="1" dirty="0">
              <a:solidFill>
                <a:schemeClr val="accent6">
                  <a:lumMod val="5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02" y="1484784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วิธีการเขียนบรรณานุกรม</a:t>
            </a:r>
          </a:p>
          <a:p>
            <a:r>
              <a:rPr lang="th-TH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การเขียนบรรณานุกรมจากหนังสือ</a:t>
            </a:r>
            <a:endParaRPr lang="en-US" b="1" dirty="0" smtClean="0">
              <a:solidFill>
                <a:srgbClr val="FF0066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523" y="2708920"/>
            <a:ext cx="80648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ตัวอย่างหนังสือไม่ปรากฏชื่อผู้แต่ง</a:t>
            </a:r>
          </a:p>
          <a:p>
            <a:endParaRPr lang="th-TH" sz="1800" b="1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i="1" dirty="0" smtClean="0">
                <a:solidFill>
                  <a:srgbClr val="66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จิตวิทยา</a:t>
            </a:r>
            <a:r>
              <a:rPr lang="th-TH" i="1" dirty="0">
                <a:solidFill>
                  <a:srgbClr val="66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การเลี้ยงดูเด็ก. </a:t>
            </a:r>
            <a:r>
              <a:rPr lang="th-TH" dirty="0">
                <a:solidFill>
                  <a:srgbClr val="00421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(2544). พิมพ์ครั้งที่ 3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th-TH" dirty="0">
                <a:solidFill>
                  <a:srgbClr val="00421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กรุงเทพฯ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 : </a:t>
            </a:r>
            <a:r>
              <a:rPr lang="th-TH" dirty="0">
                <a:solidFill>
                  <a:srgbClr val="00421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ธุรกิจการพิมพ์.</a:t>
            </a:r>
            <a:endParaRPr lang="th-TH" dirty="0"/>
          </a:p>
          <a:p>
            <a:endParaRPr lang="th-TH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436096" y="3933057"/>
            <a:ext cx="3330631" cy="1368152"/>
          </a:xfrm>
          <a:prstGeom prst="wedgeRoundRectCallout">
            <a:avLst>
              <a:gd name="adj1" fmla="val -36935"/>
              <a:gd name="adj2" fmla="val 882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rgbClr val="FF0000"/>
                </a:solidFill>
              </a:rPr>
              <a:t> </a:t>
            </a:r>
            <a:r>
              <a:rPr lang="th-TH" sz="2400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th-TH" sz="2000" dirty="0" smtClean="0">
                <a:solidFill>
                  <a:srgbClr val="FF0000"/>
                </a:solidFill>
              </a:rPr>
              <a:t>หนังสือ</a:t>
            </a:r>
            <a:r>
              <a:rPr lang="th-TH" sz="2000" dirty="0">
                <a:solidFill>
                  <a:srgbClr val="FF0000"/>
                </a:solidFill>
              </a:rPr>
              <a:t>ที่ไม่ปรากฏผู้แต่ง ให้ใส่ชื่อหนังสือในตำแหน่งผู้แต่ง และตามด้วยปีพิมพ์ ในการเรียงรายการอ้างอิงให้เรียงตามชื่อหนังสือ </a:t>
            </a:r>
            <a:endParaRPr lang="th-TH" sz="2400" dirty="0">
              <a:solidFill>
                <a:srgbClr val="FF0000"/>
              </a:solidFill>
            </a:endParaRPr>
          </a:p>
          <a:p>
            <a:pPr algn="ctr"/>
            <a:endParaRPr lang="th-TH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5" t="18821" r="16768" b="5684"/>
          <a:stretch/>
        </p:blipFill>
        <p:spPr bwMode="auto">
          <a:xfrm>
            <a:off x="4191495" y="5157192"/>
            <a:ext cx="1196947" cy="160616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97048" y="11663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การอ้างอิงเอกสาร</a:t>
            </a:r>
            <a:r>
              <a:rPr lang="en-US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 (Citations)</a:t>
            </a:r>
            <a:endParaRPr lang="th-TH" altLang="th-TH" sz="5400" b="1" dirty="0">
              <a:solidFill>
                <a:schemeClr val="accent6">
                  <a:lumMod val="5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7048" y="980728"/>
            <a:ext cx="82296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b="1" dirty="0" smtClean="0">
                <a:solidFill>
                  <a:srgbClr val="FF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วิธีการเขียนบรรณานุกรม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การเขียนบรรณานุกรม บทความวารสารและนิตยสาร</a:t>
            </a:r>
            <a:endParaRPr lang="en-US" b="1" dirty="0" smtClean="0">
              <a:solidFill>
                <a:srgbClr val="FF0066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14824" y="2060848"/>
            <a:ext cx="7543800" cy="109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800" b="1" dirty="0" smtClean="0">
                <a:solidFill>
                  <a:srgbClr val="FF3300"/>
                </a:solidFill>
                <a:latin typeface="Angsana New" pitchFamily="18" charset="-34"/>
              </a:rPr>
              <a:t>ชื่อ</a:t>
            </a:r>
            <a:r>
              <a:rPr lang="th-TH" altLang="en-US" sz="2800" b="1" dirty="0">
                <a:solidFill>
                  <a:srgbClr val="FF3300"/>
                </a:solidFill>
                <a:latin typeface="Angsana New" pitchFamily="18" charset="-34"/>
              </a:rPr>
              <a:t>ผู้แต่ง.</a:t>
            </a:r>
            <a:r>
              <a:rPr lang="en-US" altLang="en-US" sz="2800" b="1" dirty="0">
                <a:solidFill>
                  <a:schemeClr val="accent2"/>
                </a:solidFill>
                <a:latin typeface="Angsana New" pitchFamily="18" charset="-34"/>
              </a:rPr>
              <a:t>/</a:t>
            </a:r>
            <a:r>
              <a:rPr lang="th-TH" altLang="en-US" sz="2800" b="1" dirty="0">
                <a:solidFill>
                  <a:srgbClr val="00421E"/>
                </a:solidFill>
                <a:latin typeface="Angsana New" pitchFamily="18" charset="-34"/>
              </a:rPr>
              <a:t>(ปีพิมพ์, เดือน วันที่).</a:t>
            </a:r>
            <a:r>
              <a:rPr lang="en-US" altLang="en-US" sz="2800" b="1" dirty="0">
                <a:solidFill>
                  <a:srgbClr val="008000"/>
                </a:solidFill>
                <a:latin typeface="Angsana New" pitchFamily="18" charset="-34"/>
              </a:rPr>
              <a:t>/</a:t>
            </a:r>
            <a:r>
              <a:rPr lang="th-TH" altLang="en-US" sz="2800" b="1" dirty="0">
                <a:latin typeface="Angsana New" pitchFamily="18" charset="-34"/>
              </a:rPr>
              <a:t>ชื่อบทความ.</a:t>
            </a:r>
            <a:r>
              <a:rPr lang="en-US" altLang="en-US" sz="2800" b="1" dirty="0" smtClean="0">
                <a:latin typeface="Angsana New" pitchFamily="18" charset="-34"/>
              </a:rPr>
              <a:t>/</a:t>
            </a:r>
            <a:r>
              <a:rPr lang="th-TH" altLang="en-US" sz="2800" b="1" i="1" dirty="0" smtClean="0">
                <a:solidFill>
                  <a:srgbClr val="660066"/>
                </a:solidFill>
                <a:latin typeface="Angsana New" pitchFamily="18" charset="-34"/>
              </a:rPr>
              <a:t>ชื่อ</a:t>
            </a:r>
            <a:r>
              <a:rPr lang="th-TH" altLang="en-US" sz="2800" b="1" i="1" dirty="0">
                <a:solidFill>
                  <a:srgbClr val="660066"/>
                </a:solidFill>
                <a:latin typeface="Angsana New" pitchFamily="18" charset="-34"/>
              </a:rPr>
              <a:t>นิตยสาร</a:t>
            </a:r>
            <a:r>
              <a:rPr lang="th-TH" altLang="en-US" sz="2800" b="1" i="1" dirty="0">
                <a:solidFill>
                  <a:srgbClr val="00421E"/>
                </a:solidFill>
                <a:latin typeface="Angsana New" pitchFamily="18" charset="-34"/>
              </a:rPr>
              <a:t>,ปีที่</a:t>
            </a:r>
            <a:r>
              <a:rPr lang="th-TH" altLang="en-US" sz="2800" b="1" dirty="0">
                <a:solidFill>
                  <a:srgbClr val="00421E"/>
                </a:solidFill>
                <a:latin typeface="Angsana New" pitchFamily="18" charset="-34"/>
              </a:rPr>
              <a:t>,</a:t>
            </a:r>
            <a:r>
              <a:rPr lang="en-US" altLang="en-US" sz="2800" b="1" dirty="0">
                <a:solidFill>
                  <a:srgbClr val="00421E"/>
                </a:solidFill>
                <a:latin typeface="Angsana New" pitchFamily="18" charset="-34"/>
              </a:rPr>
              <a:t>/</a:t>
            </a:r>
            <a:r>
              <a:rPr lang="th-TH" altLang="en-US" sz="2800" b="1" dirty="0">
                <a:solidFill>
                  <a:srgbClr val="00421E"/>
                </a:solidFill>
                <a:latin typeface="Angsana New" pitchFamily="18" charset="-34"/>
              </a:rPr>
              <a:t>เลขหน้า.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14824" y="2502466"/>
            <a:ext cx="75438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h-TH" altLang="en-US" sz="2800" b="1" kern="0" dirty="0" smtClean="0">
                <a:solidFill>
                  <a:srgbClr val="FF3300"/>
                </a:solidFill>
                <a:latin typeface="Angsana New" pitchFamily="18" charset="-34"/>
                <a:cs typeface="Angsana New" panose="02020603050405020304" pitchFamily="18" charset="-34"/>
              </a:rPr>
              <a:t>ชื่อผู้แต่ง.</a:t>
            </a:r>
            <a:r>
              <a:rPr lang="en-US" altLang="en-US" sz="2800" b="1" kern="0" dirty="0" smtClean="0">
                <a:solidFill>
                  <a:schemeClr val="accent2"/>
                </a:solidFill>
                <a:latin typeface="Angsana New" pitchFamily="18" charset="-34"/>
                <a:cs typeface="Angsana New" panose="02020603050405020304" pitchFamily="18" charset="-34"/>
              </a:rPr>
              <a:t>/</a:t>
            </a:r>
            <a:r>
              <a:rPr lang="th-TH" altLang="en-US" sz="2800" b="1" kern="0" dirty="0" smtClean="0">
                <a:solidFill>
                  <a:srgbClr val="00421E"/>
                </a:solidFill>
                <a:latin typeface="Angsana New" pitchFamily="18" charset="-34"/>
                <a:cs typeface="Angsana New" panose="02020603050405020304" pitchFamily="18" charset="-34"/>
              </a:rPr>
              <a:t>(ปีพิมพ์, เดือน).</a:t>
            </a:r>
            <a:r>
              <a:rPr lang="en-US" altLang="en-US" sz="2800" b="1" kern="0" dirty="0" smtClean="0">
                <a:solidFill>
                  <a:srgbClr val="008000"/>
                </a:solidFill>
                <a:latin typeface="Angsana New" pitchFamily="18" charset="-34"/>
                <a:cs typeface="Angsana New" panose="02020603050405020304" pitchFamily="18" charset="-34"/>
              </a:rPr>
              <a:t>/</a:t>
            </a:r>
            <a:r>
              <a:rPr lang="th-TH" altLang="en-US" sz="2800" b="1" kern="0" dirty="0" smtClean="0">
                <a:latin typeface="Angsana New" pitchFamily="18" charset="-34"/>
                <a:cs typeface="Angsana New" panose="02020603050405020304" pitchFamily="18" charset="-34"/>
              </a:rPr>
              <a:t>ชื่อบทความ.</a:t>
            </a:r>
            <a:r>
              <a:rPr lang="en-US" altLang="en-US" sz="2800" b="1" kern="0" dirty="0" smtClean="0">
                <a:latin typeface="Angsana New" pitchFamily="18" charset="-34"/>
                <a:cs typeface="Angsana New" panose="02020603050405020304" pitchFamily="18" charset="-34"/>
              </a:rPr>
              <a:t>/</a:t>
            </a:r>
            <a:r>
              <a:rPr lang="th-TH" altLang="en-US" sz="2800" b="1" i="1" kern="0" dirty="0" smtClean="0">
                <a:solidFill>
                  <a:srgbClr val="660066"/>
                </a:solidFill>
                <a:latin typeface="Angsana New" pitchFamily="18" charset="-34"/>
                <a:cs typeface="Angsana New" panose="02020603050405020304" pitchFamily="18" charset="-34"/>
              </a:rPr>
              <a:t>ชื่อนิตยสาร</a:t>
            </a:r>
            <a:r>
              <a:rPr lang="th-TH" altLang="en-US" sz="2800" b="1" i="1" kern="0" dirty="0" smtClean="0">
                <a:solidFill>
                  <a:srgbClr val="00421E"/>
                </a:solidFill>
                <a:latin typeface="Angsana New" pitchFamily="18" charset="-34"/>
                <a:cs typeface="Angsana New" panose="02020603050405020304" pitchFamily="18" charset="-34"/>
              </a:rPr>
              <a:t>,/ปีที่</a:t>
            </a:r>
            <a:r>
              <a:rPr lang="th-TH" altLang="en-US" sz="2800" b="1" kern="0" dirty="0" smtClean="0">
                <a:solidFill>
                  <a:srgbClr val="00421E"/>
                </a:solidFill>
                <a:latin typeface="Angsana New" pitchFamily="18" charset="-34"/>
                <a:cs typeface="Angsana New" panose="02020603050405020304" pitchFamily="18" charset="-34"/>
              </a:rPr>
              <a:t>,</a:t>
            </a:r>
            <a:r>
              <a:rPr lang="en-US" altLang="en-US" sz="2800" b="1" kern="0" dirty="0" smtClean="0">
                <a:solidFill>
                  <a:srgbClr val="00421E"/>
                </a:solidFill>
                <a:latin typeface="Angsana New" pitchFamily="18" charset="-34"/>
                <a:cs typeface="Angsana New" panose="02020603050405020304" pitchFamily="18" charset="-34"/>
              </a:rPr>
              <a:t>/</a:t>
            </a:r>
            <a:r>
              <a:rPr lang="th-TH" altLang="en-US" sz="2800" b="1" kern="0" dirty="0" smtClean="0">
                <a:solidFill>
                  <a:srgbClr val="00421E"/>
                </a:solidFill>
                <a:latin typeface="Angsana New" pitchFamily="18" charset="-34"/>
                <a:cs typeface="Angsana New" panose="02020603050405020304" pitchFamily="18" charset="-34"/>
              </a:rPr>
              <a:t>เลขหน้า.</a:t>
            </a:r>
          </a:p>
        </p:txBody>
      </p:sp>
      <p:sp>
        <p:nvSpPr>
          <p:cNvPr id="11" name="Content Placeholder 2" descr="Rectangle: Click to edit Master text styles&#10;Second level&#10;Third level&#10;Fourth level&#10;Fifth level"/>
          <p:cNvSpPr txBox="1">
            <a:spLocks/>
          </p:cNvSpPr>
          <p:nvPr/>
        </p:nvSpPr>
        <p:spPr bwMode="auto">
          <a:xfrm>
            <a:off x="397048" y="3198493"/>
            <a:ext cx="8423424" cy="300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th-TH" sz="2800" b="1" u="sng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</a:t>
            </a:r>
            <a:endParaRPr lang="th-TH" altLang="th-TH" sz="1000" kern="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Font typeface="Wingdings" pitchFamily="2" charset="2"/>
              <a:buNone/>
            </a:pPr>
            <a:r>
              <a:rPr lang="th-TH" altLang="th-TH" sz="2800" kern="0" dirty="0" smtClean="0">
                <a:solidFill>
                  <a:srgbClr val="FF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อภินันท์ บัวหภักดี</a:t>
            </a:r>
            <a:r>
              <a:rPr lang="th-TH" altLang="th-TH" sz="2800" kern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altLang="th-TH" sz="2800" kern="0" dirty="0" smtClean="0">
                <a:solidFill>
                  <a:srgbClr val="00421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(2548, พฤษภาคม). </a:t>
            </a:r>
            <a:r>
              <a:rPr lang="th-TH" altLang="th-TH" sz="2800" kern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หินแดง หินม่วง: ชุมทาง</a:t>
            </a:r>
          </a:p>
          <a:p>
            <a:pPr marL="0" indent="0">
              <a:buFont typeface="Wingdings" pitchFamily="2" charset="2"/>
              <a:buNone/>
            </a:pPr>
            <a:r>
              <a:rPr lang="th-TH" altLang="th-TH" sz="2800" kern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แมนตาเรย์. </a:t>
            </a:r>
            <a:r>
              <a:rPr lang="th-TH" altLang="th-TH" sz="2800" i="1" kern="0" dirty="0" smtClean="0">
                <a:solidFill>
                  <a:srgbClr val="66006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อนุสาร อสท</a:t>
            </a:r>
            <a:r>
              <a:rPr lang="th-TH" altLang="th-TH" sz="2800" kern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 </a:t>
            </a:r>
            <a:r>
              <a:rPr lang="th-TH" altLang="th-TH" sz="2800" kern="0" dirty="0" smtClean="0">
                <a:solidFill>
                  <a:srgbClr val="00421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45, 34-37</a:t>
            </a:r>
            <a:r>
              <a:rPr lang="th-TH" altLang="th-TH" sz="2800" kern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endParaRPr lang="th-TH" altLang="th-TH" sz="1050" kern="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Font typeface="Wingdings" pitchFamily="2" charset="2"/>
              <a:buNone/>
            </a:pPr>
            <a:r>
              <a:rPr lang="th-TH" altLang="th-TH" sz="2800" kern="0" dirty="0" smtClean="0">
                <a:solidFill>
                  <a:srgbClr val="FF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ภาณุ มณีวัฒนกุล</a:t>
            </a:r>
            <a:r>
              <a:rPr lang="th-TH" altLang="th-TH" sz="2800" kern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altLang="th-TH" sz="2800" kern="0" dirty="0" smtClean="0">
                <a:solidFill>
                  <a:srgbClr val="00421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(2548, เมษายน 1). </a:t>
            </a:r>
            <a:r>
              <a:rPr lang="th-TH" altLang="th-TH" sz="2800" kern="0" dirty="0" smtClean="0">
                <a:solidFill>
                  <a:srgbClr val="66006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เอกลักษณ์อาหารประจำชาติ. </a:t>
            </a:r>
          </a:p>
          <a:p>
            <a:pPr marL="0" indent="0">
              <a:buFont typeface="Wingdings" pitchFamily="2" charset="2"/>
              <a:buNone/>
            </a:pPr>
            <a:r>
              <a:rPr lang="th-TH" altLang="th-TH" sz="2800" kern="0" dirty="0" smtClean="0">
                <a:solidFill>
                  <a:srgbClr val="66006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</a:t>
            </a:r>
            <a:r>
              <a:rPr lang="th-TH" altLang="th-TH" sz="2800" i="1" kern="0" dirty="0" smtClean="0">
                <a:solidFill>
                  <a:srgbClr val="660066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ขวัญเรือน</a:t>
            </a:r>
            <a:r>
              <a:rPr lang="th-TH" altLang="th-TH" sz="2800" kern="0" dirty="0" smtClean="0">
                <a:solidFill>
                  <a:srgbClr val="00421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 37, 267-269.</a:t>
            </a:r>
          </a:p>
        </p:txBody>
      </p:sp>
    </p:spTree>
    <p:extLst>
      <p:ext uri="{BB962C8B-B14F-4D97-AF65-F5344CB8AC3E}">
        <p14:creationId xmlns:p14="http://schemas.microsoft.com/office/powerpoint/2010/main" val="7430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การอ้างอิงเอกสาร</a:t>
            </a:r>
            <a:r>
              <a:rPr lang="en-US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 (Citations)</a:t>
            </a:r>
            <a:endParaRPr lang="th-TH" altLang="th-TH" sz="5400" b="1" dirty="0">
              <a:solidFill>
                <a:schemeClr val="accent6">
                  <a:lumMod val="5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b="1" dirty="0" smtClean="0">
                <a:solidFill>
                  <a:srgbClr val="FF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วิธีการเขียนบรรณานุกรม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การเขียนบรรณานุกรม จากหนังสือพิมพ์</a:t>
            </a:r>
            <a:endParaRPr lang="en-US" b="1" dirty="0" smtClean="0">
              <a:solidFill>
                <a:srgbClr val="FF0066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560" y="2636912"/>
            <a:ext cx="835292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th-TH" altLang="en-US" sz="2800" b="1" dirty="0">
                <a:solidFill>
                  <a:srgbClr val="FF3300"/>
                </a:solidFill>
                <a:latin typeface="Angsana New" pitchFamily="18" charset="-34"/>
                <a:cs typeface="Angsana New" panose="02020603050405020304" pitchFamily="18" charset="-34"/>
              </a:rPr>
              <a:t>ชื่อผู้แต่ง.</a:t>
            </a:r>
            <a:r>
              <a:rPr lang="en-US" altLang="en-US" sz="2800" b="1" dirty="0">
                <a:solidFill>
                  <a:schemeClr val="accent2"/>
                </a:solidFill>
                <a:latin typeface="Angsana New" pitchFamily="18" charset="-34"/>
                <a:cs typeface="Angsana New" panose="02020603050405020304" pitchFamily="18" charset="-34"/>
              </a:rPr>
              <a:t>/</a:t>
            </a:r>
            <a:r>
              <a:rPr lang="th-TH" altLang="en-US" sz="2800" b="1" dirty="0">
                <a:solidFill>
                  <a:srgbClr val="00421E"/>
                </a:solidFill>
                <a:latin typeface="Angsana New" pitchFamily="18" charset="-34"/>
                <a:cs typeface="Angsana New" panose="02020603050405020304" pitchFamily="18" charset="-34"/>
              </a:rPr>
              <a:t>(ปีพิมพ์, เดือน วันที่).</a:t>
            </a:r>
            <a:r>
              <a:rPr lang="en-US" altLang="en-US" sz="2800" b="1" dirty="0">
                <a:solidFill>
                  <a:srgbClr val="008000"/>
                </a:solidFill>
                <a:latin typeface="Angsana New" pitchFamily="18" charset="-34"/>
                <a:cs typeface="Angsana New" panose="02020603050405020304" pitchFamily="18" charset="-34"/>
              </a:rPr>
              <a:t>/</a:t>
            </a:r>
            <a:r>
              <a:rPr lang="th-TH" altLang="en-US" sz="2800" b="1" dirty="0">
                <a:latin typeface="Angsana New" pitchFamily="18" charset="-34"/>
                <a:cs typeface="Angsana New" panose="02020603050405020304" pitchFamily="18" charset="-34"/>
              </a:rPr>
              <a:t>ชื่อบทความ.</a:t>
            </a:r>
            <a:r>
              <a:rPr lang="en-US" altLang="en-US" sz="2800" b="1" dirty="0">
                <a:latin typeface="Angsana New" pitchFamily="18" charset="-34"/>
                <a:cs typeface="Angsana New" panose="02020603050405020304" pitchFamily="18" charset="-34"/>
              </a:rPr>
              <a:t>/</a:t>
            </a:r>
            <a:r>
              <a:rPr lang="th-TH" altLang="en-US" sz="2800" b="1" i="1" dirty="0" smtClean="0">
                <a:solidFill>
                  <a:srgbClr val="660066"/>
                </a:solidFill>
                <a:latin typeface="Angsana New" pitchFamily="18" charset="-34"/>
                <a:cs typeface="Angsana New" panose="02020603050405020304" pitchFamily="18" charset="-34"/>
              </a:rPr>
              <a:t>ชื่อหนังสือพิมพ์</a:t>
            </a:r>
            <a:r>
              <a:rPr lang="th-TH" altLang="en-US" sz="2800" b="1" i="1" dirty="0" smtClean="0">
                <a:solidFill>
                  <a:srgbClr val="00421E"/>
                </a:solidFill>
                <a:latin typeface="Angsana New" pitchFamily="18" charset="-34"/>
                <a:cs typeface="Angsana New" panose="02020603050405020304" pitchFamily="18" charset="-34"/>
              </a:rPr>
              <a:t>,</a:t>
            </a:r>
            <a:r>
              <a:rPr lang="en-US" altLang="en-US" sz="2800" b="1" dirty="0" smtClean="0">
                <a:solidFill>
                  <a:srgbClr val="00421E"/>
                </a:solidFill>
                <a:latin typeface="Angsana New" pitchFamily="18" charset="-34"/>
                <a:cs typeface="Angsana New" panose="02020603050405020304" pitchFamily="18" charset="-34"/>
              </a:rPr>
              <a:t>/</a:t>
            </a:r>
            <a:r>
              <a:rPr lang="th-TH" altLang="en-US" sz="2800" b="1" dirty="0">
                <a:solidFill>
                  <a:srgbClr val="00421E"/>
                </a:solidFill>
                <a:latin typeface="Angsana New" pitchFamily="18" charset="-34"/>
                <a:cs typeface="Angsana New" panose="02020603050405020304" pitchFamily="18" charset="-34"/>
              </a:rPr>
              <a:t>เลข</a:t>
            </a:r>
            <a:r>
              <a:rPr lang="th-TH" altLang="en-US" sz="2800" b="1" dirty="0" smtClean="0">
                <a:solidFill>
                  <a:srgbClr val="00421E"/>
                </a:solidFill>
                <a:latin typeface="Angsana New" pitchFamily="18" charset="-34"/>
                <a:cs typeface="Angsana New" panose="02020603050405020304" pitchFamily="18" charset="-34"/>
              </a:rPr>
              <a:t>หน้า.</a:t>
            </a:r>
          </a:p>
          <a:p>
            <a:pPr>
              <a:buNone/>
            </a:pPr>
            <a:endParaRPr lang="th-TH" altLang="en-US" sz="2800" b="1" dirty="0">
              <a:solidFill>
                <a:srgbClr val="00421E"/>
              </a:solidFill>
              <a:latin typeface="Angsana New" pitchFamily="18" charset="-34"/>
              <a:cs typeface="Angsana New" panose="02020603050405020304" pitchFamily="18" charset="-34"/>
            </a:endParaRPr>
          </a:p>
          <a:p>
            <a:pPr>
              <a:buNone/>
            </a:pPr>
            <a:r>
              <a:rPr lang="th-TH" sz="2800" b="1" u="sng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</a:t>
            </a:r>
            <a:endParaRPr lang="th-TH" altLang="th-TH" sz="1000" kern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Tx/>
              <a:buNone/>
            </a:pPr>
            <a:r>
              <a:rPr lang="th-TH" altLang="en-US" sz="2800" b="1" kern="0" dirty="0" smtClean="0">
                <a:solidFill>
                  <a:srgbClr val="FF3300"/>
                </a:solidFill>
                <a:latin typeface="Angsana New" pitchFamily="18" charset="-34"/>
                <a:cs typeface="Angsana New" panose="02020603050405020304" pitchFamily="18" charset="-34"/>
              </a:rPr>
              <a:t>ดอกสะแบง</a:t>
            </a:r>
            <a:r>
              <a:rPr lang="en-US" altLang="en-US" sz="2800" b="1" kern="0" dirty="0" smtClean="0">
                <a:solidFill>
                  <a:srgbClr val="00421E"/>
                </a:solidFill>
                <a:latin typeface="Angsana New" pitchFamily="18" charset="-34"/>
                <a:cs typeface="Angsana New" panose="02020603050405020304" pitchFamily="18" charset="-34"/>
              </a:rPr>
              <a:t>. (2549, </a:t>
            </a:r>
            <a:r>
              <a:rPr lang="th-TH" altLang="en-US" sz="2800" b="1" kern="0" dirty="0" smtClean="0">
                <a:solidFill>
                  <a:srgbClr val="00421E"/>
                </a:solidFill>
                <a:latin typeface="Angsana New" pitchFamily="18" charset="-34"/>
                <a:cs typeface="Angsana New" panose="02020603050405020304" pitchFamily="18" charset="-34"/>
              </a:rPr>
              <a:t>มกราคม</a:t>
            </a:r>
            <a:r>
              <a:rPr lang="en-US" altLang="en-US" sz="2800" b="1" kern="0" dirty="0" smtClean="0">
                <a:solidFill>
                  <a:srgbClr val="00421E"/>
                </a:solidFill>
                <a:latin typeface="Angsana New" pitchFamily="18" charset="-34"/>
                <a:cs typeface="Angsana New" panose="02020603050405020304" pitchFamily="18" charset="-34"/>
              </a:rPr>
              <a:t> 26). </a:t>
            </a:r>
            <a:r>
              <a:rPr lang="th-TH" altLang="en-US" sz="2800" b="1" kern="0" dirty="0" smtClean="0">
                <a:latin typeface="Angsana New" pitchFamily="18" charset="-34"/>
                <a:cs typeface="Angsana New" panose="02020603050405020304" pitchFamily="18" charset="-34"/>
              </a:rPr>
              <a:t>ปีนี้ น้ำเต็มอ่างนาปรังไปฉลุย</a:t>
            </a:r>
            <a:r>
              <a:rPr lang="en-US" altLang="en-US" sz="2800" b="1" kern="0" dirty="0" smtClean="0">
                <a:latin typeface="Angsana New" pitchFamily="18" charset="-34"/>
                <a:cs typeface="Angsana New" panose="02020603050405020304" pitchFamily="18" charset="-34"/>
              </a:rPr>
              <a:t>. </a:t>
            </a:r>
            <a:r>
              <a:rPr lang="th-TH" altLang="en-US" sz="2800" b="1" i="1" kern="0" dirty="0" smtClean="0">
                <a:solidFill>
                  <a:srgbClr val="660066"/>
                </a:solidFill>
                <a:latin typeface="Angsana New" pitchFamily="18" charset="-34"/>
                <a:cs typeface="Angsana New" panose="02020603050405020304" pitchFamily="18" charset="-34"/>
              </a:rPr>
              <a:t>ไทยรัฐ</a:t>
            </a:r>
            <a:r>
              <a:rPr lang="en-US" altLang="en-US" sz="2800" b="1" i="1" kern="0" dirty="0" smtClean="0">
                <a:solidFill>
                  <a:srgbClr val="00421E"/>
                </a:solidFill>
                <a:latin typeface="Angsana New" pitchFamily="18" charset="-34"/>
                <a:cs typeface="Angsana New" panose="02020603050405020304" pitchFamily="18" charset="-34"/>
              </a:rPr>
              <a:t>,</a:t>
            </a:r>
            <a:r>
              <a:rPr lang="th-TH" altLang="en-US" sz="2800" b="1" kern="0" dirty="0" smtClean="0">
                <a:solidFill>
                  <a:srgbClr val="00421E"/>
                </a:solidFill>
                <a:latin typeface="Angsana New" pitchFamily="18" charset="-34"/>
                <a:cs typeface="Angsana New" panose="02020603050405020304" pitchFamily="18" charset="-34"/>
              </a:rPr>
              <a:t>หน้า</a:t>
            </a:r>
            <a:r>
              <a:rPr lang="en-US" altLang="en-US" sz="2800" b="1" kern="0" dirty="0" smtClean="0">
                <a:solidFill>
                  <a:srgbClr val="00421E"/>
                </a:solidFill>
                <a:latin typeface="Angsana New" pitchFamily="18" charset="-34"/>
                <a:cs typeface="Angsana New" panose="02020603050405020304" pitchFamily="18" charset="-34"/>
              </a:rPr>
              <a:t> 7.</a:t>
            </a:r>
            <a:endParaRPr lang="th-TH" altLang="en-US" sz="2800" b="1" kern="0" dirty="0" smtClean="0">
              <a:solidFill>
                <a:srgbClr val="00421E"/>
              </a:solidFill>
              <a:latin typeface="Angsana New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61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5328592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solidFill>
                  <a:srgbClr val="FF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วิธีการเขียนบรรณานุกรม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การเขียนบรรณานุกรม </a:t>
            </a:r>
            <a:r>
              <a:rPr lang="th-TH" b="1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จากอินเตอร์เน็ต</a:t>
            </a:r>
          </a:p>
          <a:p>
            <a:pPr marL="0" indent="0">
              <a:buNone/>
            </a:pPr>
            <a:r>
              <a:rPr lang="th-TH" altLang="en-US" sz="2800" dirty="0">
                <a:solidFill>
                  <a:srgbClr val="FF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ชื่อ นามสกุล.</a:t>
            </a:r>
            <a:r>
              <a:rPr lang="th-TH" altLang="en-US" sz="2800" dirty="0">
                <a:solidFill>
                  <a:srgbClr val="00421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/(ปีพิมพ์)./</a:t>
            </a:r>
            <a:r>
              <a:rPr lang="th-TH" altLang="en-US" sz="28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ชื่อบทความจากอินเตอร์เน็ต.</a:t>
            </a:r>
            <a:r>
              <a:rPr lang="th-TH" alt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/ </a:t>
            </a:r>
            <a:r>
              <a:rPr lang="th-TH" altLang="en-US" sz="2800" dirty="0">
                <a:solidFill>
                  <a:srgbClr val="FF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สืบค้นจาก </a:t>
            </a:r>
            <a:r>
              <a:rPr lang="en-US" alt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URL </a:t>
            </a:r>
            <a:r>
              <a:rPr lang="th-TH" alt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หรือตำแหน่ง  </a:t>
            </a:r>
          </a:p>
          <a:p>
            <a:pPr marL="0" indent="0">
              <a:buNone/>
            </a:pPr>
            <a:r>
              <a:rPr lang="th-TH" alt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ข้อมูลบนอินเทอร์เน็ต</a:t>
            </a:r>
          </a:p>
          <a:p>
            <a:pPr marL="0" indent="0">
              <a:buNone/>
            </a:pPr>
            <a:r>
              <a:rPr lang="th-TH" sz="2800" b="1" u="sng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</a:t>
            </a:r>
            <a:endParaRPr lang="th-TH" altLang="th-TH" sz="1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altLang="en-US" sz="1000" b="1" dirty="0" smtClean="0">
              <a:latin typeface="Angsana New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altLang="en-US" sz="2400" b="1" dirty="0">
                <a:solidFill>
                  <a:srgbClr val="FF3300"/>
                </a:solidFill>
                <a:latin typeface="Angsana New" pitchFamily="18" charset="-34"/>
                <a:cs typeface="Angsana New" panose="02020603050405020304" pitchFamily="18" charset="-34"/>
              </a:rPr>
              <a:t>อัคริมา สุ่มมาตย์.</a:t>
            </a:r>
            <a:r>
              <a:rPr lang="th-TH" altLang="en-US" sz="2400" b="1" dirty="0">
                <a:latin typeface="Angsana New" pitchFamily="18" charset="-34"/>
                <a:cs typeface="Angsana New" panose="02020603050405020304" pitchFamily="18" charset="-34"/>
              </a:rPr>
              <a:t> </a:t>
            </a:r>
            <a:r>
              <a:rPr lang="th-TH" altLang="en-US" sz="2400" b="1" dirty="0">
                <a:solidFill>
                  <a:srgbClr val="00421E"/>
                </a:solidFill>
                <a:latin typeface="Angsana New" pitchFamily="18" charset="-34"/>
                <a:cs typeface="Angsana New" panose="02020603050405020304" pitchFamily="18" charset="-34"/>
              </a:rPr>
              <a:t>(</a:t>
            </a:r>
            <a:r>
              <a:rPr lang="en-US" altLang="en-US" sz="2400" b="1" dirty="0">
                <a:solidFill>
                  <a:srgbClr val="00421E"/>
                </a:solidFill>
                <a:latin typeface="Angsana New" pitchFamily="18" charset="-34"/>
                <a:cs typeface="Angsana New" panose="02020603050405020304" pitchFamily="18" charset="-34"/>
              </a:rPr>
              <a:t>2553,</a:t>
            </a:r>
            <a:r>
              <a:rPr lang="th-TH" altLang="en-US" sz="2400" b="1" dirty="0">
                <a:solidFill>
                  <a:srgbClr val="00421E"/>
                </a:solidFill>
                <a:latin typeface="Angsana New" pitchFamily="18" charset="-34"/>
                <a:cs typeface="Angsana New" panose="02020603050405020304" pitchFamily="18" charset="-34"/>
              </a:rPr>
              <a:t> มีนาคม 20). </a:t>
            </a:r>
            <a:r>
              <a:rPr lang="en-US" altLang="en-US" sz="2400" b="1" i="1" dirty="0">
                <a:latin typeface="Angsana New" pitchFamily="18" charset="-34"/>
                <a:cs typeface="Angsana New" panose="02020603050405020304" pitchFamily="18" charset="-34"/>
              </a:rPr>
              <a:t>Plagiarism </a:t>
            </a:r>
            <a:r>
              <a:rPr lang="th-TH" altLang="en-US" sz="2400" b="1" i="1" dirty="0">
                <a:latin typeface="Angsana New" pitchFamily="18" charset="-34"/>
                <a:cs typeface="Angsana New" panose="02020603050405020304" pitchFamily="18" charset="-34"/>
              </a:rPr>
              <a:t>การ</a:t>
            </a:r>
            <a:r>
              <a:rPr lang="th-TH" altLang="en-US" sz="2400" b="1" i="1" dirty="0" smtClean="0">
                <a:latin typeface="Angsana New" pitchFamily="18" charset="-34"/>
                <a:cs typeface="Angsana New" panose="02020603050405020304" pitchFamily="18" charset="-34"/>
              </a:rPr>
              <a:t>โจรกรรมทาง</a:t>
            </a:r>
            <a:r>
              <a:rPr lang="th-TH" altLang="en-US" sz="2400" b="1" i="1" dirty="0">
                <a:latin typeface="Angsana New" pitchFamily="18" charset="-34"/>
                <a:cs typeface="Angsana New" panose="02020603050405020304" pitchFamily="18" charset="-34"/>
              </a:rPr>
              <a:t>วิชาการ.</a:t>
            </a:r>
            <a:r>
              <a:rPr lang="en-US" altLang="en-US" sz="2400" b="1" i="1" dirty="0">
                <a:latin typeface="Angsana New" pitchFamily="18" charset="-34"/>
                <a:cs typeface="Angsana New" panose="02020603050405020304" pitchFamily="18" charset="-34"/>
              </a:rPr>
              <a:t> </a:t>
            </a:r>
            <a:r>
              <a:rPr lang="th-TH" altLang="en-US" sz="2400" b="1" dirty="0" smtClean="0">
                <a:solidFill>
                  <a:srgbClr val="FF3300"/>
                </a:solidFill>
                <a:latin typeface="Angsana New" pitchFamily="18" charset="-34"/>
                <a:cs typeface="Angsana New" panose="02020603050405020304" pitchFamily="18" charset="-34"/>
              </a:rPr>
              <a:t>สืบค้นจาก</a:t>
            </a:r>
            <a:r>
              <a:rPr lang="en-US" altLang="en-US" sz="2400" b="1" dirty="0" smtClean="0">
                <a:solidFill>
                  <a:srgbClr val="FF3300"/>
                </a:solidFill>
                <a:latin typeface="Angsana New" pitchFamily="18" charset="-34"/>
                <a:cs typeface="Angsana New" panose="02020603050405020304" pitchFamily="18" charset="-34"/>
              </a:rPr>
              <a:t> </a:t>
            </a: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Angsana New" pitchFamily="18" charset="-34"/>
                <a:cs typeface="Angsana New" panose="02020603050405020304" pitchFamily="18" charset="-34"/>
              </a:rPr>
              <a:t> </a:t>
            </a:r>
            <a:r>
              <a:rPr lang="en-US" altLang="en-US" sz="2400" b="1" dirty="0" smtClean="0">
                <a:solidFill>
                  <a:srgbClr val="FF3300"/>
                </a:solidFill>
                <a:latin typeface="Angsana New" pitchFamily="18" charset="-34"/>
                <a:cs typeface="Angsana New" panose="02020603050405020304" pitchFamily="18" charset="-34"/>
              </a:rPr>
              <a:t>               </a:t>
            </a:r>
            <a:r>
              <a:rPr lang="en-US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anose="02020603050405020304" pitchFamily="18" charset="-34"/>
              </a:rPr>
              <a:t>http</a:t>
            </a:r>
            <a:r>
              <a:rPr lang="th-TH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anose="02020603050405020304" pitchFamily="18" charset="-34"/>
              </a:rPr>
              <a:t>://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anose="02020603050405020304" pitchFamily="18" charset="-34"/>
              </a:rPr>
              <a:t>www</a:t>
            </a:r>
            <a:r>
              <a:rPr lang="th-TH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anose="02020603050405020304" pitchFamily="18" charset="-34"/>
              </a:rPr>
              <a:t>.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anose="02020603050405020304" pitchFamily="18" charset="-34"/>
              </a:rPr>
              <a:t>library</a:t>
            </a:r>
            <a:r>
              <a:rPr lang="th-TH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anose="02020603050405020304" pitchFamily="18" charset="-34"/>
              </a:rPr>
              <a:t> </a:t>
            </a:r>
            <a:r>
              <a:rPr lang="th-TH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anose="02020603050405020304" pitchFamily="18" charset="-34"/>
              </a:rPr>
              <a:t>.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anose="02020603050405020304" pitchFamily="18" charset="-34"/>
              </a:rPr>
              <a:t>kku</a:t>
            </a:r>
            <a:r>
              <a:rPr lang="th-TH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anose="02020603050405020304" pitchFamily="18" charset="-34"/>
              </a:rPr>
              <a:t>.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anose="02020603050405020304" pitchFamily="18" charset="-34"/>
              </a:rPr>
              <a:t>ac</a:t>
            </a:r>
            <a:r>
              <a:rPr lang="th-TH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anose="02020603050405020304" pitchFamily="18" charset="-34"/>
              </a:rPr>
              <a:t>.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anose="02020603050405020304" pitchFamily="18" charset="-34"/>
              </a:rPr>
              <a:t>th</a:t>
            </a:r>
            <a:r>
              <a:rPr lang="th-TH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anose="02020603050405020304" pitchFamily="18" charset="-34"/>
              </a:rPr>
              <a:t>/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anose="02020603050405020304" pitchFamily="18" charset="-34"/>
              </a:rPr>
              <a:t>kmlib</a:t>
            </a:r>
            <a:r>
              <a:rPr lang="th-TH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anose="02020603050405020304" pitchFamily="18" charset="-34"/>
              </a:rPr>
              <a:t>/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anose="02020603050405020304" pitchFamily="18" charset="-34"/>
              </a:rPr>
              <a:t>?p</a:t>
            </a:r>
            <a:r>
              <a:rPr lang="th-TH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anose="02020603050405020304" pitchFamily="18" charset="-34"/>
              </a:rPr>
              <a:t>=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anose="02020603050405020304" pitchFamily="18" charset="-34"/>
              </a:rPr>
              <a:t>1674</a:t>
            </a:r>
            <a:endParaRPr lang="th-TH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anose="02020603050405020304" pitchFamily="18" charset="-34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Cromwell, S. </a:t>
            </a:r>
            <a:r>
              <a:rPr lang="en-US" altLang="en-US" sz="2400" b="1" dirty="0">
                <a:solidFill>
                  <a:schemeClr val="accent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(2006, February 21).</a:t>
            </a:r>
            <a:r>
              <a:rPr lang="en-US" alt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en-US" sz="2400" b="1" i="1" dirty="0">
                <a:solidFill>
                  <a:srgbClr val="008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What can </a:t>
            </a:r>
            <a:r>
              <a:rPr lang="en-US" altLang="en-US" sz="2400" b="1" i="1" dirty="0" smtClean="0">
                <a:solidFill>
                  <a:srgbClr val="008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we </a:t>
            </a:r>
            <a:r>
              <a:rPr lang="en-US" altLang="en-US" sz="2400" b="1" i="1" dirty="0">
                <a:solidFill>
                  <a:srgbClr val="008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do to curb student cheating?</a:t>
            </a:r>
            <a:r>
              <a:rPr lang="en-US" altLang="en-US" sz="2400" b="1" dirty="0">
                <a:solidFill>
                  <a:srgbClr val="008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en-US" sz="2400" b="1" dirty="0">
                <a:solidFill>
                  <a:srgbClr val="FF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Retrieved</a:t>
            </a:r>
            <a:r>
              <a:rPr lang="en-US" altLang="en-US" sz="2400" b="1" dirty="0">
                <a:solidFill>
                  <a:schemeClr val="accent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en-US" sz="2400" b="1" dirty="0" smtClean="0">
                <a:solidFill>
                  <a:srgbClr val="FF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from       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en-US" sz="2400" b="1" dirty="0" smtClean="0">
                <a:solidFill>
                  <a:srgbClr val="FF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</a:t>
            </a:r>
            <a:r>
              <a:rPr lang="en-US" alt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http</a:t>
            </a:r>
            <a:r>
              <a:rPr lang="en-US" alt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://</a:t>
            </a:r>
            <a:r>
              <a:rPr lang="en-US" alt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www.educationworld.com/a_admin/admin/admin375.shtml</a:t>
            </a:r>
            <a:r>
              <a:rPr lang="en-US" alt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</a:p>
          <a:p>
            <a:pPr marL="0" indent="0">
              <a:buNone/>
            </a:pPr>
            <a:endParaRPr lang="th-TH" altLang="en-US" sz="2800" b="1" dirty="0">
              <a:latin typeface="Angsana New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การอ้างอิงเอกสาร</a:t>
            </a:r>
            <a:r>
              <a:rPr lang="en-US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 (Citations)</a:t>
            </a:r>
            <a:endParaRPr lang="th-TH" altLang="th-TH" sz="5400" b="1" dirty="0">
              <a:solidFill>
                <a:schemeClr val="accent6">
                  <a:lumMod val="50000"/>
                </a:schemeClr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85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6120680"/>
          </a:xfrm>
          <a:ln w="3175"/>
        </p:spPr>
        <p:txBody>
          <a:bodyPr/>
          <a:lstStyle/>
          <a:p>
            <a:pPr marL="0" indent="0" algn="ctr">
              <a:buNone/>
            </a:pP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บรรณานุกรม</a:t>
            </a:r>
          </a:p>
          <a:p>
            <a:pPr marL="0" indent="0" algn="ctr">
              <a:buNone/>
            </a:pPr>
            <a:endParaRPr lang="en-US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นิยะดา ทาสุคนธ์. (2537ก). หลักเกณฑ์การทำบรรณานุกรมและเชิงอรรถเอกสาร</a:t>
            </a: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โบราณประเภท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หนังสือใบ</a:t>
            </a: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ลาน.</a:t>
            </a:r>
            <a:r>
              <a:rPr lang="th-TH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วารสาร  </a:t>
            </a:r>
          </a:p>
          <a:p>
            <a:pPr marL="0" indent="0">
              <a:buNone/>
            </a:pPr>
            <a:r>
              <a:rPr lang="th-TH" sz="2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ห้องสมุด</a:t>
            </a:r>
            <a:r>
              <a:rPr lang="th-TH" sz="2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, 38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(3), 33-37.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นิยะดา ทาสุคนธ์. (2537ข). หลักเกณฑ์การทำบรรณานุกรมและเชิงอรรถเอกสาร</a:t>
            </a: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โบราณประเภท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หนังสือสมุดไทย </a:t>
            </a:r>
            <a:endParaRPr lang="th-TH" sz="2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กระดาษ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เพลา กระดาษฝรั่ง สมุดฝรั่ง และใบ</a:t>
            </a: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จุ้ม.</a:t>
            </a:r>
            <a:r>
              <a:rPr lang="th-TH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วารสาร</a:t>
            </a:r>
            <a:r>
              <a:rPr lang="th-TH" sz="2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ห้องสมุด, 38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(3), 39-43.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มหาวิทยาลัยรามคำแหง, บัณฑิตวิทยาลัย. (2541). </a:t>
            </a:r>
            <a:r>
              <a:rPr lang="th-TH" sz="2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คู่มือการทำวิทยานิพนธ์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(พิมพ์ครั้งที่ 2 </a:t>
            </a: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แก้ไข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ปรับปรุง). กรุงเทพฯ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endParaRPr lang="th-TH" sz="2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ผู้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แต่ง.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มหาวิทยาลัยรามคำแหง, บัณฑิตวิทยาลัย. (2550). </a:t>
            </a:r>
            <a:r>
              <a:rPr lang="th-TH" sz="2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คู่มือการจัดทำดุษฎีนิพนธ์ </a:t>
            </a:r>
            <a:r>
              <a:rPr lang="th-TH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วิทยานิพนธ์ สาร</a:t>
            </a:r>
            <a:r>
              <a:rPr lang="th-TH" sz="2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นิพนธ์ และการศึกษาอิสระ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marL="0" indent="0">
              <a:buNone/>
            </a:pP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(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พิมพ์ครั้งที่ 2 แก้ไขปรับปรุง)</a:t>
            </a:r>
            <a:r>
              <a:rPr lang="th-TH" sz="2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กรุงเทพมหานคร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แต่ง.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American Psychological Association. (2001). </a:t>
            </a:r>
            <a:r>
              <a:rPr lang="en-US" sz="2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Publication manual of the American </a:t>
            </a:r>
            <a:r>
              <a:rPr lang="en-US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Psychological </a:t>
            </a:r>
            <a:r>
              <a:rPr lang="en-US" sz="2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Association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(5th ed.). </a:t>
            </a:r>
            <a:endParaRPr lang="en-US" sz="2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Washington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, DC: Author.</a:t>
            </a:r>
          </a:p>
          <a:p>
            <a:pPr marL="0" indent="0">
              <a:buNone/>
            </a:pP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American Psychological Association. (2010). </a:t>
            </a:r>
            <a:r>
              <a:rPr lang="en-US" sz="2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Publication manual of the </a:t>
            </a:r>
            <a:r>
              <a:rPr lang="en-US" sz="20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American Psychological </a:t>
            </a:r>
            <a:r>
              <a:rPr lang="en-US" sz="2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Association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(6th ed.). </a:t>
            </a:r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Washington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, DC: Author.</a:t>
            </a:r>
          </a:p>
          <a:p>
            <a:pPr marL="0" indent="0">
              <a:buNone/>
            </a:pP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Robert, D. (</a:t>
            </a:r>
            <a:r>
              <a:rPr lang="en-US" sz="20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n.d.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). </a:t>
            </a:r>
            <a:r>
              <a:rPr lang="en-US" sz="20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Citation style for research papers.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Retrieved from Long Island </a:t>
            </a:r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University </a:t>
            </a:r>
          </a:p>
          <a:p>
            <a:pPr marL="0" indent="0">
              <a:buNone/>
            </a:pP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Web 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site: 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  <a:hlinkClick r:id="rId2"/>
              </a:rPr>
              <a:t>http://www.liu.edu/cwis/cwp/library/workshop/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citation.htm</a:t>
            </a:r>
            <a:endParaRPr lang="en-US" sz="1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58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25100" y="1247443"/>
            <a:ext cx="8337900" cy="4724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th-TH" sz="4400" b="1" dirty="0" smtClean="0">
                <a:solidFill>
                  <a:srgbClr val="CC0066"/>
                </a:solidFill>
                <a:latin typeface="Angsana New" pitchFamily="18" charset="-34"/>
              </a:rPr>
              <a:t>การอ้างอิงเอกสารส่วนท้ายเรื่อง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3400" dirty="0" smtClean="0">
                <a:solidFill>
                  <a:schemeClr val="tx2"/>
                </a:solidFill>
                <a:latin typeface="Angsana New" pitchFamily="18" charset="-34"/>
              </a:rPr>
              <a:t>	</a:t>
            </a:r>
            <a:r>
              <a:rPr lang="en-US" altLang="th-TH" sz="3400" dirty="0" smtClean="0">
                <a:solidFill>
                  <a:schemeClr val="tx2"/>
                </a:solidFill>
                <a:latin typeface="Angsana New" pitchFamily="18" charset="-34"/>
              </a:rPr>
              <a:t>	</a:t>
            </a:r>
            <a:r>
              <a:rPr lang="th-TH" altLang="th-TH" sz="3400" dirty="0" smtClean="0">
                <a:solidFill>
                  <a:srgbClr val="0000FF"/>
                </a:solidFill>
                <a:latin typeface="Angsana New" pitchFamily="18" charset="-34"/>
              </a:rPr>
              <a:t>คือ  การรวบรวมรายชื่อเอกสารทั้งหมดที่ผู้เขียนใช้อ้างอิงหรือศึกษาค้นคว้าในการเรียบเรียงรายงานนั้น  เอกสารที่ใช้อ้างอิงและปรากฏอยู่ท้ายรายงานจัดเรียงตามลำดับอักษรของชื่อผู้แต่งภาษาไทยก่อนตามด้วยภาษาอังกฤษ การอ้างอิงเอกสารนี้เรียกว่า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3400" b="1" dirty="0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altLang="th-TH" sz="3400" b="1" dirty="0" smtClean="0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altLang="th-TH" sz="3600" b="1" dirty="0" smtClean="0">
                <a:solidFill>
                  <a:srgbClr val="CC0066"/>
                </a:solidFill>
                <a:latin typeface="Angsana New" pitchFamily="18" charset="-34"/>
              </a:rPr>
              <a:t>บรรณานุกรม </a:t>
            </a:r>
            <a:r>
              <a:rPr lang="en-US" altLang="th-TH" sz="3600" b="1" dirty="0" smtClean="0">
                <a:solidFill>
                  <a:srgbClr val="CC0066"/>
                </a:solidFill>
                <a:latin typeface="Angsana New" pitchFamily="18" charset="-34"/>
              </a:rPr>
              <a:t>(Bibliography)</a:t>
            </a:r>
            <a:r>
              <a:rPr lang="th-TH" altLang="th-TH" sz="3600" b="1" dirty="0" smtClean="0">
                <a:solidFill>
                  <a:schemeClr val="tx2"/>
                </a:solidFill>
                <a:latin typeface="Angsana New" pitchFamily="18" charset="-34"/>
              </a:rPr>
              <a:t>หรือ </a:t>
            </a:r>
            <a:r>
              <a:rPr lang="th-TH" altLang="th-TH" sz="3600" b="1" dirty="0" smtClean="0">
                <a:solidFill>
                  <a:srgbClr val="CC0066"/>
                </a:solidFill>
                <a:latin typeface="Angsana New" pitchFamily="18" charset="-34"/>
              </a:rPr>
              <a:t>เอกสารอ้างอิง</a:t>
            </a:r>
            <a:r>
              <a:rPr lang="en-US" altLang="th-TH" sz="3600" b="1" dirty="0" smtClean="0">
                <a:solidFill>
                  <a:srgbClr val="CC0066"/>
                </a:solidFill>
                <a:latin typeface="Angsana New" pitchFamily="18" charset="-34"/>
              </a:rPr>
              <a:t>(Reference Literature cited)</a:t>
            </a:r>
            <a:r>
              <a:rPr lang="en-US" altLang="th-TH" sz="3600" dirty="0" smtClean="0">
                <a:solidFill>
                  <a:srgbClr val="CC0066"/>
                </a:solidFill>
                <a:latin typeface="Angsana New" pitchFamily="18" charset="-34"/>
              </a:rPr>
              <a:t> </a:t>
            </a:r>
            <a:endParaRPr lang="th-TH" altLang="th-TH" sz="3600" dirty="0" smtClean="0">
              <a:solidFill>
                <a:srgbClr val="CC0066"/>
              </a:solidFill>
              <a:latin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th-TH" b="1" dirty="0" smtClean="0">
                <a:solidFill>
                  <a:srgbClr val="CC3399"/>
                </a:solidFill>
                <a:latin typeface="Angsana New" pitchFamily="18" charset="-34"/>
              </a:rPr>
              <a:t>	</a:t>
            </a:r>
            <a:endParaRPr lang="th-TH" altLang="th-TH" b="1" dirty="0" smtClean="0">
              <a:solidFill>
                <a:srgbClr val="CC3399"/>
              </a:solidFill>
              <a:latin typeface="Angsana New" pitchFamily="18" charset="-34"/>
            </a:endParaRP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501300" y="3048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การอ้างอิงเอกสาร</a:t>
            </a:r>
            <a:r>
              <a:rPr lang="en-US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 (Citations)</a:t>
            </a:r>
            <a:endParaRPr lang="th-TH" altLang="th-TH" sz="5400" b="1" dirty="0">
              <a:solidFill>
                <a:schemeClr val="accent6">
                  <a:lumMod val="50000"/>
                </a:schemeClr>
              </a:solidFill>
              <a:latin typeface="Angsana New" pitchFamily="18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t="10189" r="7426" b="13486"/>
          <a:stretch/>
        </p:blipFill>
        <p:spPr bwMode="auto">
          <a:xfrm>
            <a:off x="5211760" y="4715618"/>
            <a:ext cx="3608711" cy="215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9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9"/>
          <a:stretch/>
        </p:blipFill>
        <p:spPr bwMode="auto">
          <a:xfrm>
            <a:off x="2627784" y="4962708"/>
            <a:ext cx="3816424" cy="188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39552" y="1196752"/>
            <a:ext cx="8136904" cy="47244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th-TH" altLang="th-TH" sz="3400" b="1" dirty="0" smtClean="0">
                <a:solidFill>
                  <a:srgbClr val="F80000"/>
                </a:solidFill>
                <a:latin typeface="Angsana New" pitchFamily="18" charset="-34"/>
              </a:rPr>
              <a:t>	บรรณานุกรม </a:t>
            </a:r>
            <a:r>
              <a:rPr lang="en-US" altLang="th-TH" sz="3400" b="1" dirty="0" smtClean="0">
                <a:solidFill>
                  <a:srgbClr val="F80000"/>
                </a:solidFill>
                <a:latin typeface="Angsana New" pitchFamily="18" charset="-34"/>
              </a:rPr>
              <a:t>(Bibliography)</a:t>
            </a:r>
            <a:r>
              <a:rPr lang="en-US" altLang="th-TH" sz="3400" dirty="0" smtClean="0">
                <a:solidFill>
                  <a:schemeClr val="tx2"/>
                </a:solidFill>
                <a:latin typeface="Angsana New" pitchFamily="18" charset="-34"/>
              </a:rPr>
              <a:t> </a:t>
            </a:r>
            <a:r>
              <a:rPr lang="th-TH" altLang="th-TH" sz="3400" dirty="0" smtClean="0">
                <a:solidFill>
                  <a:srgbClr val="0000FF"/>
                </a:solidFill>
                <a:latin typeface="Angsana New" pitchFamily="18" charset="-34"/>
              </a:rPr>
              <a:t>คือ  รายชื่อเอกสารที่ผู้เขียนใช้ศึกษาค้นคว้าในการเรียบเรียงรายงานทั้งที่ได้เขียน</a:t>
            </a:r>
            <a:r>
              <a:rPr lang="th-TH" altLang="th-TH" sz="3400" dirty="0" smtClean="0">
                <a:solidFill>
                  <a:srgbClr val="F80000"/>
                </a:solidFill>
                <a:latin typeface="Angsana New" pitchFamily="18" charset="-34"/>
              </a:rPr>
              <a:t>รายการอ้างอิงในส่วนเนื้อเรื่อง</a:t>
            </a:r>
            <a:r>
              <a:rPr lang="th-TH" altLang="th-TH" sz="3400" dirty="0" smtClean="0">
                <a:solidFill>
                  <a:srgbClr val="0000FF"/>
                </a:solidFill>
                <a:latin typeface="Angsana New" pitchFamily="18" charset="-34"/>
              </a:rPr>
              <a:t> และ</a:t>
            </a:r>
            <a:r>
              <a:rPr lang="th-TH" altLang="th-TH" sz="3400" dirty="0" smtClean="0">
                <a:solidFill>
                  <a:schemeClr val="tx2"/>
                </a:solidFill>
                <a:latin typeface="Angsana New" pitchFamily="18" charset="-34"/>
              </a:rPr>
              <a:t> </a:t>
            </a:r>
            <a:r>
              <a:rPr lang="th-TH" altLang="th-TH" sz="3400" dirty="0" smtClean="0">
                <a:solidFill>
                  <a:srgbClr val="F80000"/>
                </a:solidFill>
                <a:latin typeface="Angsana New" pitchFamily="18" charset="-34"/>
              </a:rPr>
              <a:t>เอกสารที่ไม่ได้ใช้อ้างอิงในส่วนเนื้อเรื่อง</a:t>
            </a:r>
            <a:r>
              <a:rPr lang="th-TH" altLang="th-TH" sz="3400" dirty="0" smtClean="0">
                <a:solidFill>
                  <a:srgbClr val="0000FF"/>
                </a:solidFill>
                <a:latin typeface="Angsana New" pitchFamily="18" charset="-34"/>
              </a:rPr>
              <a:t>แต่ได้อ่านประกอบในการเรียบเรียงนำมาใส่ไว้ท้ายรายงาน</a:t>
            </a:r>
          </a:p>
          <a:p>
            <a:pPr marL="0" indent="0" eaLnBrk="1" hangingPunct="1">
              <a:spcBef>
                <a:spcPct val="50000"/>
              </a:spcBef>
              <a:buClrTx/>
              <a:buSzTx/>
              <a:buNone/>
            </a:pPr>
            <a:r>
              <a:rPr lang="th-TH" altLang="th-TH" sz="3400" b="1" dirty="0" smtClean="0">
                <a:solidFill>
                  <a:srgbClr val="F80000"/>
                </a:solidFill>
                <a:latin typeface="Angsana New" pitchFamily="18" charset="-34"/>
              </a:rPr>
              <a:t>	เอกสารอ้างอิง</a:t>
            </a:r>
            <a:r>
              <a:rPr lang="en-US" altLang="th-TH" sz="3400" b="1" dirty="0" smtClean="0">
                <a:solidFill>
                  <a:srgbClr val="F80000"/>
                </a:solidFill>
                <a:latin typeface="Angsana New" pitchFamily="18" charset="-34"/>
              </a:rPr>
              <a:t>(Reference Literature cited)</a:t>
            </a:r>
            <a:r>
              <a:rPr lang="en-US" altLang="th-TH" sz="3400" dirty="0" smtClean="0">
                <a:solidFill>
                  <a:schemeClr val="hlink"/>
                </a:solidFill>
                <a:latin typeface="Angsana New" pitchFamily="18" charset="-34"/>
              </a:rPr>
              <a:t> </a:t>
            </a:r>
            <a:r>
              <a:rPr lang="th-TH" altLang="th-TH" sz="3400" dirty="0" smtClean="0">
                <a:solidFill>
                  <a:srgbClr val="0000FF"/>
                </a:solidFill>
                <a:latin typeface="Angsana New" pitchFamily="18" charset="-34"/>
              </a:rPr>
              <a:t>คือ รายชื่อเอกสารที่ผู้เขียนใช้ศึกษาค้นคว้าในการเรียบเรียงรายงานและเป็นเอกสารที่ได้เขียน</a:t>
            </a:r>
            <a:r>
              <a:rPr lang="th-TH" altLang="th-TH" sz="3400" dirty="0" smtClean="0">
                <a:solidFill>
                  <a:srgbClr val="F80000"/>
                </a:solidFill>
                <a:latin typeface="Angsana New" pitchFamily="18" charset="-34"/>
              </a:rPr>
              <a:t>รายการอ้างอิงในส่วนเนื้อเรื่อง </a:t>
            </a:r>
            <a:r>
              <a:rPr lang="th-TH" altLang="th-TH" sz="3400" dirty="0" smtClean="0">
                <a:solidFill>
                  <a:srgbClr val="0000FF"/>
                </a:solidFill>
                <a:latin typeface="Angsana New" pitchFamily="18" charset="-34"/>
              </a:rPr>
              <a:t>เท่านั้น</a:t>
            </a:r>
            <a:r>
              <a:rPr lang="th-TH" altLang="th-TH" sz="3400" dirty="0" smtClean="0">
                <a:latin typeface="Angsana New" pitchFamily="18" charset="-34"/>
              </a:rPr>
              <a:t>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4473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การอ้างอิงเอกสาร</a:t>
            </a:r>
            <a:r>
              <a:rPr lang="en-US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 (Citations)</a:t>
            </a:r>
            <a:endParaRPr lang="th-TH" altLang="th-TH" sz="5400" b="1" dirty="0">
              <a:solidFill>
                <a:schemeClr val="accent6">
                  <a:lumMod val="50000"/>
                </a:schemeClr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81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3580518" cy="253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จุดมุ่งหมายในการเขียนบรรณานุกรม      </a:t>
            </a: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1.ทำ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ให้รายงานนั้นเป็นรายงานที่มีเหตุผล น่าเชื่อถือ                                                                               </a:t>
            </a:r>
          </a:p>
          <a:p>
            <a:pPr marL="0" indent="0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2.เป็น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การเคารพสิทธิและความคิดเห็นของผู้อื่นจึงนำมาอ้างไว้</a:t>
            </a:r>
          </a:p>
          <a:p>
            <a:pPr marL="0" indent="0">
              <a:buNone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   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3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.  เป็นแนวทางสำคัญสำหรับผู้สนใจต้องการศึกษารายละเอียดเพิ่มเติม โดยศึกษาได้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จากบรรณานุกรม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นั้น ๆ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                                </a:t>
            </a:r>
          </a:p>
          <a:p>
            <a:pPr marL="0" indent="0">
              <a:buNone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      4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.  สามารถตรวจสอบข้อเท็จจริงที่นำมาอ้างได้</a:t>
            </a:r>
          </a:p>
          <a:p>
            <a:pPr marL="0" indent="0">
              <a:buNone/>
            </a:pP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4473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การอ้างอิงเอกสาร</a:t>
            </a:r>
            <a:r>
              <a:rPr lang="en-US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 (Citations)</a:t>
            </a:r>
            <a:endParaRPr lang="th-TH" altLang="th-TH" sz="5400" b="1" dirty="0">
              <a:solidFill>
                <a:schemeClr val="accent6">
                  <a:lumMod val="50000"/>
                </a:schemeClr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73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5328592" cy="5328592"/>
          </a:xfrm>
        </p:spPr>
        <p:txBody>
          <a:bodyPr/>
          <a:lstStyle/>
          <a:p>
            <a:pPr marL="0" indent="0">
              <a:buNone/>
            </a:pPr>
            <a:r>
              <a:rPr lang="th-TH" sz="2800" dirty="0" smtClean="0">
                <a:solidFill>
                  <a:srgbClr val="FF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วิธีการ</a:t>
            </a:r>
            <a:r>
              <a:rPr lang="th-TH" sz="2800" dirty="0">
                <a:solidFill>
                  <a:srgbClr val="FF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เขียนบรรณานุกรม </a:t>
            </a:r>
            <a:endParaRPr lang="th-TH" sz="2400" dirty="0" smtClean="0">
              <a:solidFill>
                <a:srgbClr val="FF0066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มี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ความแตกต่าง</a:t>
            </a: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กันขึ้นอยู่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กับประเภทของแหล่งข้อมูลที่นำมาประกอบการอ้างอิง </a:t>
            </a:r>
          </a:p>
          <a:p>
            <a:pPr marL="0" indent="0">
              <a:buNone/>
            </a:pP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2400" dirty="0" smtClean="0">
                <a:solidFill>
                  <a:srgbClr val="1A43F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sz="2400" dirty="0">
                <a:solidFill>
                  <a:srgbClr val="1A43F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เขียนบรรณานุกรมจากหนังสือ  ผู้เรียนสามารถนำข้อมูลจากหน้าปกใน และด้านหลังของหน้าปกใน ของหนังสือเล่มที่บันทึกข้อมูลมาเขียนบรรณานุกรม </a:t>
            </a:r>
            <a:endParaRPr lang="th-TH" sz="2400" dirty="0" smtClean="0">
              <a:solidFill>
                <a:srgbClr val="1A43F2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2400" dirty="0" smtClean="0">
                <a:solidFill>
                  <a:srgbClr val="3366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sz="2400" dirty="0">
                <a:solidFill>
                  <a:srgbClr val="3366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เขียนบรรณานุกรมจากวารสารนำข้อมูลจากหน้าปก ของวารสารฉบับที่บันทึกข้อมูล มาเขียนบรรณานุกรม  </a:t>
            </a:r>
            <a:endParaRPr lang="th-TH" sz="2400" dirty="0" smtClean="0">
              <a:solidFill>
                <a:srgbClr val="3366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2400" dirty="0" smtClean="0">
                <a:solidFill>
                  <a:srgbClr val="9933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sz="2400" dirty="0">
                <a:solidFill>
                  <a:srgbClr val="9933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เขียนบรรณานุกรมจากหนังสือพิมพ์ นำข้อมูลจากหน้าแรกของหนังสือพิมพ์มาเขียนบรรณานุกรม  </a:t>
            </a:r>
          </a:p>
          <a:p>
            <a:pPr marL="0" indent="0">
              <a:buNone/>
            </a:pPr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2400" dirty="0" smtClean="0">
                <a:solidFill>
                  <a:srgbClr val="FF33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</a:t>
            </a:r>
            <a:r>
              <a:rPr lang="th-TH" sz="2400" dirty="0">
                <a:solidFill>
                  <a:srgbClr val="FF33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เขียนบรรณานุกรมจากสื่ออีเล็กทรอนิกส์ นำข้อมูลจากหน้าแรกของเว็บเพจมาเขียน</a:t>
            </a:r>
            <a:r>
              <a:rPr lang="th-TH" sz="2400" dirty="0" smtClean="0">
                <a:solidFill>
                  <a:srgbClr val="FF33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บรรณานุกรม      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endParaRPr lang="th-TH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การอ้างอิงเอกสาร</a:t>
            </a:r>
            <a:r>
              <a:rPr lang="en-US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 (Citations)</a:t>
            </a:r>
            <a:endParaRPr lang="th-TH" altLang="th-TH" sz="5400" b="1" dirty="0">
              <a:solidFill>
                <a:schemeClr val="accent6">
                  <a:lumMod val="50000"/>
                </a:schemeClr>
              </a:solidFill>
              <a:latin typeface="Angsana New" pitchFamily="18" charset="-34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026" y="764704"/>
            <a:ext cx="337380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16" y="1484784"/>
            <a:ext cx="3265147" cy="474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7"/>
          <a:stretch/>
        </p:blipFill>
        <p:spPr bwMode="auto">
          <a:xfrm>
            <a:off x="5613746" y="1916832"/>
            <a:ext cx="3320285" cy="474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01" y="3356992"/>
            <a:ext cx="3700974" cy="313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2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4536504" cy="5184576"/>
          </a:xfrm>
        </p:spPr>
        <p:txBody>
          <a:bodyPr/>
          <a:lstStyle/>
          <a:p>
            <a:pPr marL="0" indent="0">
              <a:buNone/>
            </a:pPr>
            <a:r>
              <a:rPr lang="th-TH" sz="2800" dirty="0" smtClean="0">
                <a:solidFill>
                  <a:srgbClr val="FF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วิธีการ</a:t>
            </a:r>
            <a:r>
              <a:rPr lang="th-TH" sz="2800" dirty="0">
                <a:solidFill>
                  <a:srgbClr val="FF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เขียนบรรณานุกรม </a:t>
            </a:r>
            <a:endParaRPr lang="th-TH" sz="28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1.เขียน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ไว้ในส่วนท้ายของรายงาน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2.เขียน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เรียงลำดับอักษรชื่อผู้แต่ง ในกรณีที่มีทั้งภาษาไทยและภาษาอังกฤษ ให้เขียนบรรณานุกรมภาษาไทยก่อน</a:t>
            </a:r>
          </a:p>
          <a:p>
            <a:pPr marL="0" indent="0">
              <a:buNone/>
            </a:pP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 3.บรรทัด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แรกของบรรณานุกรมชิดด้านซ้ายที่เว้นจากขอบกระดาษเข้า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มา1.5 นิ้วถ้า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ยังไม่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จบเมื่อ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ขึ้นบรรทัดใหม่โดยย่อหน้าเข้ามา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ประมาณ 7 ช่วง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ตัวอักษรของบรรทัด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แรกให้</a:t>
            </a:r>
            <a:r>
              <a:rPr lang="th-TH" sz="2800" dirty="0">
                <a:latin typeface="AngsanaUPC" panose="02020603050405020304" pitchFamily="18" charset="-34"/>
                <a:cs typeface="AngsanaUPC" panose="02020603050405020304" pitchFamily="18" charset="-34"/>
              </a:rPr>
              <a:t>เขียนตรงกับช่วงตัวอักษร</a:t>
            </a:r>
            <a:r>
              <a:rPr lang="th-TH" sz="28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ที่ 8 </a:t>
            </a:r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th-TH" sz="28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36851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การอ้างอิงเอกสาร</a:t>
            </a:r>
            <a:r>
              <a:rPr lang="en-US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 (Citations)</a:t>
            </a:r>
            <a:endParaRPr lang="th-TH" altLang="th-TH" sz="5400" b="1" dirty="0">
              <a:solidFill>
                <a:schemeClr val="accent6">
                  <a:lumMod val="50000"/>
                </a:schemeClr>
              </a:solidFill>
              <a:latin typeface="Angsana New" pitchFamily="18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88024" y="908720"/>
            <a:ext cx="4248472" cy="5960114"/>
            <a:chOff x="4788024" y="908720"/>
            <a:chExt cx="4248472" cy="5960114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6" t="8177" r="10375" b="11887"/>
            <a:stretch/>
          </p:blipFill>
          <p:spPr bwMode="auto">
            <a:xfrm>
              <a:off x="4788024" y="908720"/>
              <a:ext cx="4248472" cy="596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4932040" y="3888777"/>
              <a:ext cx="864096" cy="43126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r="6873"/>
          <a:stretch/>
        </p:blipFill>
        <p:spPr bwMode="auto">
          <a:xfrm>
            <a:off x="4860032" y="1700808"/>
            <a:ext cx="410445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0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931224" cy="4525963"/>
          </a:xfrm>
        </p:spPr>
        <p:txBody>
          <a:bodyPr/>
          <a:lstStyle/>
          <a:p>
            <a:pPr marL="0" indent="0">
              <a:buNone/>
            </a:pPr>
            <a:r>
              <a:rPr lang="th-TH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รูปแบบ</a:t>
            </a:r>
            <a:r>
              <a:rPr lang="th-TH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บรรณานุกรม</a:t>
            </a:r>
          </a:p>
          <a:p>
            <a:pPr marL="0" indent="0">
              <a:buNone/>
            </a:pP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การ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เขียนบรรณานุกรม หรือเอกสารอ้างอิง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นิยม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ใช้มาตรฐานการเขียนที่ชื่อว่า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APA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(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American Psychological Association)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พัฒนามาจากนักสังคมศาสตร์และนักพฤติกรรมศาสตร์มากว่า 80 ปี เพื่อเป็นมาตรฐาน ในการเขียนอย่างเป็นระบบสำหรับการทำวิจัย รายงานการวิจัย การทบทวนวรรณกรรม บทความและกรณีศึกษา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การอ้างอิงเอกสาร</a:t>
            </a:r>
            <a:r>
              <a:rPr lang="en-US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 (Citations)</a:t>
            </a:r>
            <a:endParaRPr lang="th-TH" altLang="th-TH" sz="5400" b="1" dirty="0">
              <a:solidFill>
                <a:schemeClr val="accent6">
                  <a:lumMod val="5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716016" y="3284984"/>
            <a:ext cx="4248472" cy="2016224"/>
          </a:xfrm>
          <a:prstGeom prst="wedgeRoundRectCallout">
            <a:avLst>
              <a:gd name="adj1" fmla="val -39841"/>
              <a:gd name="adj2" fmla="val 7604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/>
              </a:rPr>
              <a:t> </a:t>
            </a:r>
            <a:r>
              <a:rPr lang="en-US" sz="20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Chicago </a:t>
            </a:r>
            <a:r>
              <a:rPr lang="en-US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เป็นรูปแบบการเขียนบรรณานุกรม นิยมใช้ในการลงรายการหนังสือ นิตยสาร หนังสือพิมพ์ และเอกสารที่อ้างอิงเป็นเอกสารที่ไม่เป็นวิชาการมาก</a:t>
            </a:r>
            <a:r>
              <a:rPr lang="th-TH" sz="1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นัก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/>
              </a:rPr>
              <a:t> </a:t>
            </a:r>
            <a:r>
              <a:rPr lang="en-US" sz="20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MLA </a:t>
            </a:r>
            <a:r>
              <a:rPr lang="en-US" sz="2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(Modern Language Association</a:t>
            </a:r>
            <a:r>
              <a:rPr lang="en-US" sz="20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): </a:t>
            </a:r>
            <a:r>
              <a:rPr lang="th-TH" sz="1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เป็นรูปแบบการเขียนบรรณานุกรม ที่นิยมใช้ในสาขาวิชา วรรณกรรม </a:t>
            </a:r>
            <a:r>
              <a:rPr lang="th-TH" sz="1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ศิลปะ </a:t>
            </a:r>
            <a:r>
              <a:rPr lang="th-TH" sz="1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และสาขา</a:t>
            </a:r>
            <a:r>
              <a:rPr lang="th-TH" sz="18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มนุษยศาสตร์</a:t>
            </a:r>
          </a:p>
          <a:p>
            <a:endParaRPr lang="th-TH" sz="18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7286" r="9764" b="5890"/>
          <a:stretch/>
        </p:blipFill>
        <p:spPr bwMode="auto">
          <a:xfrm>
            <a:off x="3350352" y="4797152"/>
            <a:ext cx="1365664" cy="193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0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44938"/>
            <a:ext cx="1691040" cy="22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79512" y="1359024"/>
            <a:ext cx="7560840" cy="4662264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th-TH" altLang="th-TH" sz="3400" dirty="0" smtClean="0">
                <a:solidFill>
                  <a:schemeClr val="tx2"/>
                </a:solidFill>
                <a:latin typeface="Angsana New" pitchFamily="18" charset="-34"/>
              </a:rPr>
              <a:t>	</a:t>
            </a:r>
            <a:r>
              <a:rPr lang="th-TH" dirty="0">
                <a:solidFill>
                  <a:srgbClr val="FF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วิธีการเขียนบรรณานุกรม </a:t>
            </a:r>
            <a:endParaRPr lang="th-TH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2800" b="1" dirty="0" smtClean="0">
                <a:solidFill>
                  <a:srgbClr val="0070C0"/>
                </a:solidFill>
                <a:latin typeface="Angsana New" pitchFamily="18" charset="-34"/>
              </a:rPr>
              <a:t>รายละเอียดของรายการ</a:t>
            </a:r>
            <a:r>
              <a:rPr lang="th-TH" altLang="th-TH" sz="2800" dirty="0" smtClean="0">
                <a:solidFill>
                  <a:srgbClr val="0070C0"/>
                </a:solidFill>
                <a:latin typeface="Angsana New" pitchFamily="18" charset="-34"/>
              </a:rPr>
              <a:t> </a:t>
            </a:r>
            <a:r>
              <a:rPr lang="th-TH" altLang="th-TH" sz="2800" dirty="0" smtClean="0">
                <a:solidFill>
                  <a:srgbClr val="A50021"/>
                </a:solidFill>
                <a:latin typeface="Angsana New" pitchFamily="18" charset="-34"/>
              </a:rPr>
              <a:t>แต่ละรายการประกอบด้วยส่วนสำคัญ  </a:t>
            </a:r>
            <a:r>
              <a:rPr lang="en-US" altLang="th-TH" sz="2800" dirty="0" smtClean="0">
                <a:solidFill>
                  <a:srgbClr val="A50021"/>
                </a:solidFill>
                <a:latin typeface="Angsana New" pitchFamily="18" charset="-34"/>
              </a:rPr>
              <a:t>3</a:t>
            </a:r>
            <a:r>
              <a:rPr lang="en-US" altLang="th-TH" sz="2800" dirty="0">
                <a:solidFill>
                  <a:srgbClr val="A50021"/>
                </a:solidFill>
                <a:latin typeface="Angsana New" pitchFamily="18" charset="-34"/>
              </a:rPr>
              <a:t> </a:t>
            </a:r>
            <a:r>
              <a:rPr lang="th-TH" altLang="th-TH" sz="2800" dirty="0" smtClean="0">
                <a:solidFill>
                  <a:srgbClr val="A50021"/>
                </a:solidFill>
                <a:latin typeface="Angsana New" pitchFamily="18" charset="-34"/>
              </a:rPr>
              <a:t>ส่วนคือ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h-TH" sz="2800" b="1" dirty="0" smtClean="0">
                <a:solidFill>
                  <a:srgbClr val="CC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1)</a:t>
            </a:r>
            <a:r>
              <a:rPr lang="th-TH" altLang="th-TH" sz="2800" b="1" dirty="0">
                <a:solidFill>
                  <a:srgbClr val="CC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th-TH" sz="2800" b="1" dirty="0" smtClean="0">
                <a:solidFill>
                  <a:srgbClr val="FF33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ส่วนที่เป็นชื่อผู้แต่ง </a:t>
            </a:r>
            <a:r>
              <a:rPr lang="th-TH" altLang="th-TH" sz="2800" dirty="0" smtClean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ได้แก่  ผู้รับผิดชอบในการเขียนหรือ ผลิตสิ่งพิมพ์นั้นซึ่งอาจเป็น ผู้รวบรวม ผู้แปล</a:t>
            </a:r>
            <a:r>
              <a:rPr lang="th-TH" altLang="th-TH" sz="2800" dirty="0" smtClean="0">
                <a:solidFill>
                  <a:schemeClr val="tx2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th-TH" sz="2800" dirty="0" smtClean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บรรณาธิการ หรือหน่วยงานต่างๆก็ได้</a:t>
            </a:r>
          </a:p>
          <a:p>
            <a:pPr eaLnBrk="1" hangingPunct="1">
              <a:buFont typeface="Wingdings" pitchFamily="2" charset="2"/>
              <a:buNone/>
            </a:pPr>
            <a:endParaRPr lang="th-TH" altLang="th-TH" sz="3400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4473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การอ้างอิงเอกสาร</a:t>
            </a:r>
            <a:r>
              <a:rPr lang="en-US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 (Citations)</a:t>
            </a:r>
            <a:endParaRPr lang="th-TH" altLang="th-TH" sz="5400" b="1" dirty="0">
              <a:solidFill>
                <a:schemeClr val="accent6">
                  <a:lumMod val="50000"/>
                </a:schemeClr>
              </a:solidFill>
              <a:latin typeface="Angsana New" pitchFamily="18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80112" y="3431283"/>
            <a:ext cx="3384375" cy="2376264"/>
            <a:chOff x="5220072" y="3861048"/>
            <a:chExt cx="3672407" cy="2592287"/>
          </a:xfrm>
        </p:grpSpPr>
        <p:sp>
          <p:nvSpPr>
            <p:cNvPr id="2" name="Oval Callout 1"/>
            <p:cNvSpPr/>
            <p:nvPr/>
          </p:nvSpPr>
          <p:spPr>
            <a:xfrm>
              <a:off x="5220072" y="3861048"/>
              <a:ext cx="3672407" cy="2592287"/>
            </a:xfrm>
            <a:prstGeom prst="wedgeEllipseCallout">
              <a:avLst>
                <a:gd name="adj1" fmla="val -62365"/>
                <a:gd name="adj2" fmla="val 47555"/>
              </a:avLst>
            </a:prstGeom>
            <a:solidFill>
              <a:srgbClr val="FF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ชื่อเรื่องรอง 2"/>
            <p:cNvSpPr txBox="1">
              <a:spLocks/>
            </p:cNvSpPr>
            <p:nvPr/>
          </p:nvSpPr>
          <p:spPr bwMode="auto">
            <a:xfrm>
              <a:off x="6084168" y="4538737"/>
              <a:ext cx="2643652" cy="1626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spcBef>
                  <a:spcPct val="0"/>
                </a:spcBef>
                <a:buFont typeface="Wingdings" panose="05000000000000000000" pitchFamily="2" charset="2"/>
                <a:buChar char="v"/>
              </a:pPr>
              <a:r>
                <a:rPr lang="th-TH" altLang="en-US" sz="2400" b="1" kern="0" dirty="0" smtClean="0">
                  <a:solidFill>
                    <a:srgbClr val="2D2DB9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ส่วนประกอบ </a:t>
              </a:r>
            </a:p>
            <a:p>
              <a:pPr>
                <a:spcBef>
                  <a:spcPct val="0"/>
                </a:spcBef>
                <a:buFont typeface="Wingdings" panose="05000000000000000000" pitchFamily="2" charset="2"/>
                <a:buChar char="v"/>
              </a:pPr>
              <a:r>
                <a:rPr lang="th-TH" altLang="en-US" sz="2400" b="1" kern="0" dirty="0" smtClean="0">
                  <a:solidFill>
                    <a:srgbClr val="008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การเรียงลำดับรายการ</a:t>
              </a:r>
            </a:p>
            <a:p>
              <a:pPr>
                <a:spcBef>
                  <a:spcPct val="0"/>
                </a:spcBef>
                <a:buFont typeface="Wingdings" panose="05000000000000000000" pitchFamily="2" charset="2"/>
                <a:buChar char="v"/>
              </a:pPr>
              <a:r>
                <a:rPr lang="th-TH" altLang="en-US" sz="2400" b="1" kern="0" dirty="0" smtClean="0">
                  <a:solidFill>
                    <a:srgbClr val="2D2DB9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เครื่องหมาย </a:t>
              </a:r>
              <a:r>
                <a:rPr lang="en-US" altLang="en-US" b="1" kern="0" dirty="0" smtClean="0">
                  <a:solidFill>
                    <a:srgbClr val="2D2DB9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: </a:t>
              </a:r>
              <a:r>
                <a:rPr lang="en-US" altLang="en-US" b="1" kern="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; , .</a:t>
              </a:r>
              <a:endParaRPr lang="th-TH" altLang="en-US" b="1" kern="0" dirty="0" smtClean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>
                <a:spcBef>
                  <a:spcPct val="0"/>
                </a:spcBef>
                <a:buFont typeface="Wingdings" panose="05000000000000000000" pitchFamily="2" charset="2"/>
                <a:buChar char="v"/>
              </a:pPr>
              <a:r>
                <a:rPr lang="th-TH" altLang="en-US" sz="2400" b="1" i="1" kern="0" dirty="0" smtClean="0">
                  <a:solidFill>
                    <a:srgbClr val="FF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รูปแบบการเขียน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878466" y="4077071"/>
              <a:ext cx="2355617" cy="503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srgbClr val="CC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หลักในการเขียนอ้างอิง</a:t>
              </a:r>
              <a:endParaRPr lang="th-TH" sz="2400" b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0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3568" y="1600200"/>
            <a:ext cx="7704856" cy="4419600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th-TH" dirty="0" smtClean="0">
                <a:solidFill>
                  <a:srgbClr val="FF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วิธีการ</a:t>
            </a:r>
            <a:r>
              <a:rPr lang="th-TH" dirty="0">
                <a:solidFill>
                  <a:srgbClr val="FF006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เขียนบรรณานุกรม </a:t>
            </a:r>
            <a:endParaRPr lang="en-US" dirty="0" smtClean="0">
              <a:solidFill>
                <a:srgbClr val="FF0066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th-TH" sz="2800" b="1" dirty="0" smtClean="0">
                <a:solidFill>
                  <a:srgbClr val="CC0066"/>
                </a:solidFill>
                <a:latin typeface="Angsana New" pitchFamily="18" charset="-34"/>
              </a:rPr>
              <a:t>2)</a:t>
            </a:r>
            <a:r>
              <a:rPr lang="th-TH" altLang="th-TH" sz="2800" b="1" dirty="0">
                <a:solidFill>
                  <a:srgbClr val="CC0066"/>
                </a:solidFill>
                <a:latin typeface="Angsana New" pitchFamily="18" charset="-34"/>
              </a:rPr>
              <a:t> </a:t>
            </a:r>
            <a:r>
              <a:rPr lang="th-TH" altLang="th-TH" sz="2800" b="1" dirty="0" smtClean="0">
                <a:solidFill>
                  <a:srgbClr val="660066"/>
                </a:solidFill>
                <a:latin typeface="Angsana New" pitchFamily="18" charset="-34"/>
              </a:rPr>
              <a:t>ส่วนที่เป็นชื่อเรื่อง </a:t>
            </a:r>
            <a:r>
              <a:rPr lang="th-TH" altLang="th-TH" sz="2800" dirty="0" smtClean="0">
                <a:solidFill>
                  <a:srgbClr val="0000FF"/>
                </a:solidFill>
                <a:latin typeface="Angsana New" pitchFamily="18" charset="-34"/>
              </a:rPr>
              <a:t>ได้แก่  ชื่อหนังสือ  ชื่อบทความ  ชื่อวารสาร  และชื่อของสิ่งพิมพ์ประเภทนั้นๆที่ผู้เขียนนำมาค้นคว้าอ้างอิง</a:t>
            </a:r>
          </a:p>
          <a:p>
            <a:pPr>
              <a:spcBef>
                <a:spcPct val="0"/>
              </a:spcBef>
              <a:buNone/>
            </a:pPr>
            <a:endParaRPr lang="th-TH" altLang="th-TH" sz="2800" dirty="0" smtClean="0">
              <a:solidFill>
                <a:srgbClr val="0000FF"/>
              </a:solidFill>
              <a:latin typeface="Angsana New" pitchFamily="18" charset="-34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h-TH" sz="2800" b="1" dirty="0" smtClean="0">
                <a:solidFill>
                  <a:srgbClr val="CC0066"/>
                </a:solidFill>
                <a:latin typeface="Angsana New" pitchFamily="18" charset="-34"/>
              </a:rPr>
              <a:t>3)</a:t>
            </a:r>
            <a:r>
              <a:rPr lang="th-TH" altLang="th-TH" sz="2800" b="1" dirty="0">
                <a:solidFill>
                  <a:srgbClr val="CC0066"/>
                </a:solidFill>
                <a:latin typeface="Angsana New" pitchFamily="18" charset="-34"/>
              </a:rPr>
              <a:t> </a:t>
            </a:r>
            <a:r>
              <a:rPr lang="th-TH" altLang="th-TH" sz="2800" b="1" dirty="0" smtClean="0">
                <a:solidFill>
                  <a:srgbClr val="00421E"/>
                </a:solidFill>
                <a:latin typeface="Angsana New" pitchFamily="18" charset="-34"/>
              </a:rPr>
              <a:t>ส่วนที่เป็นการพิมพ์  </a:t>
            </a:r>
            <a:r>
              <a:rPr lang="th-TH" altLang="th-TH" sz="2800" dirty="0" smtClean="0">
                <a:solidFill>
                  <a:srgbClr val="0000FF"/>
                </a:solidFill>
                <a:latin typeface="Angsana New" pitchFamily="18" charset="-34"/>
              </a:rPr>
              <a:t>ได้แก่ ครั้งที่พิมพ์  สถานที่พิมพ์ สำนักพิมพ์หรือโรงพิมพ์  และปีพิมพ์ของหนังสือ หรือเป็นปีที่  วันเดือนปีของวารสาร หรืออื่นๆที่เป็นรายละเอียดเกี่ยวกับการพิมพ์ของสิ่งพิมพ์แต่ละประเภทนั้น เฉพาะส่วนที่เป็นปีที่พิมพ์จะใส่ต่อไว้ต่อจากผู้แต่ง</a:t>
            </a:r>
            <a:endParaRPr lang="th-TH" altLang="th-TH" sz="2400" dirty="0" smtClean="0">
              <a:solidFill>
                <a:srgbClr val="0000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4473"/>
            <a:ext cx="8229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การอ้างอิงเอกสาร</a:t>
            </a:r>
            <a:r>
              <a:rPr lang="en-US" altLang="th-TH" sz="5400" b="1" dirty="0">
                <a:solidFill>
                  <a:schemeClr val="accent6">
                    <a:lumMod val="50000"/>
                  </a:schemeClr>
                </a:solidFill>
                <a:latin typeface="Angsana New" pitchFamily="18" charset="-34"/>
              </a:rPr>
              <a:t> (Citations)</a:t>
            </a:r>
            <a:endParaRPr lang="th-TH" altLang="th-TH" sz="5400" b="1" dirty="0">
              <a:solidFill>
                <a:schemeClr val="accent6">
                  <a:lumMod val="50000"/>
                </a:schemeClr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36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5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1119</TotalTime>
  <Words>855</Words>
  <Application>Microsoft Office PowerPoint</Application>
  <PresentationFormat>On-screen Show (4:3)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Theme5</vt:lpstr>
      <vt:lpstr> </vt:lpstr>
      <vt:lpstr>PowerPoint Presentation</vt:lpstr>
      <vt:lpstr>การอ้างอิงเอกสาร (Citations)</vt:lpstr>
      <vt:lpstr>การอ้างอิงเอกสาร (Citations)</vt:lpstr>
      <vt:lpstr>การอ้างอิงเอกสาร (Citations)</vt:lpstr>
      <vt:lpstr>การอ้างอิงเอกสาร (Citations)</vt:lpstr>
      <vt:lpstr>การอ้างอิงเอกสาร (Citations)</vt:lpstr>
      <vt:lpstr>การอ้างอิงเอกสาร (Citations)</vt:lpstr>
      <vt:lpstr>การอ้างอิงเอกสาร (Citations)</vt:lpstr>
      <vt:lpstr>การอ้างอิงเอกสาร (Citations)</vt:lpstr>
      <vt:lpstr>การอ้างอิงเอกสาร (Citations)</vt:lpstr>
      <vt:lpstr>การอ้างอิงเอกสาร (Citations)</vt:lpstr>
      <vt:lpstr>การอ้างอิงเอกสาร (Citations)</vt:lpstr>
      <vt:lpstr>การอ้างอิงเอกสาร (Citations)</vt:lpstr>
      <vt:lpstr>การอ้างอิงเอกสาร (Citations)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SD-SSRU</dc:creator>
  <cp:lastModifiedBy>SD-SSRU</cp:lastModifiedBy>
  <cp:revision>42</cp:revision>
  <dcterms:created xsi:type="dcterms:W3CDTF">2020-06-24T02:26:31Z</dcterms:created>
  <dcterms:modified xsi:type="dcterms:W3CDTF">2020-10-12T06:03:04Z</dcterms:modified>
</cp:coreProperties>
</file>