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83BA-F6C1-4772-A37A-BFD0783CA45D}" type="datetimeFigureOut">
              <a:rPr lang="th-TH" smtClean="0"/>
              <a:t>24/06/63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D993E-3286-4C2F-B02E-B690837C30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0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D993E-3286-4C2F-B02E-B690837C30B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244600" y="1981200"/>
            <a:ext cx="7772400" cy="1736725"/>
          </a:xfrm>
        </p:spPr>
        <p:txBody>
          <a:bodyPr anchor="b">
            <a:sp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257300" y="4114800"/>
            <a:ext cx="7696200" cy="1752600"/>
          </a:xfrm>
        </p:spPr>
        <p:txBody>
          <a:bodyPr/>
          <a:lstStyle>
            <a:lvl1pPr marL="346075" indent="-346075" algn="l">
              <a:buFontTx/>
              <a:buChar char="•"/>
              <a:defRPr sz="4000">
                <a:solidFill>
                  <a:srgbClr val="8D8EB7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66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914400"/>
            <a:ext cx="200025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914400"/>
            <a:ext cx="5848350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1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6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07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00"/>
            <a:ext cx="38481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3048000"/>
            <a:ext cx="38481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3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04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79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2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32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9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0480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Secrets of eMarketing </a:t>
            </a:r>
          </a:p>
          <a:p>
            <a:pPr lvl="0"/>
            <a:r>
              <a:rPr lang="en-US" altLang="th-TH" smtClean="0"/>
              <a:t>on a Small Business Budget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 b="1" smtClean="0">
                <a:solidFill>
                  <a:srgbClr val="000099"/>
                </a:solidFill>
                <a:latin typeface="+mn-lt"/>
              </a:defRPr>
            </a:lvl1pPr>
          </a:lstStyle>
          <a:p>
            <a:fld id="{0D08A859-4FFC-4570-8C1C-E96E1A81D2BE}" type="slidenum">
              <a:rPr lang="th-TH" smtClean="0"/>
              <a:t>‹#›</a:t>
            </a:fld>
            <a:endParaRPr lang="th-TH"/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144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Business Emailer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8D8EB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8D8EB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8D8EB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8D8EB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2000">
          <a:solidFill>
            <a:srgbClr val="8D8EB7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th-TH" smtClean="0"/>
              <a:t/>
            </a:r>
            <a:br>
              <a:rPr lang="en-US" altLang="th-TH" smtClean="0"/>
            </a:br>
            <a:endParaRPr lang="en-US" altLang="th-TH" smtClean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h-TH" altLang="th-TH" sz="2400">
              <a:cs typeface="Tahoma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990600" y="1905000"/>
            <a:ext cx="723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h-TH" altLang="th-TH" sz="8000" b="1">
                <a:solidFill>
                  <a:srgbClr val="030305"/>
                </a:solidFill>
                <a:latin typeface="Angsana New" pitchFamily="18" charset="-34"/>
              </a:rPr>
              <a:t>การอ้างอิงและ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h-TH" altLang="th-TH" sz="8000" b="1">
                <a:solidFill>
                  <a:srgbClr val="030305"/>
                </a:solidFill>
                <a:latin typeface="Angsana New" pitchFamily="18" charset="-34"/>
              </a:rPr>
              <a:t>การเขียนบรรณานุกรม</a:t>
            </a:r>
          </a:p>
        </p:txBody>
      </p:sp>
      <p:pic>
        <p:nvPicPr>
          <p:cNvPr id="3077" name="Picture 6" descr="bs0055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9212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3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65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120" y="116632"/>
            <a:ext cx="792088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การอ้างอิงเอกสาร</a:t>
            </a:r>
            <a:r>
              <a:rPr lang="en-US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th-TH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(Reference </a:t>
            </a:r>
            <a:r>
              <a:rPr lang="en-US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or Citations)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 r="1289" b="8511"/>
          <a:stretch/>
        </p:blipFill>
        <p:spPr bwMode="auto">
          <a:xfrm>
            <a:off x="6156177" y="4005064"/>
            <a:ext cx="2987824" cy="22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8208912" cy="48768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การอ้างอิงเอกสาร</a:t>
            </a:r>
            <a:r>
              <a:rPr lang="en-US" alt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 </a:t>
            </a:r>
            <a:r>
              <a:rPr lang="en-US" alt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endParaRPr lang="th-TH" alt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b="1" dirty="0" smtClean="0">
                <a:solidFill>
                  <a:srgbClr val="C00000"/>
                </a:solidFill>
                <a:latin typeface="Angsana New" pitchFamily="18" charset="-34"/>
                <a:cs typeface="AngsanaUPC" panose="02020603050405020304" pitchFamily="18" charset="-34"/>
              </a:rPr>
              <a:t>	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</a:t>
            </a:r>
            <a:r>
              <a:rPr lang="en-US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การบอกแหล่งที่มาของข้อมูลที่ผู้เขียนนำมาใช้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อ้างอิง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การเขียนเอกสาร</a:t>
            </a:r>
            <a:r>
              <a:rPr lang="en-US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  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ทำให้งานเขียนมีความน่าเชื่อถือ</a:t>
            </a:r>
            <a:r>
              <a:rPr lang="en-US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endParaRPr lang="th-TH" alt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ซึ่งเป็นการ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ให้เกียรติ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แก่เขียน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เดิม</a:t>
            </a:r>
            <a:r>
              <a:rPr lang="en-US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และแสดงเจตนาของผู้เขียนว่า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ไม่ได้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คัดลอก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ข้อมูลของผู้อื่นการอ้างอิงเอกสารในงานเขียนต้องมี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อ้างอิง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ไว้ในตัว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ผลงาน</a:t>
            </a:r>
            <a:r>
              <a:rPr lang="en-US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2</a:t>
            </a:r>
            <a:r>
              <a:rPr lang="th-TH" alt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ส่วนคือ</a:t>
            </a:r>
            <a:endParaRPr lang="en-US" alt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1752600" lvl="3" indent="-381000" algn="thaiDist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th-TH" altLang="th-TH" sz="2800" b="1" dirty="0" smtClean="0">
                <a:solidFill>
                  <a:srgbClr val="CC0066"/>
                </a:solidFill>
                <a:latin typeface="Angsana New" pitchFamily="18" charset="-34"/>
              </a:rPr>
              <a:t>การอ้างอิงเอกสารในส่วนเนื้อเรื่อง</a:t>
            </a:r>
          </a:p>
          <a:p>
            <a:pPr marL="1752600" lvl="3" indent="-381000" algn="thaiDist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th-TH" altLang="th-TH" sz="2800" b="1" dirty="0" smtClean="0">
                <a:solidFill>
                  <a:srgbClr val="CC0066"/>
                </a:solidFill>
                <a:latin typeface="Angsana New" pitchFamily="18" charset="-34"/>
              </a:rPr>
              <a:t>การอ้างอิงเอกสารส่วนท้ายเรื่องหรือท้ายรายงาน</a:t>
            </a:r>
          </a:p>
        </p:txBody>
      </p:sp>
    </p:spTree>
    <p:extLst>
      <p:ext uri="{BB962C8B-B14F-4D97-AF65-F5344CB8AC3E}">
        <p14:creationId xmlns:p14="http://schemas.microsoft.com/office/powerpoint/2010/main" val="13693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3"/>
            <a:ext cx="5760640" cy="360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08720"/>
            <a:ext cx="7920880" cy="5184576"/>
          </a:xfrm>
        </p:spPr>
        <p:txBody>
          <a:bodyPr/>
          <a:lstStyle/>
          <a:p>
            <a:pPr algn="l"/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ความสำคัญ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ของการอ้างอิง</a:t>
            </a:r>
          </a:p>
          <a:p>
            <a:pPr algn="l"/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	การ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เขียนอ้างอิงเป็นส่วนหนึ่งของงานวิชาการทุกประเภท ทุกครั้งที่มีการนำแนวคิด ความรู้ รูปภาพ แผนภูมิ และสาระ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อื่นๆ 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มาประกอบการเขียนจะต้องเขียนแหล่งที่มาของข้อมูล 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ผู้อ่านได้ทราบที่มาของข้อมูล เพื่อให้เกียรติและเคารพแก่เจ้าของต้นฉบับ และหลีกเลี่ยงปัญหาการขโมยความคิดและความรู้ของผู้อื่น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การนำ</a:t>
            </a:r>
            <a:r>
              <a:rPr lang="th-TH" sz="28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งานวิชาการมาใช้โ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ดย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ไม่ได้แจ้ง</a:t>
            </a:r>
            <a:r>
              <a:rPr lang="th-TH" sz="2800" dirty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เจ้า</a:t>
            </a:r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ของงานเขียน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ต้นฉบับหรือชี้แจงให้ผู้อ่านได้ทราบแหล่งที่มาของข้อมูล ถือเป็น</a:t>
            </a:r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ารขโมยความรู้หรือความคิดของผู้อื่น นอกจากจะทำให้ทำงานวิชาการขาดความน่าเชื่อถือและผิดจริยธรรมทางวิชาการแล้ว อาจจะเข้าข่ายการละเมิดลิ</a:t>
            </a:r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ขสิทธิ์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plagiarism)</a:t>
            </a:r>
            <a:endParaRPr lang="th-TH" sz="28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/>
            <a:endParaRPr lang="th-TH" sz="4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043" y="0"/>
            <a:ext cx="8001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การอ้างอิงเอกสาร</a:t>
            </a:r>
            <a:r>
              <a:rPr lang="en-US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th-TH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(Reference </a:t>
            </a:r>
            <a:r>
              <a:rPr lang="en-US" altLang="th-TH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or Citations) </a:t>
            </a:r>
          </a:p>
        </p:txBody>
      </p:sp>
    </p:spTree>
    <p:extLst>
      <p:ext uri="{BB962C8B-B14F-4D97-AF65-F5344CB8AC3E}">
        <p14:creationId xmlns:p14="http://schemas.microsoft.com/office/powerpoint/2010/main" val="792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052736"/>
            <a:ext cx="7772400" cy="608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8208912" cy="4495800"/>
          </a:xfrm>
        </p:spPr>
        <p:txBody>
          <a:bodyPr/>
          <a:lstStyle/>
          <a:p>
            <a:pPr marL="57150" indent="0" algn="l">
              <a:spcBef>
                <a:spcPct val="50000"/>
              </a:spcBef>
              <a:buClrTx/>
            </a:pPr>
            <a:r>
              <a:rPr lang="th-TH" altLang="th-TH" dirty="0" smtClean="0"/>
              <a:t>	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คือการ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อ้างโดยระบุชื่อผู้แต่งและปีพิมพ์ของเอกสารที่อ้างแทรกปนไปกับเนื้อหาของบทความ </a:t>
            </a:r>
          </a:p>
          <a:p>
            <a:pPr marL="57150" indent="0" algn="l">
              <a:spcBef>
                <a:spcPct val="50000"/>
              </a:spcBef>
              <a:buClrTx/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- สำหรับ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ผู้แต่งที่เป็นคนไทยให้ระบุชื่อผู้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แต่ง (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ชื่อตัว และชื่อสกุล)</a:t>
            </a:r>
          </a:p>
          <a:p>
            <a:pPr marL="57150" indent="0" algn="l">
              <a:spcBef>
                <a:spcPct val="50000"/>
              </a:spcBef>
              <a:buClrTx/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- สำหรับ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ผู้แต่งที่เป็นชาวต่างประเทศให้ระบุเฉพาะชื่อสกุลเท่านั้น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9043" y="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003399"/>
                </a:solidFill>
                <a:latin typeface="Tahoma" pitchFamily="34" charset="0"/>
              </a:defRPr>
            </a:lvl9pPr>
          </a:lstStyle>
          <a:p>
            <a:r>
              <a:rPr lang="th-TH" altLang="th-TH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การอ้างอิงเอกสาร</a:t>
            </a:r>
            <a:r>
              <a:rPr lang="en-US" altLang="th-TH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th-TH" sz="4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(Reference or Citations) </a:t>
            </a:r>
            <a:endParaRPr lang="en-US" altLang="th-TH" sz="48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3"/>
            <a:ext cx="4139444" cy="16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build="p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916832"/>
            <a:ext cx="7416824" cy="432048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ตัวอย่างการเขียน</a:t>
            </a: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อ้างอิง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..................... 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Candy, 1993, p. 279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............ (ศรีเรือน แก้วกังวาล, 2540, หน้า 347) 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Candy (1993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p. 279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) ได้ศึกษาเกี่ยวกับการ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…….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จากการศึกษาของศรีเรือน แก้วกังวาล (2540) พบว่า....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จากการศึกษาของแคนดี้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(Candy, 1993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p. 279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) พบว่า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…….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</a:p>
          <a:p>
            <a:pPr algn="l"/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444" y="836712"/>
            <a:ext cx="8001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759968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35119" y="2204864"/>
            <a:ext cx="7543800" cy="3972346"/>
            <a:chOff x="1115616" y="2048942"/>
            <a:chExt cx="7543800" cy="3972346"/>
          </a:xfrm>
        </p:grpSpPr>
        <p:pic>
          <p:nvPicPr>
            <p:cNvPr id="5" name="Picture 7" descr="BIB1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048942"/>
              <a:ext cx="754380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BIB1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750617"/>
              <a:ext cx="7543800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BIB1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695179"/>
              <a:ext cx="75438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BIB1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365104"/>
              <a:ext cx="7543800" cy="136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1115616" y="2048942"/>
              <a:ext cx="7543800" cy="397234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569" y="744618"/>
            <a:ext cx="8001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5119" y="1681644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ตัวอย่างการเขียนอ้างอิง</a:t>
            </a:r>
            <a:endParaRPr lang="th-TH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300192" y="1577496"/>
            <a:ext cx="1368153" cy="731515"/>
          </a:xfrm>
          <a:prstGeom prst="wedgeRoundRectCallout">
            <a:avLst>
              <a:gd name="adj1" fmla="val -92229"/>
              <a:gd name="adj2" fmla="val 1203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>
                <a:solidFill>
                  <a:srgbClr val="C00000"/>
                </a:solidFill>
                <a:latin typeface="Arial" charset="0"/>
              </a:rPr>
              <a:t>การขียนอ้างอิง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4222942" y="5834689"/>
            <a:ext cx="1368153" cy="731515"/>
          </a:xfrm>
          <a:prstGeom prst="wedgeRoundRectCallout">
            <a:avLst>
              <a:gd name="adj1" fmla="val -111470"/>
              <a:gd name="adj2" fmla="val -595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dirty="0" smtClean="0">
                <a:solidFill>
                  <a:srgbClr val="C00000"/>
                </a:solidFill>
                <a:latin typeface="Arial" charset="0"/>
              </a:rPr>
              <a:t>การขียนอ้างอิง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831" y="2456021"/>
            <a:ext cx="7848600" cy="3925307"/>
          </a:xfrm>
        </p:spPr>
        <p:txBody>
          <a:bodyPr/>
          <a:lstStyle/>
          <a:p>
            <a:pPr algn="l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เชิงอรรถ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คือ ข้อความที่เขียนไว้ส่วนล่างของหน้า หรือส่วนท้ายของเรื่อง โดยมีเส้นคั่น จากตัวเรื่องให้เห็นชัดเจน มีหมายเลขกำกับไว้ตรงส่วนท้ายของข้อความ และส่วนต้นของเชิงอรรถ ซึ่งหมายเลข หรือ เครื่องหมายดอกจัน กำกับไว้นั้นจะต้องตรงกันค่ะ</a:t>
            </a:r>
          </a:p>
          <a:p>
            <a:pPr algn="l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ประโยชน์ของเชิงอรรถ </a:t>
            </a:r>
          </a:p>
          <a:p>
            <a:pPr algn="l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1.  ใช้อ้างว่า  ข้อความที่ยกมาในเรื่อง  มาจากที่ใด       </a:t>
            </a:r>
          </a:p>
          <a:p>
            <a:pPr algn="l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2.  ให้ผู้อ่านทราบว่าถ้าต้องการจะดูเรื่องนั้น ๆ จะดูเพิ่มเติมได้จากที่ใด</a:t>
            </a:r>
          </a:p>
          <a:p>
            <a:pPr algn="l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3.  แสดงความคิดเห็นหรืออภิปรายเกี่ยวกับเนื้อหาของเรื่องนั้นที่ไม่สามารถแทรกลงไปในเนื้อหา ที่กำลังดำเนินอยู่ในขณะนั้นได้</a:t>
            </a:r>
          </a:p>
          <a:p>
            <a:pPr algn="l"/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4.  แสดงความขอบคุณต่อผู้ที่มีส่วนช่วยในการเขียนเรื่องนั้น ๆค่ะ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871246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การอ้างอิงแบบเชิงอรรถ (</a:t>
            </a:r>
            <a:r>
              <a:rPr lang="en-US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Footnote</a:t>
            </a:r>
            <a:r>
              <a:rPr lang="th-TH" alt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983" y="908720"/>
            <a:ext cx="8001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37469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0"/>
          <a:stretch/>
        </p:blipFill>
        <p:spPr bwMode="auto">
          <a:xfrm>
            <a:off x="1664513" y="2276872"/>
            <a:ext cx="5649144" cy="355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1135119" y="1681644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เขียนเชิงอรรถ</a:t>
            </a:r>
            <a:endParaRPr lang="th-TH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516216" y="3284984"/>
            <a:ext cx="1791438" cy="1080120"/>
          </a:xfrm>
          <a:prstGeom prst="wedgeEllipseCallout">
            <a:avLst>
              <a:gd name="adj1" fmla="val -63615"/>
              <a:gd name="adj2" fmla="val 841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dirty="0" smtClean="0">
                <a:solidFill>
                  <a:srgbClr val="006699"/>
                </a:solidFill>
                <a:latin typeface="Angsana New" pitchFamily="18" charset="-34"/>
              </a:rPr>
              <a:t>การเขียนเชิงอรรถ</a:t>
            </a:r>
            <a:endParaRPr lang="th-TH" altLang="th-TH" sz="2800" dirty="0">
              <a:solidFill>
                <a:srgbClr val="006699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5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altLang="th-TH" b="1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40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การอ้างอิงเอกสารในส่วนเนื้อเรื่อง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85" b="1731"/>
          <a:stretch/>
        </p:blipFill>
        <p:spPr>
          <a:xfrm>
            <a:off x="2427068" y="2235046"/>
            <a:ext cx="3166336" cy="440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709637" y="4437112"/>
            <a:ext cx="1711779" cy="1080121"/>
          </a:xfrm>
          <a:prstGeom prst="wedgeEllipseCallout">
            <a:avLst>
              <a:gd name="adj1" fmla="val -69215"/>
              <a:gd name="adj2" fmla="val 82131"/>
            </a:avLst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dirty="0" smtClean="0">
                <a:solidFill>
                  <a:srgbClr val="006699"/>
                </a:solidFill>
                <a:latin typeface="Angsana New" pitchFamily="18" charset="-34"/>
              </a:rPr>
              <a:t>การเขียนเชิงอรรถ</a:t>
            </a:r>
            <a:endParaRPr lang="th-TH" altLang="th-TH" sz="2800" dirty="0">
              <a:solidFill>
                <a:srgbClr val="006699"/>
              </a:solidFill>
              <a:latin typeface="Angsana New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119" y="1681644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เขียนเชิงอรรถ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92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Theme2">
  <a:themeElements>
    <a:clrScheme name="New Roving Logo (Rev 1)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 Roving Logo (Rev 1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Roving Logo (Rev 1)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Roving Logo (Rev 1)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oving Logo (Rev 1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oving Logo (Rev 1)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oving Logo (Rev 1)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Roving Logo (Rev 1)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234</TotalTime>
  <Words>245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Theme2</vt:lpstr>
      <vt:lpstr> </vt:lpstr>
      <vt:lpstr>การอ้างอิงเอกสาร (Reference or Citations) </vt:lpstr>
      <vt:lpstr>การอ้างอิงเอกสาร (Reference or Citations) </vt:lpstr>
      <vt:lpstr> การอ้างอิงเอกสารในส่วนเนื้อเรื่อง</vt:lpstr>
      <vt:lpstr> การอ้างอิงเอกสารในส่วนเนื้อเรื่อง</vt:lpstr>
      <vt:lpstr> การอ้างอิงเอกสารในส่วนเนื้อเรื่อง</vt:lpstr>
      <vt:lpstr> การอ้างอิงเอกสารในส่วนเนื้อเรื่อง</vt:lpstr>
      <vt:lpstr> การอ้างอิงเอกสารในส่วนเนื้อเรื่อง</vt:lpstr>
      <vt:lpstr> การอ้างอิงเอกสารในส่วนเนื้อเรื่อง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SD-SSRU</dc:creator>
  <cp:lastModifiedBy>SD-SSRU</cp:lastModifiedBy>
  <cp:revision>16</cp:revision>
  <dcterms:created xsi:type="dcterms:W3CDTF">2020-06-23T05:59:01Z</dcterms:created>
  <dcterms:modified xsi:type="dcterms:W3CDTF">2020-06-24T08:51:40Z</dcterms:modified>
</cp:coreProperties>
</file>