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2" r:id="rId2"/>
    <p:sldMasterId id="2147483714" r:id="rId3"/>
  </p:sldMasterIdLst>
  <p:sldIdLst>
    <p:sldId id="256" r:id="rId4"/>
    <p:sldId id="257" r:id="rId5"/>
    <p:sldId id="258" r:id="rId6"/>
    <p:sldId id="259" r:id="rId7"/>
    <p:sldId id="260" r:id="rId8"/>
    <p:sldId id="265" r:id="rId9"/>
    <p:sldId id="264" r:id="rId10"/>
    <p:sldId id="261" r:id="rId11"/>
    <p:sldId id="266" r:id="rId12"/>
    <p:sldId id="262" r:id="rId13"/>
    <p:sldId id="267" r:id="rId14"/>
    <p:sldId id="263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4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2020-08-04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2020-08-04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2020-08-04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2020-08-04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2020-08-04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2020-08-04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2020-08-04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2020-08-04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2020-08-04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9AF505-723A-4C1D-AA7A-BB01A31AE45C}" type="datetimeFigureOut">
              <a:rPr lang="th-TH" smtClean="0"/>
              <a:t>04/08/63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D4F07E-EE74-45CD-B8AF-826E409B63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263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9AF505-723A-4C1D-AA7A-BB01A31AE45C}" type="datetimeFigureOut">
              <a:rPr lang="th-TH" smtClean="0"/>
              <a:t>04/08/63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D4F07E-EE74-45CD-B8AF-826E409B63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263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9AF505-723A-4C1D-AA7A-BB01A31AE45C}" type="datetimeFigureOut">
              <a:rPr lang="th-TH" smtClean="0"/>
              <a:t>04/08/63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D4F07E-EE74-45CD-B8AF-826E409B633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453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7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144" y="476672"/>
            <a:ext cx="7772400" cy="1470025"/>
          </a:xfrm>
        </p:spPr>
        <p:txBody>
          <a:bodyPr/>
          <a:lstStyle/>
          <a:p>
            <a:pPr algn="ctr"/>
            <a:r>
              <a:rPr lang="th-TH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รายงานวิชาการ</a:t>
            </a:r>
            <a:endParaRPr lang="th-TH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>
          <a:xfrm>
            <a:off x="2699792" y="2053742"/>
            <a:ext cx="4039096" cy="40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3528392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สารบัญ 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Table of Contents)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ให้เขียนหรือพิมพ์คาว่า “สารบัญ” ด้วยตัวอักษรตัวใหญ่ไว้กลางหน้ากระดาษห่างจากขอบบนลงมา 2 นิ้ว มีลักษณะคล้ายโครงเรื่องอยู่หลังคำนำจัดทำเมื่อเขียนหรือพิมพ์รายงานเสร็จแล้ว เป็นหน้าที่บอก ชื่อตอน บท หัวข้อใหญ่หรือหัวข้อย่อยเรียงตามลำดับเนื้อหาในเล่ม มีเลขหน้าเริ่มต้นกำกับอยู่ด้านขวามือ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84776" cy="7368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h-TH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รายงานวิชาการ</a:t>
            </a:r>
            <a:endParaRPr lang="th-TH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66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9166" y="859354"/>
            <a:ext cx="4176464" cy="5447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รายงานนี้เป็นส่วนหนึ่งของการศึกษาวิชา ................................</a:t>
            </a:r>
          </a:p>
          <a:p>
            <a:pPr algn="ctr"/>
            <a:r>
              <a:rPr lang="th-TH" dirty="0" smtClean="0"/>
              <a:t>ภาคเรียนที่ 1 ปีการศึกษา 2562</a:t>
            </a:r>
            <a:br>
              <a:rPr lang="th-TH" dirty="0" smtClean="0"/>
            </a:br>
            <a:r>
              <a:rPr lang="th-TH" dirty="0" smtClean="0"/>
              <a:t>โรงเรียนสาธิตมหาวิทยาลัยราชภัฏสวน</a:t>
            </a:r>
            <a:endParaRPr lang="th-TH" sz="1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" name="Straight Arrow Connector 4"/>
          <p:cNvCxnSpPr>
            <a:stCxn id="4" idx="0"/>
          </p:cNvCxnSpPr>
          <p:nvPr/>
        </p:nvCxnSpPr>
        <p:spPr>
          <a:xfrm>
            <a:off x="4667398" y="85935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96869" y="1196752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2 นิ้ว</a:t>
            </a:r>
            <a:endParaRPr lang="th-TH" sz="1400" dirty="0"/>
          </a:p>
        </p:txBody>
      </p:sp>
      <p:sp>
        <p:nvSpPr>
          <p:cNvPr id="7" name="Rectangular Callout 6"/>
          <p:cNvSpPr/>
          <p:nvPr/>
        </p:nvSpPr>
        <p:spPr>
          <a:xfrm>
            <a:off x="5111375" y="1412776"/>
            <a:ext cx="754939" cy="288031"/>
          </a:xfrm>
          <a:prstGeom prst="wedgeRectCallout">
            <a:avLst>
              <a:gd name="adj1" fmla="val -63217"/>
              <a:gd name="adj2" fmla="val 15589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 smtClean="0">
                <a:solidFill>
                  <a:schemeClr val="tx1"/>
                </a:solidFill>
                <a:cs typeface="+mj-cs"/>
              </a:rPr>
              <a:t>ขนาดอักษร18</a:t>
            </a:r>
            <a:endParaRPr lang="th-TH" sz="11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>
            <a:off x="2579166" y="3582888"/>
            <a:ext cx="5952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83768" y="3220044"/>
            <a:ext cx="955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 นิ้ว</a:t>
            </a: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H="1">
            <a:off x="6198713" y="3582888"/>
            <a:ext cx="5569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6534" y="3252156"/>
            <a:ext cx="80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นิ้ว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2" name="Straight Arrow Connector 11"/>
          <p:cNvCxnSpPr>
            <a:stCxn id="4" idx="2"/>
          </p:cNvCxnSpPr>
          <p:nvPr/>
        </p:nvCxnSpPr>
        <p:spPr>
          <a:xfrm flipV="1">
            <a:off x="4667398" y="5899914"/>
            <a:ext cx="0" cy="406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33829" y="5998645"/>
            <a:ext cx="1116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นิ้ว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976534" y="2222472"/>
            <a:ext cx="754939" cy="288031"/>
          </a:xfrm>
          <a:prstGeom prst="wedgeRectCallout">
            <a:avLst>
              <a:gd name="adj1" fmla="val -63217"/>
              <a:gd name="adj2" fmla="val 15589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 smtClean="0">
                <a:solidFill>
                  <a:schemeClr val="tx1"/>
                </a:solidFill>
                <a:cs typeface="+mj-cs"/>
              </a:rPr>
              <a:t>ขนาดอักษร16</a:t>
            </a:r>
            <a:endParaRPr lang="th-TH" sz="11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6372" y="1772816"/>
            <a:ext cx="124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สารบัญ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2636912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		               หน้า</a:t>
            </a:r>
          </a:p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...................................................................</a:t>
            </a:r>
          </a:p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...................................................................</a:t>
            </a:r>
          </a:p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...................................................................</a:t>
            </a:r>
          </a:p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....................................................................</a:t>
            </a:r>
            <a:endParaRPr lang="th-TH" sz="1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40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4"/>
          <a:stretch/>
        </p:blipFill>
        <p:spPr bwMode="auto">
          <a:xfrm>
            <a:off x="1403648" y="692696"/>
            <a:ext cx="5976664" cy="560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8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87" y="277238"/>
            <a:ext cx="7128792" cy="1069514"/>
          </a:xfrm>
        </p:spPr>
        <p:txBody>
          <a:bodyPr/>
          <a:lstStyle/>
          <a:p>
            <a:r>
              <a:rPr lang="th-TH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รายงานวิชาการ</a:t>
            </a:r>
            <a:endParaRPr lang="th-TH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08912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b="1" dirty="0" smtClean="0"/>
              <a:t>รายงาน</a:t>
            </a:r>
            <a:r>
              <a:rPr lang="th-TH" dirty="0" smtClean="0"/>
              <a:t> หมายถึงเรื่องราวที่ได้ศึกษาค้นคว้าหาข้อมูลเกี่ยวกับเรื่องใดเรืองหนึ่งอย่างถูกต้อง สมบูรณ์ แล้วนำข้อมูลนั้นมาเรียบเรียงขึ้นใหม่อย่างมีระเบียบแบบแผน จากนั้นจึงเขียน หรือพิมพ์ขึ้นตามแบบแผน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2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7571184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 smtClean="0"/>
              <a:t>จุดมุ่งหมายการทำรายงาน</a:t>
            </a:r>
          </a:p>
          <a:p>
            <a:pPr marL="0" indent="0">
              <a:buNone/>
            </a:pPr>
            <a:r>
              <a:rPr lang="th-TH" dirty="0" smtClean="0"/>
              <a:t>	1. ฝึกฝนให้รักการเรียน ศึกษาหาความรู้ด้วยตนเอง</a:t>
            </a:r>
          </a:p>
          <a:p>
            <a:pPr marL="0" indent="0">
              <a:buNone/>
            </a:pPr>
            <a:r>
              <a:rPr lang="th-TH" dirty="0" smtClean="0"/>
              <a:t>	2. ส่งเสริมให้มีความคิดริเริ่ม แสดงความคิดอย่างมีเหตุผล</a:t>
            </a:r>
          </a:p>
          <a:p>
            <a:pPr marL="0" indent="0">
              <a:buNone/>
            </a:pPr>
            <a:r>
              <a:rPr lang="th-TH" dirty="0" smtClean="0"/>
              <a:t>	3. ค้นหาความรู้ในเรื่องที่ตนเองสนใจ</a:t>
            </a:r>
          </a:p>
          <a:p>
            <a:pPr marL="0" indent="0">
              <a:buNone/>
            </a:pPr>
            <a:r>
              <a:rPr lang="th-TH" dirty="0" smtClean="0"/>
              <a:t>	4. รู้จักวิเคราะห์เรื่องราวต่างๆ ได้</a:t>
            </a:r>
          </a:p>
          <a:p>
            <a:pPr marL="0" indent="0">
              <a:buNone/>
            </a:pPr>
            <a:r>
              <a:rPr lang="th-TH" dirty="0" smtClean="0"/>
              <a:t>	5. ฝึกฝนทักษะทางการใช้ภาษา</a:t>
            </a:r>
          </a:p>
          <a:p>
            <a:pPr marL="0" indent="0">
              <a:buNone/>
            </a:pPr>
            <a:r>
              <a:rPr lang="th-TH" dirty="0" smtClean="0"/>
              <a:t>	6. เป็นพื้นฐานของการค้นคว้าเพื่อการเขียนรายงาน</a:t>
            </a:r>
            <a:br>
              <a:rPr lang="th-TH" dirty="0" smtClean="0"/>
            </a:br>
            <a:r>
              <a:rPr lang="th-TH" dirty="0" smtClean="0"/>
              <a:t>    	    ในระดับสูง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88832" cy="1069514"/>
          </a:xfrm>
        </p:spPr>
        <p:txBody>
          <a:bodyPr/>
          <a:lstStyle/>
          <a:p>
            <a:r>
              <a:rPr lang="th-TH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รายงานวิชาการ</a:t>
            </a:r>
            <a:endParaRPr lang="th-TH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66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/>
              <a:t>ประเภทของรายงาน</a:t>
            </a:r>
          </a:p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3000" b="1" dirty="0" smtClean="0"/>
              <a:t>1. รายงานทั่วไป </a:t>
            </a:r>
            <a:r>
              <a:rPr lang="th-TH" sz="3000" dirty="0" smtClean="0"/>
              <a:t>หมายถึง รายงานข้อเท็จจริง หรือข้อคิดเห็นของบุคคล องค์การ สถาบันต่างๆ ซึ่งได้ดำเนินไปแล้ว หรือกำลังดำเนินอยู่ หรือจะดำเนินต่อไป เพื่อให้ผู้บังคับบัญชาผู้ร่วมงาน หรือผู้สนใจทราบ </a:t>
            </a:r>
          </a:p>
          <a:p>
            <a:pPr marL="0" indent="0">
              <a:buNone/>
            </a:pPr>
            <a:r>
              <a:rPr lang="th-TH" sz="3000" dirty="0" smtClean="0"/>
              <a:t>	</a:t>
            </a:r>
            <a:r>
              <a:rPr lang="th-TH" sz="3000" b="1" dirty="0" smtClean="0"/>
              <a:t>2. รายงานทางวิชาการ </a:t>
            </a:r>
            <a:r>
              <a:rPr lang="th-TH" sz="3000" dirty="0" smtClean="0"/>
              <a:t>หมายถึง การเสนอข้อเท็จจริงที่ได้จากการศึกษาค้นคว้า หรือวิจัยอย่างมีระบบของบุคคล กลุ่มบุคคล รายงานทางวิชาการอาจเป็นรายงานการค้นคว้าทดลอง หรือเอกสารการสำรวจการวิจัย ซึ่งนิยมในปัจจุบัน    ในการศึกษาค้นคว้ารวบรวมข้อมูลนั้นอาจเป็นการค้นคว้าจาก  หนังสือ  เอกสาร  การสำรวจ  การทดลอง  การสังเกต  การสัมภาษณ์  วิธีใดวิธีหนึ่ง  หรืออาจใช้หลายวิธีประกอบกันก็ได้ </a:t>
            </a:r>
            <a:endParaRPr lang="th-TH" sz="3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48072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h-TH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รายงานวิชาการ</a:t>
            </a:r>
            <a:endParaRPr lang="th-TH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781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51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ส่วนประกอบของรายงาน </a:t>
            </a:r>
            <a:endParaRPr lang="th-TH" sz="3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ส่วนประกอบตอนต้น</a:t>
            </a:r>
          </a:p>
          <a:p>
            <a:pPr marL="0" indent="0">
              <a:buNone/>
            </a:pP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1. ปกนอก (</a:t>
            </a:r>
            <a:r>
              <a:rPr lang="en-US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Cover </a:t>
            </a: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Binding) </a:t>
            </a: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คือส่วนที่เป็นปกหุ้มรายงานประกอบด้วยปกหน้า  สัน และปกหลัง  ข้อความที่ปรากฏบนปกนอก ประกอบด้วย</a:t>
            </a:r>
          </a:p>
          <a:p>
            <a:pPr marL="0" indent="0">
              <a:buNone/>
            </a:pP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	1.1 ชื่อเรื่องของรายงาน </a:t>
            </a:r>
          </a:p>
          <a:p>
            <a:pPr marL="0" indent="0">
              <a:buNone/>
            </a:pP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1.2 ชื่อผู้เขียนรายงาน </a:t>
            </a:r>
          </a:p>
          <a:p>
            <a:pPr marL="0" indent="0">
              <a:buNone/>
            </a:pP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1.3 ส่วนล่างของหน้าปก ประกอบด้วยข้อความตามลำดับ ดังนี้</a:t>
            </a:r>
          </a:p>
          <a:p>
            <a:pPr marL="0" indent="0">
              <a:buNone/>
            </a:pP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		1.3.1 ชื่อของรายวิชาที่กำหนดให้เขียนรายงาน</a:t>
            </a:r>
          </a:p>
          <a:p>
            <a:pPr marL="0" indent="0">
              <a:buNone/>
            </a:pP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		1.3.2 ระดับชั้น</a:t>
            </a:r>
          </a:p>
          <a:p>
            <a:pPr marL="0" indent="0">
              <a:buNone/>
            </a:pP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		1.3.3 ชื่อของสถาบันการศึกษา</a:t>
            </a:r>
          </a:p>
          <a:p>
            <a:pPr marL="0" indent="0">
              <a:buNone/>
            </a:pP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		1.3.4 ภาคการศึกษา ปีการศึกษาที่ทำรายงาน</a:t>
            </a:r>
          </a:p>
          <a:p>
            <a:pPr marL="0" indent="0">
              <a:buNone/>
            </a:pPr>
            <a:r>
              <a:rPr lang="th-TH" sz="3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	</a:t>
            </a: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84076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h-TH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รายงานวิชาการ</a:t>
            </a:r>
            <a:endParaRPr lang="th-TH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64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96449" y="402681"/>
            <a:ext cx="4824536" cy="6239156"/>
            <a:chOff x="2483768" y="1052736"/>
            <a:chExt cx="4313943" cy="5447068"/>
          </a:xfrm>
        </p:grpSpPr>
        <p:sp>
          <p:nvSpPr>
            <p:cNvPr id="18" name="Rectangle 17"/>
            <p:cNvSpPr/>
            <p:nvPr/>
          </p:nvSpPr>
          <p:spPr>
            <a:xfrm>
              <a:off x="2608637" y="1052736"/>
              <a:ext cx="4176464" cy="54470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/>
                <a:t>เสนอ</a:t>
              </a:r>
            </a:p>
            <a:p>
              <a:pPr algn="ctr"/>
              <a:r>
                <a:rPr lang="th-TH" dirty="0" smtClean="0"/>
                <a:t>อาจารย์...............................</a:t>
              </a:r>
            </a:p>
            <a:p>
              <a:pPr algn="ctr"/>
              <a:r>
                <a:rPr lang="th-TH" dirty="0" smtClean="0"/>
                <a:t>รายงานนี้เป็นส่วนหนึ่งของการศึกษาวิชา ................................</a:t>
              </a:r>
            </a:p>
            <a:p>
              <a:pPr algn="ctr"/>
              <a:r>
                <a:rPr lang="th-TH" dirty="0" smtClean="0"/>
                <a:t>ภาคเรียนที่ 1 ปีการศึกษา 2562</a:t>
              </a:r>
              <a:br>
                <a:rPr lang="th-TH" dirty="0" smtClean="0"/>
              </a:br>
              <a:r>
                <a:rPr lang="th-TH" dirty="0" smtClean="0"/>
                <a:t>โรงเรียนสาธิตมหาวิทยาลัยราชภัฏสวนสุนันทา</a:t>
              </a:r>
              <a:endParaRPr lang="th-TH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68777" y="1628800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 smtClean="0">
                  <a:cs typeface="+mj-cs"/>
                </a:rPr>
                <a:t>ชื่อเรื่องรายงาน</a:t>
              </a:r>
              <a:endParaRPr lang="th-TH" sz="2000" dirty="0">
                <a:cs typeface="+mj-cs"/>
              </a:endParaRPr>
            </a:p>
          </p:txBody>
        </p:sp>
        <p:cxnSp>
          <p:nvCxnSpPr>
            <p:cNvPr id="20" name="Straight Arrow Connector 19"/>
            <p:cNvCxnSpPr>
              <a:stCxn id="18" idx="0"/>
            </p:cNvCxnSpPr>
            <p:nvPr/>
          </p:nvCxnSpPr>
          <p:spPr>
            <a:xfrm>
              <a:off x="4696869" y="1052736"/>
              <a:ext cx="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696869" y="1196752"/>
              <a:ext cx="828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dirty="0" smtClean="0"/>
                <a:t>2 นิ้ว</a:t>
              </a:r>
              <a:endParaRPr lang="th-TH" sz="1400" dirty="0"/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5292080" y="1242120"/>
              <a:ext cx="754939" cy="288031"/>
            </a:xfrm>
            <a:prstGeom prst="wedgeRectCallout">
              <a:avLst>
                <a:gd name="adj1" fmla="val -63217"/>
                <a:gd name="adj2" fmla="val 155896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 smtClean="0">
                  <a:solidFill>
                    <a:schemeClr val="tx1"/>
                  </a:solidFill>
                  <a:cs typeface="+mj-cs"/>
                </a:rPr>
                <a:t>ขนาดอักษร20</a:t>
              </a:r>
              <a:endParaRPr lang="th-TH" sz="1100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61407" y="295630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dirty="0" smtClean="0">
                  <a:cs typeface="+mj-cs"/>
                </a:rPr>
                <a:t>ชื่อ........................</a:t>
              </a:r>
              <a:endParaRPr lang="th-TH" sz="1800" dirty="0">
                <a:cs typeface="+mj-cs"/>
              </a:endParaRPr>
            </a:p>
          </p:txBody>
        </p:sp>
        <p:cxnSp>
          <p:nvCxnSpPr>
            <p:cNvPr id="24" name="Straight Arrow Connector 23"/>
            <p:cNvCxnSpPr>
              <a:stCxn id="18" idx="1"/>
            </p:cNvCxnSpPr>
            <p:nvPr/>
          </p:nvCxnSpPr>
          <p:spPr>
            <a:xfrm>
              <a:off x="2608637" y="3776270"/>
              <a:ext cx="5952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483768" y="3220044"/>
              <a:ext cx="955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1.5 นิ้ว</a:t>
              </a:r>
              <a:endParaRPr lang="th-TH" sz="16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26" name="Straight Arrow Connector 25"/>
            <p:cNvCxnSpPr>
              <a:stCxn id="18" idx="3"/>
            </p:cNvCxnSpPr>
            <p:nvPr/>
          </p:nvCxnSpPr>
          <p:spPr>
            <a:xfrm flipH="1">
              <a:off x="6228184" y="3776270"/>
              <a:ext cx="55691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976534" y="3252156"/>
              <a:ext cx="808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 นิ้ว</a:t>
              </a:r>
              <a:endParaRPr lang="th-TH" sz="1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cxnSp>
          <p:nvCxnSpPr>
            <p:cNvPr id="28" name="Straight Arrow Connector 27"/>
            <p:cNvCxnSpPr>
              <a:stCxn id="18" idx="2"/>
            </p:cNvCxnSpPr>
            <p:nvPr/>
          </p:nvCxnSpPr>
          <p:spPr>
            <a:xfrm flipV="1">
              <a:off x="4696869" y="6093296"/>
              <a:ext cx="0" cy="4065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733829" y="5998645"/>
              <a:ext cx="1116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1 นิ้ว</a:t>
              </a:r>
              <a:endParaRPr lang="th-TH" sz="14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21247" y="4610452"/>
              <a:ext cx="4176464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th-TH" sz="1800" b="1" dirty="0" smtClean="0">
                  <a:latin typeface="Angsana New" pitchFamily="18" charset="-34"/>
                  <a:cs typeface="Angsana New" panose="02020603050405020304" pitchFamily="18" charset="-34"/>
                </a:rPr>
                <a:t>เสนอ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th-TH" sz="1800" b="1" dirty="0" smtClean="0">
                  <a:latin typeface="Angsana New" pitchFamily="18" charset="-34"/>
                  <a:cs typeface="Angsana New" panose="02020603050405020304" pitchFamily="18" charset="-34"/>
                </a:rPr>
                <a:t>อาจารย์..................................................................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th-TH" sz="1800" b="1" dirty="0" smtClean="0">
                  <a:latin typeface="Angsana New" pitchFamily="18" charset="-34"/>
                  <a:cs typeface="Angsana New" panose="02020603050405020304" pitchFamily="18" charset="-34"/>
                </a:rPr>
                <a:t>รายงานนี้เป็นส่วนหนึ่งของการศึกษาวิชา .............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th-TH" sz="1800" b="1" dirty="0" smtClean="0">
                  <a:latin typeface="Angsana New" pitchFamily="18" charset="-34"/>
                  <a:cs typeface="Angsana New" panose="02020603050405020304" pitchFamily="18" charset="-34"/>
                </a:rPr>
                <a:t>ภาคเรียนที่ 1 ปีการศึกษา 2562</a:t>
              </a:r>
              <a:br>
                <a:rPr lang="th-TH" altLang="th-TH" sz="1800" b="1" dirty="0" smtClean="0">
                  <a:latin typeface="Angsana New" pitchFamily="18" charset="-34"/>
                  <a:cs typeface="Angsana New" panose="02020603050405020304" pitchFamily="18" charset="-34"/>
                </a:rPr>
              </a:br>
              <a:r>
                <a:rPr lang="th-TH" altLang="th-TH" sz="1800" b="1" dirty="0" smtClean="0">
                  <a:latin typeface="Angsana New" pitchFamily="18" charset="-34"/>
                  <a:cs typeface="Angsana New" panose="02020603050405020304" pitchFamily="18" charset="-34"/>
                </a:rPr>
                <a:t>โรงเรียนสาธิตมหาวิทยาลัยราชภัฏสวนสุนันทา</a:t>
              </a:r>
              <a:endParaRPr lang="th-TH" altLang="th-TH" sz="1800" b="1" dirty="0">
                <a:latin typeface="Angsana New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1" name="Rectangular Callout 30"/>
            <p:cNvSpPr/>
            <p:nvPr/>
          </p:nvSpPr>
          <p:spPr>
            <a:xfrm>
              <a:off x="4546917" y="2492896"/>
              <a:ext cx="754939" cy="288031"/>
            </a:xfrm>
            <a:prstGeom prst="wedgeRectCallout">
              <a:avLst>
                <a:gd name="adj1" fmla="val -63217"/>
                <a:gd name="adj2" fmla="val 155896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 smtClean="0">
                  <a:solidFill>
                    <a:schemeClr val="tx1"/>
                  </a:solidFill>
                  <a:cs typeface="+mj-cs"/>
                </a:rPr>
                <a:t>ขนาดอักษร18</a:t>
              </a:r>
              <a:endParaRPr lang="th-TH" sz="1100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32" name="Rectangular Callout 31"/>
            <p:cNvSpPr/>
            <p:nvPr/>
          </p:nvSpPr>
          <p:spPr>
            <a:xfrm>
              <a:off x="5044517" y="4149080"/>
              <a:ext cx="754939" cy="288031"/>
            </a:xfrm>
            <a:prstGeom prst="wedgeRectCallout">
              <a:avLst>
                <a:gd name="adj1" fmla="val -63217"/>
                <a:gd name="adj2" fmla="val 155896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 smtClean="0">
                  <a:solidFill>
                    <a:schemeClr val="tx1"/>
                  </a:solidFill>
                  <a:cs typeface="+mj-cs"/>
                </a:rPr>
                <a:t>ขนาดอักษร16</a:t>
              </a:r>
              <a:endParaRPr lang="th-TH" sz="1100" dirty="0">
                <a:solidFill>
                  <a:schemeClr val="tx1"/>
                </a:solidFill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5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3528392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 หน้าปกใน 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Title Page)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อยู่ต่อจากปกนอกและมีข้อความเช่นเดียวกับปกนอก ชื่อเรื่องของรายงานพิมพ์อยู่ตรงกึ่งกลางของหน้ากระดาษ โดยให้ห่างจากขอบบนประมาณ 2 นิ้ว และห่างจากขอบกระดาษซ้ายและขวาเท่าๆ กันถ้าชื่อเรื่องยาวแบ่งเป็นสอง-สามบรรทัดตามความเหมาะสม ชื่อผู้เขียนรายงานโดยทั่วไปเขียนเฉพาะชื่อและนามสกุลไม่ต้องเขียนคำนำหน้านาม 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2" cy="8088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h-TH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รายงานวิชาการ</a:t>
            </a:r>
            <a:endParaRPr lang="th-TH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97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344816" cy="3672408"/>
          </a:xfrm>
        </p:spPr>
        <p:txBody>
          <a:bodyPr/>
          <a:lstStyle/>
          <a:p>
            <a:pPr marL="0" indent="0">
              <a:buNone/>
            </a:pP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คำนำ (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Preface)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คือส่วนที่กล่าวถึงวัตถุประสงค์ของรายงานเรื่องนั้น รวมทั้งความสาคัญและขอบเขตของเนื้อหา นอกจากนั้นยังอาจกล่าวขอบคุณผู้มีส่วนช่วยเหลือในการจัดทำ จนสำเร็จด้วยดี คำนำอาจมีเพียงย่อหน้าเดียว สอง หรือสามย่อหน้าก็ได้ขึ้นอยู่กับความเหมาะสมของเนื้อหา คำนำไม่ควรเขียนยาวเกินไป ให้พิมพ์คำว่า “คำนำ” ไว้กลางหน้ากระดาษไม่ขีดเส้นใต้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632848" cy="8808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h-TH" sz="4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รายงานวิชาการ</a:t>
            </a:r>
            <a:endParaRPr lang="th-TH" sz="4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94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08636" y="914178"/>
            <a:ext cx="4176464" cy="5447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รายงานนี้เป็นส่วนหนึ่งของการศึกษาวิชา ................................</a:t>
            </a:r>
          </a:p>
          <a:p>
            <a:pPr algn="ctr"/>
            <a:r>
              <a:rPr lang="th-TH" dirty="0" smtClean="0"/>
              <a:t>ภาคเรียนที่ 1 ปีการศึกษา 2562</a:t>
            </a:r>
            <a:br>
              <a:rPr lang="th-TH" dirty="0" smtClean="0"/>
            </a:br>
            <a:r>
              <a:rPr lang="th-TH" dirty="0" smtClean="0"/>
              <a:t>โรงเรียนสาธิตมหาวิทยาลัยราชภัฏสวนสุนัน                            </a:t>
            </a:r>
            <a:r>
              <a:rPr lang="th-TH" sz="1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ชื่อผู้จัดทำ</a:t>
            </a:r>
            <a:endParaRPr lang="th-TH" sz="1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>
            <a:off x="4696868" y="91417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96869" y="1196752"/>
            <a:ext cx="828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2 นิ้ว</a:t>
            </a:r>
            <a:endParaRPr lang="th-TH" sz="1400" dirty="0"/>
          </a:p>
        </p:txBody>
      </p:sp>
      <p:sp>
        <p:nvSpPr>
          <p:cNvPr id="9" name="Rectangular Callout 8"/>
          <p:cNvSpPr/>
          <p:nvPr/>
        </p:nvSpPr>
        <p:spPr>
          <a:xfrm>
            <a:off x="5044516" y="1469469"/>
            <a:ext cx="754939" cy="288031"/>
          </a:xfrm>
          <a:prstGeom prst="wedgeRectCallout">
            <a:avLst>
              <a:gd name="adj1" fmla="val -63217"/>
              <a:gd name="adj2" fmla="val 15589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 smtClean="0">
                <a:solidFill>
                  <a:schemeClr val="tx1"/>
                </a:solidFill>
                <a:cs typeface="+mj-cs"/>
              </a:rPr>
              <a:t>ขนาดอักษร18</a:t>
            </a:r>
            <a:endParaRPr lang="th-TH" sz="1100" dirty="0">
              <a:solidFill>
                <a:schemeClr val="tx1"/>
              </a:solidFill>
              <a:cs typeface="+mj-cs"/>
            </a:endParaRPr>
          </a:p>
        </p:txBody>
      </p:sp>
      <p:cxnSp>
        <p:nvCxnSpPr>
          <p:cNvPr id="11" name="Straight Arrow Connector 10"/>
          <p:cNvCxnSpPr>
            <a:stCxn id="5" idx="1"/>
          </p:cNvCxnSpPr>
          <p:nvPr/>
        </p:nvCxnSpPr>
        <p:spPr>
          <a:xfrm>
            <a:off x="2608636" y="3637712"/>
            <a:ext cx="5952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83768" y="3220044"/>
            <a:ext cx="955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1.5 นิ้ว</a:t>
            </a: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3" name="Straight Arrow Connector 12"/>
          <p:cNvCxnSpPr>
            <a:stCxn id="5" idx="3"/>
          </p:cNvCxnSpPr>
          <p:nvPr/>
        </p:nvCxnSpPr>
        <p:spPr>
          <a:xfrm flipH="1">
            <a:off x="6228183" y="3637712"/>
            <a:ext cx="5569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76534" y="3252156"/>
            <a:ext cx="80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นิ้ว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 flipV="1">
            <a:off x="4696868" y="5954738"/>
            <a:ext cx="0" cy="406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33829" y="5998645"/>
            <a:ext cx="1116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นิ้ว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340633" y="2234481"/>
            <a:ext cx="754939" cy="288031"/>
          </a:xfrm>
          <a:prstGeom prst="wedgeRectCallout">
            <a:avLst>
              <a:gd name="adj1" fmla="val -63217"/>
              <a:gd name="adj2" fmla="val 15589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 smtClean="0">
                <a:solidFill>
                  <a:schemeClr val="tx1"/>
                </a:solidFill>
                <a:cs typeface="+mj-cs"/>
              </a:rPr>
              <a:t>ขนาดอักษร16</a:t>
            </a:r>
            <a:endParaRPr lang="th-TH" sz="11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6089201" y="3980097"/>
            <a:ext cx="754939" cy="288031"/>
          </a:xfrm>
          <a:prstGeom prst="wedgeRectCallout">
            <a:avLst>
              <a:gd name="adj1" fmla="val -63217"/>
              <a:gd name="adj2" fmla="val 15589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dirty="0" smtClean="0">
                <a:solidFill>
                  <a:schemeClr val="tx1"/>
                </a:solidFill>
                <a:cs typeface="+mj-cs"/>
              </a:rPr>
              <a:t>ขนาดอักษร16</a:t>
            </a:r>
            <a:endParaRPr lang="th-TH" sz="11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6372" y="1772816"/>
            <a:ext cx="124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คำนำ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3848" y="2636912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รายงานเรื่อง.....จัดทำขึ้นเพื่อ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.................</a:t>
            </a:r>
          </a:p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7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607</TotalTime>
  <Words>160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Theme10</vt:lpstr>
      <vt:lpstr>Custom Design</vt:lpstr>
      <vt:lpstr>Theme9</vt:lpstr>
      <vt:lpstr>รายงานวิชาการ</vt:lpstr>
      <vt:lpstr>รายงานวิชาการ</vt:lpstr>
      <vt:lpstr>รายงานวิชาการ</vt:lpstr>
      <vt:lpstr>รายงานวิชาการ</vt:lpstr>
      <vt:lpstr>รายงานวิชาการ</vt:lpstr>
      <vt:lpstr>PowerPoint Presentation</vt:lpstr>
      <vt:lpstr>รายงานวิชาการ</vt:lpstr>
      <vt:lpstr>รายงานวิชาการ</vt:lpstr>
      <vt:lpstr>PowerPoint Presentation</vt:lpstr>
      <vt:lpstr>รายงานวิชาการ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SD-SSRU</dc:creator>
  <cp:lastModifiedBy>SD-SSRU</cp:lastModifiedBy>
  <cp:revision>14</cp:revision>
  <dcterms:created xsi:type="dcterms:W3CDTF">2020-07-10T04:34:31Z</dcterms:created>
  <dcterms:modified xsi:type="dcterms:W3CDTF">2020-08-04T09:34:44Z</dcterms:modified>
</cp:coreProperties>
</file>