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  <p:sldId id="274" r:id="rId5"/>
    <p:sldId id="257" r:id="rId6"/>
    <p:sldId id="258" r:id="rId7"/>
    <p:sldId id="259" r:id="rId8"/>
    <p:sldId id="260" r:id="rId9"/>
    <p:sldId id="264" r:id="rId1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4" autoAdjust="0"/>
    <p:restoredTop sz="94660"/>
  </p:normalViewPr>
  <p:slideViewPr>
    <p:cSldViewPr>
      <p:cViewPr varScale="1">
        <p:scale>
          <a:sx n="69" d="100"/>
          <a:sy n="69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77265FC-C274-4BDC-87EB-08E6615DCE78}" type="datetimeFigureOut">
              <a:rPr lang="th-TH" smtClean="0"/>
              <a:t>24/06/63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h-TH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1E80A5A-F77E-4499-AA99-A8F13F47A5B6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65FC-C274-4BDC-87EB-08E6615DCE78}" type="datetimeFigureOut">
              <a:rPr lang="th-TH" smtClean="0"/>
              <a:t>24/06/63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0A5A-F77E-4499-AA99-A8F13F47A5B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65FC-C274-4BDC-87EB-08E6615DCE78}" type="datetimeFigureOut">
              <a:rPr lang="th-TH" smtClean="0"/>
              <a:t>24/06/63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0A5A-F77E-4499-AA99-A8F13F47A5B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77265FC-C274-4BDC-87EB-08E6615DCE78}" type="datetimeFigureOut">
              <a:rPr lang="th-TH" smtClean="0"/>
              <a:t>24/06/63</a:t>
            </a:fld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1E80A5A-F77E-4499-AA99-A8F13F47A5B6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77265FC-C274-4BDC-87EB-08E6615DCE78}" type="datetimeFigureOut">
              <a:rPr lang="th-TH" smtClean="0"/>
              <a:t>24/06/63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h-TH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1E80A5A-F77E-4499-AA99-A8F13F47A5B6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65FC-C274-4BDC-87EB-08E6615DCE78}" type="datetimeFigureOut">
              <a:rPr lang="th-TH" smtClean="0"/>
              <a:t>24/06/63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0A5A-F77E-4499-AA99-A8F13F47A5B6}" type="slidenum">
              <a:rPr lang="th-TH" smtClean="0"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65FC-C274-4BDC-87EB-08E6615DCE78}" type="datetimeFigureOut">
              <a:rPr lang="th-TH" smtClean="0"/>
              <a:t>24/06/63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0A5A-F77E-4499-AA99-A8F13F47A5B6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77265FC-C274-4BDC-87EB-08E6615DCE78}" type="datetimeFigureOut">
              <a:rPr lang="th-TH" smtClean="0"/>
              <a:t>24/06/63</a:t>
            </a:fld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1E80A5A-F77E-4499-AA99-A8F13F47A5B6}" type="slidenum">
              <a:rPr lang="th-TH" smtClean="0"/>
              <a:t>‹#›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65FC-C274-4BDC-87EB-08E6615DCE78}" type="datetimeFigureOut">
              <a:rPr lang="th-TH" smtClean="0"/>
              <a:t>24/06/63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0A5A-F77E-4499-AA99-A8F13F47A5B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77265FC-C274-4BDC-87EB-08E6615DCE78}" type="datetimeFigureOut">
              <a:rPr lang="th-TH" smtClean="0"/>
              <a:t>24/06/63</a:t>
            </a:fld>
            <a:endParaRPr lang="th-TH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1E80A5A-F77E-4499-AA99-A8F13F47A5B6}" type="slidenum">
              <a:rPr lang="th-TH" smtClean="0"/>
              <a:t>‹#›</a:t>
            </a:fld>
            <a:endParaRPr lang="th-TH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77265FC-C274-4BDC-87EB-08E6615DCE78}" type="datetimeFigureOut">
              <a:rPr lang="th-TH" smtClean="0"/>
              <a:t>24/06/63</a:t>
            </a:fld>
            <a:endParaRPr lang="th-T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1E80A5A-F77E-4499-AA99-A8F13F47A5B6}" type="slidenum">
              <a:rPr lang="th-TH" smtClean="0"/>
              <a:t>‹#›</a:t>
            </a:fld>
            <a:endParaRPr lang="th-TH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77265FC-C274-4BDC-87EB-08E6615DCE78}" type="datetimeFigureOut">
              <a:rPr lang="th-TH" smtClean="0"/>
              <a:t>24/06/63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1E80A5A-F77E-4499-AA99-A8F13F47A5B6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8064896" cy="2160240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การอ่านและ</a:t>
            </a:r>
            <a:br>
              <a:rPr lang="th-TH" sz="8000" dirty="0" smtClean="0"/>
            </a:br>
            <a:r>
              <a:rPr lang="th-TH" sz="8000" dirty="0" smtClean="0"/>
              <a:t>วรรณกรรมปัจจุบัน</a:t>
            </a:r>
            <a:endParaRPr lang="th-TH" sz="8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140967"/>
            <a:ext cx="4104456" cy="334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94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998984"/>
          </a:xfrm>
        </p:spPr>
        <p:txBody>
          <a:bodyPr>
            <a:normAutofit/>
          </a:bodyPr>
          <a:lstStyle/>
          <a:p>
            <a:r>
              <a:rPr lang="th-TH" sz="5400" b="1" dirty="0" smtClean="0"/>
              <a:t>วรรณกรรมปัจจุบัน</a:t>
            </a:r>
            <a:endParaRPr lang="th-TH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8064896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dirty="0" smtClean="0"/>
              <a:t>	</a:t>
            </a:r>
            <a:r>
              <a:rPr lang="th-TH" sz="2800" dirty="0" smtClean="0"/>
              <a:t>วรรณกรรม</a:t>
            </a:r>
            <a:r>
              <a:rPr lang="th-TH" sz="2800" dirty="0"/>
              <a:t>ไทย</a:t>
            </a:r>
            <a:r>
              <a:rPr lang="th-TH" sz="2800" dirty="0" smtClean="0"/>
              <a:t>ปัจจุบัน</a:t>
            </a:r>
            <a:r>
              <a:rPr lang="en-US" sz="2000" dirty="0" smtClean="0"/>
              <a:t>(Contemporary </a:t>
            </a:r>
            <a:r>
              <a:rPr lang="en-US" sz="2000" dirty="0"/>
              <a:t>literature</a:t>
            </a:r>
            <a:r>
              <a:rPr lang="en-US" sz="2000" dirty="0" smtClean="0"/>
              <a:t>)</a:t>
            </a:r>
            <a:r>
              <a:rPr lang="th-TH" sz="2800" dirty="0" smtClean="0"/>
              <a:t> หมายถึง </a:t>
            </a:r>
            <a:r>
              <a:rPr lang="th-TH" sz="2800" dirty="0"/>
              <a:t>วรรณกรรม ในรูปแบบใดก็ตามไม่ว่าจะเป็นร้อยแก้ว หรือร้อยกรอง ซึ่งขอบเขตของวรรณกรรมปัจจุบันนั้นเริ่มตั้งแต่สมัยเริ่มแรกของ</a:t>
            </a:r>
            <a:r>
              <a:rPr lang="th-TH" sz="2800" dirty="0" smtClean="0"/>
              <a:t>วรรณกรรมร้อย</a:t>
            </a:r>
            <a:r>
              <a:rPr lang="th-TH" sz="2800" dirty="0"/>
              <a:t>แก้ว คือตั้งแต่สมัย รัชกาล ที่ 5 พ.ศ. 2442 จนถึงปัจจุบัน </a:t>
            </a:r>
          </a:p>
          <a:p>
            <a:pPr marL="0" indent="0">
              <a:buNone/>
            </a:pPr>
            <a:r>
              <a:rPr lang="th-TH" sz="2800" dirty="0"/>
              <a:t>           วรรณกรรมประเภทร้อยแก้วในปัจจุบันจะอยู่ในรูปของ บันเทิงคดี เช่น เรื่องสั้น นวนิยาย นิทาน </a:t>
            </a:r>
            <a:r>
              <a:rPr lang="th-TH" sz="2800" dirty="0" smtClean="0"/>
              <a:t>บท</a:t>
            </a:r>
            <a:r>
              <a:rPr lang="th-TH" sz="2800" dirty="0"/>
              <a:t>ละคร </a:t>
            </a:r>
            <a:r>
              <a:rPr lang="th-TH" sz="2800" dirty="0" smtClean="0"/>
              <a:t>สาร</a:t>
            </a:r>
            <a:r>
              <a:rPr lang="th-TH" sz="2800" dirty="0"/>
              <a:t>คดี</a:t>
            </a:r>
            <a:r>
              <a:rPr lang="th-TH" sz="2800" dirty="0" smtClean="0"/>
              <a:t>เช่น บทความ </a:t>
            </a:r>
            <a:r>
              <a:rPr lang="th-TH" sz="2800" dirty="0"/>
              <a:t>หนังสือวิชาการ งานวิจัย </a:t>
            </a:r>
            <a:r>
              <a:rPr lang="th-TH" sz="2800" dirty="0" smtClean="0"/>
              <a:t>ฯลฯ</a:t>
            </a:r>
          </a:p>
          <a:p>
            <a:pPr marL="0" indent="0">
              <a:buNone/>
            </a:pPr>
            <a:r>
              <a:rPr lang="th-TH" sz="2800" dirty="0" smtClean="0"/>
              <a:t>	วรรณกรรม</a:t>
            </a:r>
            <a:r>
              <a:rPr lang="th-TH" sz="2800" dirty="0"/>
              <a:t>ประเภทร้อยกรองในปัจจุบันเป็นวรรณกรรมที่แตกต่างจากเดิมคือเป็นวรรณกรรมที่ไม่เน้นวรรณศิลป์ทางภาษามากนัก ไม่เน้นในเรื่องของการใช้ภาษาแต่เน้นไปในเรื่องของการสื่อแนวคิด สื่อข้อคิดแก่ผู้อ่านมากกว่า </a:t>
            </a: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753" y="5425965"/>
            <a:ext cx="5616624" cy="123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26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143000"/>
          </a:xfrm>
        </p:spPr>
        <p:txBody>
          <a:bodyPr>
            <a:normAutofit/>
          </a:bodyPr>
          <a:lstStyle/>
          <a:p>
            <a:r>
              <a:rPr lang="th-TH" sz="5400" b="1" dirty="0"/>
              <a:t>วรรณกรรมปัจจุบัน</a:t>
            </a:r>
            <a:endParaRPr lang="th-TH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56992"/>
            <a:ext cx="396044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136904" cy="5256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3200" b="1" dirty="0"/>
              <a:t>ประเภทของวรรณกรรมไทย</a:t>
            </a:r>
            <a:r>
              <a:rPr lang="th-TH" sz="3200" b="1" dirty="0" smtClean="0"/>
              <a:t>ปัจจุบัน</a:t>
            </a:r>
          </a:p>
          <a:p>
            <a:pPr marL="0" indent="0">
              <a:buNone/>
            </a:pPr>
            <a:r>
              <a:rPr lang="th-TH" dirty="0"/>
              <a:t> </a:t>
            </a:r>
            <a:r>
              <a:rPr lang="th-TH" dirty="0" smtClean="0"/>
              <a:t>	</a:t>
            </a:r>
            <a:r>
              <a:rPr lang="th-TH" sz="2600" dirty="0" smtClean="0"/>
              <a:t>1</a:t>
            </a:r>
            <a:r>
              <a:rPr lang="th-TH" sz="2600" dirty="0"/>
              <a:t>. ประเภทสารคดี </a:t>
            </a:r>
            <a:r>
              <a:rPr lang="en-US" sz="1700" dirty="0" smtClean="0"/>
              <a:t>(Non-Fiction</a:t>
            </a:r>
            <a:r>
              <a:rPr lang="en-US" sz="1700" dirty="0"/>
              <a:t>) </a:t>
            </a:r>
            <a:r>
              <a:rPr lang="th-TH" sz="2600" dirty="0"/>
              <a:t>คือวรรณกรรมที่มีความมุ่งหมายที่จะแสดงความรู้ ความคิด ความจริง ความกระจ่าง และเหตุผลเป็นสำคัญ อาจจะเขียนเชิงอธิบาย เชิงวิจารณ์ เชิงแนะนำสั่งสอน โดยอธิบายเรื่องใดเรื่องหนึ่งอย่างมีระบบมีศิลปะในการถ่ายทอดความรู้ เพื่อมุ่งตอบสนองความอยากรู้อยากเห็นให้แก่ผู้อ่าน และก่อให้เกิดคุณค่าทางปัญญาแก่ผู้อ่าน ซึ่งอาจจะแบ่งย่อยลงไปเป็น</a:t>
            </a:r>
            <a:endParaRPr lang="th-TH" sz="2800" dirty="0"/>
          </a:p>
          <a:p>
            <a:pPr marL="0" indent="0">
              <a:buNone/>
            </a:pPr>
            <a:r>
              <a:rPr lang="th-TH" dirty="0" smtClean="0"/>
              <a:t>	1.1 </a:t>
            </a:r>
            <a:r>
              <a:rPr lang="th-TH" dirty="0"/>
              <a:t>ความเรียง </a:t>
            </a:r>
            <a:r>
              <a:rPr lang="en-US" sz="1800" dirty="0" smtClean="0"/>
              <a:t>(Essay</a:t>
            </a:r>
            <a:r>
              <a:rPr lang="en-US" sz="1800" dirty="0"/>
              <a:t>) </a:t>
            </a:r>
            <a:endParaRPr lang="th-TH" dirty="0"/>
          </a:p>
          <a:p>
            <a:pPr marL="0" indent="0">
              <a:buNone/>
            </a:pPr>
            <a:r>
              <a:rPr lang="th-TH" dirty="0" smtClean="0"/>
              <a:t>	1.2 </a:t>
            </a:r>
            <a:r>
              <a:rPr lang="th-TH" dirty="0"/>
              <a:t>บทความ </a:t>
            </a:r>
            <a:r>
              <a:rPr lang="en-US" sz="1800" dirty="0" smtClean="0"/>
              <a:t>(Article</a:t>
            </a:r>
            <a:r>
              <a:rPr lang="en-US" sz="1800" dirty="0"/>
              <a:t>) </a:t>
            </a:r>
            <a:endParaRPr lang="th-TH" dirty="0"/>
          </a:p>
          <a:p>
            <a:pPr marL="0" indent="0">
              <a:buNone/>
            </a:pPr>
            <a:r>
              <a:rPr lang="th-TH" dirty="0" smtClean="0"/>
              <a:t>	1.3 </a:t>
            </a:r>
            <a:r>
              <a:rPr lang="th-TH" dirty="0"/>
              <a:t>สารคดีท่องเที่ยว </a:t>
            </a:r>
            <a:r>
              <a:rPr lang="en-US" sz="1800" dirty="0" smtClean="0"/>
              <a:t>(Travelogue</a:t>
            </a:r>
            <a:r>
              <a:rPr lang="en-US" sz="1800" dirty="0"/>
              <a:t>) </a:t>
            </a:r>
            <a:endParaRPr lang="th-TH" dirty="0"/>
          </a:p>
          <a:p>
            <a:pPr marL="0" indent="0">
              <a:buNone/>
            </a:pPr>
            <a:r>
              <a:rPr lang="th-TH" dirty="0" smtClean="0"/>
              <a:t>	1.4 </a:t>
            </a:r>
            <a:r>
              <a:rPr lang="th-TH" dirty="0"/>
              <a:t>สารคดีชีวประวัติ </a:t>
            </a:r>
            <a:r>
              <a:rPr lang="en-US" sz="1800" dirty="0" smtClean="0"/>
              <a:t>(Biography</a:t>
            </a:r>
            <a:r>
              <a:rPr lang="en-US" sz="1800" dirty="0"/>
              <a:t>) </a:t>
            </a:r>
            <a:endParaRPr lang="th-TH" dirty="0"/>
          </a:p>
          <a:p>
            <a:pPr marL="0" indent="0">
              <a:buNone/>
            </a:pPr>
            <a:r>
              <a:rPr lang="th-TH" dirty="0" smtClean="0"/>
              <a:t>	1.5 </a:t>
            </a:r>
            <a:r>
              <a:rPr lang="th-TH" dirty="0"/>
              <a:t>อนุทิน </a:t>
            </a:r>
            <a:r>
              <a:rPr lang="en-US" sz="1800" dirty="0" smtClean="0"/>
              <a:t>(Diary</a:t>
            </a:r>
            <a:r>
              <a:rPr lang="en-US" sz="1800" dirty="0"/>
              <a:t>) </a:t>
            </a:r>
            <a:endParaRPr lang="th-TH" dirty="0"/>
          </a:p>
          <a:p>
            <a:pPr marL="0" indent="0">
              <a:buNone/>
            </a:pPr>
            <a:r>
              <a:rPr lang="th-TH" dirty="0" smtClean="0"/>
              <a:t>	1.6 </a:t>
            </a:r>
            <a:r>
              <a:rPr lang="th-TH" dirty="0"/>
              <a:t>จดหมายเหตุ </a:t>
            </a:r>
            <a:r>
              <a:rPr lang="en-US" sz="1800" dirty="0" smtClean="0"/>
              <a:t>(Archive</a:t>
            </a:r>
            <a:r>
              <a:rPr lang="en-US" sz="1800" dirty="0"/>
              <a:t>)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27275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8190" y="995147"/>
            <a:ext cx="792088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sz="2800" dirty="0" smtClean="0"/>
              <a:t>2</a:t>
            </a:r>
            <a:r>
              <a:rPr lang="th-TH" sz="2800" dirty="0"/>
              <a:t>. ประเภทบันเทิงคดี </a:t>
            </a:r>
            <a:r>
              <a:rPr lang="en-US" sz="2000" dirty="0" smtClean="0"/>
              <a:t>(Fiction)</a:t>
            </a:r>
            <a:r>
              <a:rPr lang="en-US" sz="2800" dirty="0" smtClean="0"/>
              <a:t> </a:t>
            </a:r>
            <a:r>
              <a:rPr lang="th-TH" sz="2800" dirty="0"/>
              <a:t>คือข้อเขียนเรื่องราวที่ผู้เขียนมุ่งให้ความบันเทิงแก่ผู้อ่านเป็นวัตถุประสงค์หลัก และให้ข้อคิด คตินิยม หรือสอนใจ เป็นต้น แก่ผู้อ่านเป็นวัตถุประสงค์รองซึ่งจำแนกย่อยได้ดังนี้</a:t>
            </a:r>
          </a:p>
          <a:p>
            <a:pPr marL="0" indent="0">
              <a:buNone/>
            </a:pPr>
            <a:r>
              <a:rPr lang="th-TH" dirty="0" smtClean="0"/>
              <a:t>	2.1 เรื่อง</a:t>
            </a:r>
            <a:r>
              <a:rPr lang="th-TH" dirty="0"/>
              <a:t>สั้น </a:t>
            </a:r>
            <a:r>
              <a:rPr lang="en-US" sz="1800" dirty="0"/>
              <a:t>(Short Story) </a:t>
            </a:r>
            <a:endParaRPr lang="th-TH" sz="1800" dirty="0"/>
          </a:p>
          <a:p>
            <a:pPr marL="0" indent="0">
              <a:buNone/>
            </a:pPr>
            <a:r>
              <a:rPr lang="th-TH" dirty="0" smtClean="0"/>
              <a:t>	2.2 นว</a:t>
            </a:r>
            <a:r>
              <a:rPr lang="th-TH" dirty="0"/>
              <a:t>นิยาย </a:t>
            </a:r>
            <a:r>
              <a:rPr lang="en-US" dirty="0"/>
              <a:t> </a:t>
            </a:r>
            <a:r>
              <a:rPr lang="en-US" sz="1800" dirty="0"/>
              <a:t>(Novel)</a:t>
            </a:r>
            <a:endParaRPr lang="th-TH" dirty="0"/>
          </a:p>
          <a:p>
            <a:pPr marL="0" indent="0">
              <a:buNone/>
            </a:pPr>
            <a:r>
              <a:rPr lang="th-TH" dirty="0" smtClean="0"/>
              <a:t>	2.3 บท</a:t>
            </a:r>
            <a:r>
              <a:rPr lang="th-TH" dirty="0"/>
              <a:t>ละคร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0168" y="116632"/>
            <a:ext cx="7467600" cy="936104"/>
          </a:xfrm>
        </p:spPr>
        <p:txBody>
          <a:bodyPr anchor="ctr">
            <a:normAutofit/>
          </a:bodyPr>
          <a:lstStyle/>
          <a:p>
            <a:r>
              <a:rPr lang="th-TH" sz="5400" b="1" dirty="0"/>
              <a:t>วรรณกรรมปัจจุบัน</a:t>
            </a:r>
            <a:endParaRPr lang="th-TH" sz="4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48880"/>
            <a:ext cx="3474614" cy="264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" t="21056" r="5258" b="16906"/>
          <a:stretch/>
        </p:blipFill>
        <p:spPr bwMode="auto">
          <a:xfrm>
            <a:off x="3444650" y="3479423"/>
            <a:ext cx="3357274" cy="195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87765"/>
            <a:ext cx="3240360" cy="2851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311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29600" cy="86895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th-TH" altLang="th-TH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เรื่องสั้น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1268760"/>
            <a:ext cx="8569325" cy="46799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th-TH" dirty="0" smtClean="0"/>
              <a:t>		</a:t>
            </a:r>
            <a:r>
              <a:rPr lang="th-TH" altLang="th-TH" sz="32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การเขียนเรื่องสั้นของไทยมีพัฒนาการมาจากการแต่งนิยาย นิทานของไทยแต่เดิม ประกอบกับการรับอิทธิพล ทางแบบอย่างการเขียนมาจากนักเขียนชาวตะวันตก เช่น โอ.เฮ็นรี่ และ กีย์ เดอ โมปัสซังค์ ทำให้เกิดเป็นวรรณกรรมบันเทิงคดีร้อยแก้ว อย่างใหม่ของไทยขึ้นในราวปี พ.ศ. 2472 และนิยมเขียนกันอย่างแพร่หลายในช่วงเวลาระหว่าง พ.ศ.2472-2516 หลังจากปี พ.ศ. 2510 เป็นต้นมาแล้ว เรื่องสั้นของไทยเริ่มมีพัฒนาการที่คลี่คลายขยายตัวไปจากเดิมมากทั้งในด้านรูปแบบ แนวคิด เนื้อหา และกลวิธีการแต่ง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" t="56908" r="4807" b="16774"/>
          <a:stretch/>
        </p:blipFill>
        <p:spPr bwMode="auto">
          <a:xfrm>
            <a:off x="1863049" y="4869160"/>
            <a:ext cx="5328592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036563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95436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th-TH" altLang="th-TH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เรื่องสั้น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560" y="1196752"/>
            <a:ext cx="7992888" cy="460851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th-TH" altLang="th-TH" sz="2900" dirty="0" smtClean="0"/>
              <a:t>		</a:t>
            </a:r>
            <a:r>
              <a:rPr lang="th-TH" altLang="th-TH" sz="2900" dirty="0" smtClean="0">
                <a:solidFill>
                  <a:srgbClr val="800080"/>
                </a:solidFill>
              </a:rPr>
              <a:t>1. </a:t>
            </a:r>
            <a:r>
              <a:rPr lang="th-TH" altLang="th-TH" sz="2900" b="1" dirty="0" smtClean="0">
                <a:solidFill>
                  <a:srgbClr val="800080"/>
                </a:solidFill>
              </a:rPr>
              <a:t>ในด้านรูปแบบ</a:t>
            </a:r>
            <a:r>
              <a:rPr lang="th-TH" altLang="th-TH" sz="2900" dirty="0" smtClean="0">
                <a:solidFill>
                  <a:srgbClr val="800080"/>
                </a:solidFill>
              </a:rPr>
              <a:t> รูปแบบของการเขียนเรื่องสั้นมีวิวัฒนาการเป็น 2 ลักษณะ ที่เห็นได้ชัดคือ</a:t>
            </a:r>
            <a:r>
              <a:rPr lang="th-TH" altLang="th-TH" sz="2900" dirty="0" smtClean="0"/>
              <a:t> </a:t>
            </a:r>
          </a:p>
          <a:p>
            <a:pPr eaLnBrk="1" hangingPunct="1">
              <a:buFontTx/>
              <a:buNone/>
            </a:pPr>
            <a:r>
              <a:rPr lang="th-TH" altLang="th-TH" sz="2900" dirty="0" smtClean="0"/>
              <a:t>		</a:t>
            </a:r>
            <a:r>
              <a:rPr lang="th-TH" altLang="th-TH" sz="2900" dirty="0" smtClean="0">
                <a:solidFill>
                  <a:srgbClr val="CC0099"/>
                </a:solidFill>
              </a:rPr>
              <a:t>1.1. ใช้ </a:t>
            </a:r>
            <a:r>
              <a:rPr lang="en-US" altLang="th-TH" sz="2900" dirty="0" smtClean="0">
                <a:solidFill>
                  <a:srgbClr val="CC0099"/>
                </a:solidFill>
              </a:rPr>
              <a:t>“</a:t>
            </a:r>
            <a:r>
              <a:rPr lang="th-TH" altLang="th-TH" sz="2900" dirty="0" smtClean="0">
                <a:solidFill>
                  <a:srgbClr val="CC0099"/>
                </a:solidFill>
              </a:rPr>
              <a:t>เหตุการณ์</a:t>
            </a:r>
            <a:r>
              <a:rPr lang="en-US" altLang="th-TH" sz="2900" dirty="0" smtClean="0">
                <a:solidFill>
                  <a:srgbClr val="CC0099"/>
                </a:solidFill>
              </a:rPr>
              <a:t>” </a:t>
            </a:r>
            <a:r>
              <a:rPr lang="th-TH" altLang="th-TH" sz="2900" dirty="0" smtClean="0">
                <a:solidFill>
                  <a:srgbClr val="CC0099"/>
                </a:solidFill>
              </a:rPr>
              <a:t>เป็นหลัก ทำให้มีลักษณะโครงเรื่องแบบฉบับคือ ผู้เขียนจะเริ่มต้นด้วยการเสนอปมปัญหาให้ผู้อ่านสงสัย แล้วใช้กลวิธีต่างๆ ดึงความสนใจของผู้อ่านให้ติดตามเรื่อง เรื่องสั้นลักษณะนี้มักนิยมสร้างโครงเรื่องให้แปลก เหลือเชื่อ เกินความคาดหมาย แล้วดำเนินเรื่องด้วยบทสนทนาที่คมคาย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" t="25769" r="4056" b="49272"/>
          <a:stretch/>
        </p:blipFill>
        <p:spPr bwMode="auto">
          <a:xfrm>
            <a:off x="1475656" y="4293096"/>
            <a:ext cx="6552728" cy="179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62886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536" y="1484784"/>
            <a:ext cx="8352928" cy="388843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altLang="th-TH" sz="2900" dirty="0" smtClean="0">
                <a:solidFill>
                  <a:srgbClr val="CC0099"/>
                </a:solidFill>
              </a:rPr>
              <a:t>			1.2. ใช้ </a:t>
            </a:r>
            <a:r>
              <a:rPr lang="en-US" altLang="th-TH" sz="2900" dirty="0" smtClean="0">
                <a:solidFill>
                  <a:srgbClr val="CC0099"/>
                </a:solidFill>
              </a:rPr>
              <a:t>“</a:t>
            </a:r>
            <a:r>
              <a:rPr lang="th-TH" altLang="th-TH" sz="2900" dirty="0" smtClean="0">
                <a:solidFill>
                  <a:srgbClr val="CC0099"/>
                </a:solidFill>
              </a:rPr>
              <a:t>ความคิด</a:t>
            </a:r>
            <a:r>
              <a:rPr lang="en-US" altLang="th-TH" sz="2900" dirty="0" smtClean="0">
                <a:solidFill>
                  <a:srgbClr val="CC0099"/>
                </a:solidFill>
              </a:rPr>
              <a:t>” </a:t>
            </a:r>
            <a:r>
              <a:rPr lang="th-TH" altLang="th-TH" sz="2900" dirty="0" smtClean="0">
                <a:solidFill>
                  <a:srgbClr val="CC0099"/>
                </a:solidFill>
              </a:rPr>
              <a:t>หรือ </a:t>
            </a:r>
            <a:r>
              <a:rPr lang="en-US" altLang="th-TH" sz="2900" dirty="0" smtClean="0">
                <a:solidFill>
                  <a:srgbClr val="CC0099"/>
                </a:solidFill>
              </a:rPr>
              <a:t>“</a:t>
            </a:r>
            <a:r>
              <a:rPr lang="th-TH" altLang="th-TH" sz="2900" dirty="0" smtClean="0">
                <a:solidFill>
                  <a:srgbClr val="CC0099"/>
                </a:solidFill>
              </a:rPr>
              <a:t>อารมณ์</a:t>
            </a:r>
            <a:r>
              <a:rPr lang="en-US" altLang="th-TH" sz="2900" dirty="0" smtClean="0">
                <a:solidFill>
                  <a:srgbClr val="CC0099"/>
                </a:solidFill>
              </a:rPr>
              <a:t>” </a:t>
            </a:r>
            <a:r>
              <a:rPr lang="th-TH" altLang="th-TH" sz="2900" dirty="0" smtClean="0">
                <a:solidFill>
                  <a:srgbClr val="CC0099"/>
                </a:solidFill>
              </a:rPr>
              <a:t>เป็นหลัก เรื่องสั้นชนิดนี้มักดำเนินเรื่องด้วยการพรรณนาหรือบรรยายความคิด ความรู้สึกของผู้เขียนไปเรื่อยๆ ลักษณะการเขียนเช่นนี้ทำให้เรื่องสั้นแนวใหม่ บางเรื่องไม่มีตัวละครและบทสนทนาเลย มีแต่บทพรรณนาของผู้เขียน ซึ่งมักจะไม่สอดคล้องกับความคิดของผู้อ่าน นอกจากนี้ก็อาจเป็นเพราะว่านักเขียนเรื่องสั้นรุ่นใหม่บางคนไม่นิยมชี้นำทางออกหรือมีข้อสรุปให้ผู้อ่าน หากแต่นิยมทิ้งปัญหาไว้ให้ผู้อ่านคิดหาคำตอบและแนวทางแก้ไขเอาเอง เป็นต้น</a:t>
            </a:r>
          </a:p>
          <a:p>
            <a:pPr eaLnBrk="1" hangingPunct="1">
              <a:lnSpc>
                <a:spcPct val="90000"/>
              </a:lnSpc>
            </a:pPr>
            <a:endParaRPr lang="th-TH" altLang="th-TH" sz="2900" dirty="0" smtClean="0">
              <a:solidFill>
                <a:srgbClr val="CC0099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88640"/>
            <a:ext cx="7467600" cy="93610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th-TH" altLang="th-TH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เรื่องสั้น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9" t="34293"/>
          <a:stretch/>
        </p:blipFill>
        <p:spPr bwMode="auto">
          <a:xfrm>
            <a:off x="2411760" y="4083195"/>
            <a:ext cx="4921827" cy="211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46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528" y="1052736"/>
            <a:ext cx="8497193" cy="453653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h-TH" altLang="th-TH" b="1" dirty="0" smtClean="0">
                <a:solidFill>
                  <a:srgbClr val="800080"/>
                </a:solidFill>
              </a:rPr>
              <a:t>		</a:t>
            </a:r>
            <a:r>
              <a:rPr lang="th-TH" altLang="th-TH" sz="2800" b="1" dirty="0" smtClean="0">
                <a:solidFill>
                  <a:srgbClr val="800080"/>
                </a:solidFill>
              </a:rPr>
              <a:t>2. ในด้านแนวคิด</a:t>
            </a:r>
            <a:r>
              <a:rPr lang="th-TH" altLang="th-TH" sz="2800" dirty="0" smtClean="0"/>
              <a:t> </a:t>
            </a:r>
            <a:r>
              <a:rPr lang="th-TH" altLang="th-TH" sz="2800" dirty="0" smtClean="0">
                <a:solidFill>
                  <a:srgbClr val="800080"/>
                </a:solidFill>
              </a:rPr>
              <a:t>แนวคิดที่ปรากฏในเรื่องสั้นไทยมีการเปลี่ยนแปลงไปตามสภาพของสังคม เรื่องสั้นไทยส่วนใหญ่ในระยะแรกนี้ มักมีแก่นเรื่องแสดงความรัก ความเชื่อหรือความเชื่อเรื่องกรรมตามหลักศาสนาพุทธบ้าง ฯลฯ แต่หลังจากที่เปลี่ยนการปกครองในปี พ.ศ. 2475 และประชาชนมีการศึกษาและมีเศรษฐกิจดีขึ้นแนวคิดในเรื่องสั้นก็เริ่มเปลี่ยนมาเป็นการสะท้อนเรื่องส่วนรวมมากขึ้น เช่นการสะท้อนปัญหาสังคม และแนวคิดของเรื่องสั้นก็พัฒนาไปถึงการปลุกความคิดของผู้คนให้รับรู้ปัญหาบ้านเมืองและชักชวนให้ร่วมมือร่วมใจกันต่อสู้เพื่อสร้างสรรค์สังคมที่ดีกว่าเดิม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81034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th-TH" altLang="th-TH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เรื่องสั้น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77638"/>
            <a:ext cx="324036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94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04813"/>
            <a:ext cx="6264275" cy="596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52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288</TotalTime>
  <Words>23</Words>
  <Application>Microsoft Office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Oriel</vt:lpstr>
      <vt:lpstr>การอ่านและ วรรณกรรมปัจจุบัน</vt:lpstr>
      <vt:lpstr>วรรณกรรมปัจจุบัน</vt:lpstr>
      <vt:lpstr>วรรณกรรมปัจจุบัน</vt:lpstr>
      <vt:lpstr>วรรณกรรมปัจจุบัน</vt:lpstr>
      <vt:lpstr>เรื่องสั้น</vt:lpstr>
      <vt:lpstr>เรื่องสั้น</vt:lpstr>
      <vt:lpstr>เรื่องสั้น</vt:lpstr>
      <vt:lpstr>เรื่องสั้น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การอ่านและ วรรณกรรมปัจจุบัน</dc:title>
  <dc:creator>SD-SSRU</dc:creator>
  <cp:lastModifiedBy>SD-SSRU</cp:lastModifiedBy>
  <cp:revision>10</cp:revision>
  <dcterms:created xsi:type="dcterms:W3CDTF">2020-06-23T03:26:55Z</dcterms:created>
  <dcterms:modified xsi:type="dcterms:W3CDTF">2020-06-24T08:52:12Z</dcterms:modified>
</cp:coreProperties>
</file>