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B23B2E-7E41-46E0-8BE1-8E5C18FF80C1}" type="datetimeFigureOut">
              <a:rPr lang="th-TH" smtClean="0"/>
              <a:t>19/05/64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4E4BA9-C9F5-40EC-B84F-1D965B1580E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632847" cy="295148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altLang="th-TH" sz="7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การอ่านและ</a:t>
            </a:r>
            <a:br>
              <a:rPr lang="th-TH" altLang="th-TH" sz="7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altLang="th-TH" sz="7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วรรณกรรมปัจจุบัน</a:t>
            </a:r>
          </a:p>
        </p:txBody>
      </p:sp>
      <p:pic>
        <p:nvPicPr>
          <p:cNvPr id="2051" name="Picture 7" descr="boo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9725"/>
            <a:ext cx="2952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772400" cy="85496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ขั้นตอนการอ่านจับใจความ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052736"/>
            <a:ext cx="8136904" cy="34563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th-TH" dirty="0" smtClean="0">
                <a:solidFill>
                  <a:srgbClr val="0000FF"/>
                </a:solidFill>
                <a:latin typeface="Angsana New" pitchFamily="18" charset="-34"/>
              </a:rPr>
              <a:t>		1.</a:t>
            </a:r>
            <a:r>
              <a:rPr lang="th-TH" altLang="th-TH" dirty="0" smtClean="0">
                <a:solidFill>
                  <a:srgbClr val="0000FF"/>
                </a:solidFill>
                <a:latin typeface="Angsana New" pitchFamily="18" charset="-34"/>
              </a:rPr>
              <a:t>อ่านผ่านๆโดยตลอด เพื่อให้รู้ว่าเรื่องที่อ่านว่าด้วยเรื่องอะไร จุดใดเป็นจุดสำคัญของเรื่อง</a:t>
            </a:r>
            <a:endParaRPr lang="en-US" altLang="th-TH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th-TH" dirty="0" smtClean="0">
                <a:solidFill>
                  <a:srgbClr val="0000FF"/>
                </a:solidFill>
                <a:latin typeface="Angsana New" pitchFamily="18" charset="-34"/>
              </a:rPr>
              <a:t>		2.</a:t>
            </a:r>
            <a:r>
              <a:rPr lang="th-TH" altLang="th-TH" dirty="0" smtClean="0">
                <a:solidFill>
                  <a:srgbClr val="0000FF"/>
                </a:solidFill>
                <a:latin typeface="Angsana New" pitchFamily="18" charset="-34"/>
              </a:rPr>
              <a:t>อ่านให้ละเอียด เพื่อทำความเข้าใจอย่างชัดเจน ไม่ควรหยุดอ่านระหว่างเรื่องเพราะจะทำให้ความเข้าใจไม่ติดต่อกัน</a:t>
            </a:r>
            <a:br>
              <a:rPr lang="th-TH" altLang="th-TH" dirty="0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altLang="th-TH" dirty="0" smtClean="0">
                <a:solidFill>
                  <a:srgbClr val="0000FF"/>
                </a:solidFill>
                <a:latin typeface="Angsana New" pitchFamily="18" charset="-34"/>
              </a:rPr>
              <a:t> 	3.</a:t>
            </a:r>
            <a:r>
              <a:rPr lang="th-TH" altLang="th-TH" dirty="0" smtClean="0">
                <a:solidFill>
                  <a:srgbClr val="0000FF"/>
                </a:solidFill>
                <a:latin typeface="Angsana New" pitchFamily="18" charset="-34"/>
              </a:rPr>
              <a:t>อ่านซ้ำตอนที่ไม่เข้าใจ และตรวจสอบความเข้าใจบางตอนให้แน่นอนถูกต้อง</a:t>
            </a:r>
            <a:endParaRPr lang="en-US" altLang="th-TH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th-TH" dirty="0" smtClean="0">
                <a:solidFill>
                  <a:srgbClr val="0000FF"/>
                </a:solidFill>
                <a:latin typeface="Angsana New" pitchFamily="18" charset="-34"/>
              </a:rPr>
              <a:t>		4.</a:t>
            </a:r>
            <a:r>
              <a:rPr lang="th-TH" altLang="th-TH" dirty="0" smtClean="0">
                <a:solidFill>
                  <a:srgbClr val="0000FF"/>
                </a:solidFill>
                <a:latin typeface="Angsana New" pitchFamily="18" charset="-34"/>
              </a:rPr>
              <a:t>เรียบเรียงใจความสำคัญของเรื่องด้วยตนเอง</a:t>
            </a:r>
            <a:r>
              <a:rPr lang="en-US" altLang="th-TH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th-TH" altLang="th-TH" dirty="0" smtClean="0">
              <a:solidFill>
                <a:srgbClr val="0000FF"/>
              </a:solidFill>
              <a:latin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36601"/>
            <a:ext cx="3977233" cy="26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6809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12968" cy="5616624"/>
          </a:xfrm>
        </p:spPr>
      </p:pic>
    </p:spTree>
    <p:extLst>
      <p:ext uri="{BB962C8B-B14F-4D97-AF65-F5344CB8AC3E}">
        <p14:creationId xmlns:p14="http://schemas.microsoft.com/office/powerpoint/2010/main" val="1943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25544" cy="782960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000000"/>
                </a:solidFill>
              </a:rPr>
              <a:t>ความรู้เบื้องต้นเกี่ยวกับการอ่าน</a:t>
            </a:r>
            <a:r>
              <a:rPr lang="th-TH" altLang="th-TH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052736"/>
            <a:ext cx="8712968" cy="5256212"/>
          </a:xfrm>
        </p:spPr>
        <p:txBody>
          <a:bodyPr>
            <a:normAutofit/>
          </a:bodyPr>
          <a:lstStyle/>
          <a:p>
            <a:pPr algn="thaiDist" eaLnBrk="1" hangingPunct="1">
              <a:buFontTx/>
              <a:buNone/>
            </a:pPr>
            <a:r>
              <a:rPr lang="en-US" altLang="th-TH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3300" b="1" dirty="0" smtClean="0">
                <a:solidFill>
                  <a:srgbClr val="CC0066"/>
                </a:solidFill>
                <a:latin typeface="Angsana New" pitchFamily="18" charset="-34"/>
              </a:rPr>
              <a:t>ความหมายของการอ่าน</a:t>
            </a:r>
            <a:r>
              <a:rPr lang="en-US" altLang="th-TH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endParaRPr lang="th-TH" altLang="th-TH" dirty="0" smtClean="0">
              <a:solidFill>
                <a:srgbClr val="CC0066"/>
              </a:solidFill>
              <a:latin typeface="Angsana New" pitchFamily="18" charset="-34"/>
            </a:endParaRPr>
          </a:p>
          <a:p>
            <a:pPr algn="thaiDist">
              <a:buNone/>
            </a:pPr>
            <a:r>
              <a:rPr lang="th-TH" altLang="th-TH" dirty="0" smtClean="0">
                <a:solidFill>
                  <a:srgbClr val="CC0066"/>
                </a:solidFill>
                <a:latin typeface="Angsana New" pitchFamily="18" charset="-34"/>
              </a:rPr>
              <a:t> 		</a:t>
            </a:r>
            <a:r>
              <a:rPr lang="th-TH" altLang="th-TH" sz="2800" dirty="0" smtClean="0">
                <a:solidFill>
                  <a:srgbClr val="CC0066"/>
                </a:solidFill>
                <a:latin typeface="Angsana New" pitchFamily="18" charset="-34"/>
                <a:cs typeface="Angsana New" panose="02020603050405020304" pitchFamily="18" charset="-34"/>
              </a:rPr>
              <a:t>การแปลความหมายของตัวอักษรที่อ่านออกมาเป็นความรู้ความคิด และเกิดความเข้าใจเรื่องราวที่อ่านตรงกับเรื่อราวที่ผู้เขียนเขียน  ผู้อ่านสามารถนำความรู้  ความคิด  หรือสาระจากเรื่องราวที่อ่านไปใช้ให้เกิดประโยชน์ได้</a:t>
            </a:r>
          </a:p>
          <a:p>
            <a:pPr algn="thaiDist" eaLnBrk="1" hangingPunct="1">
              <a:buFontTx/>
              <a:buNone/>
            </a:pPr>
            <a:r>
              <a:rPr lang="th-TH" altLang="th-TH" sz="2800" dirty="0" smtClean="0">
                <a:solidFill>
                  <a:srgbClr val="CC0066"/>
                </a:solidFill>
                <a:latin typeface="Angsana New" pitchFamily="18" charset="-34"/>
                <a:cs typeface="Angsana New" panose="02020603050405020304" pitchFamily="18" charset="-34"/>
              </a:rPr>
              <a:t>		การอ่านเป็นพฤติกรรมการรับสารที่สำคัญไม่ยิ่งหย่อนไปกว่าการฟัง ปัจจุบันมีผู้รู้นักวิชาการและนักเขียนนำเสนอความรู้ ข้อมูล ข่าวสารและงานสร้างสรรค์ ตีพิมพ์ ในหนังสือและสิ่งพิมพ์ต่างๆ </a:t>
            </a:r>
            <a:r>
              <a:rPr lang="th-TH" altLang="th-TH" sz="2800" dirty="0" smtClean="0">
                <a:solidFill>
                  <a:srgbClr val="CC0066"/>
                </a:solidFill>
                <a:latin typeface="Angsana New" pitchFamily="18" charset="-34"/>
                <a:cs typeface="Angsana New" panose="02020603050405020304" pitchFamily="18" charset="-34"/>
              </a:rPr>
              <a:t>รวมไป</a:t>
            </a:r>
            <a:r>
              <a:rPr lang="th-TH" altLang="th-TH" sz="2800" dirty="0" smtClean="0">
                <a:solidFill>
                  <a:srgbClr val="CC0066"/>
                </a:solidFill>
                <a:latin typeface="Angsana New" pitchFamily="18" charset="-34"/>
                <a:cs typeface="Angsana New" panose="02020603050405020304" pitchFamily="18" charset="-34"/>
              </a:rPr>
              <a:t>ถึงสื่อออนไลน์ในปัจจุบัน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0986"/>
            <a:ext cx="4786763" cy="193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000000"/>
                </a:solidFill>
              </a:rPr>
              <a:t>ความรู้เบื้องต้นเกี่ยวกับการอ่าน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268760"/>
            <a:ext cx="7776864" cy="3744416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altLang="th-TH" sz="3200" b="1" dirty="0" smtClean="0">
                <a:solidFill>
                  <a:srgbClr val="CC0000"/>
                </a:solidFill>
              </a:rPr>
              <a:t>ความสำคัญของการอ่าน</a:t>
            </a:r>
          </a:p>
          <a:p>
            <a:pPr algn="thaiDist">
              <a:lnSpc>
                <a:spcPct val="90000"/>
              </a:lnSpc>
              <a:buNone/>
            </a:pPr>
            <a:r>
              <a:rPr lang="th-TH" altLang="th-TH" dirty="0" smtClean="0">
                <a:solidFill>
                  <a:srgbClr val="008080"/>
                </a:solidFill>
                <a:latin typeface="Angsana New" pitchFamily="18" charset="-34"/>
              </a:rPr>
              <a:t> 		</a:t>
            </a:r>
            <a:r>
              <a:rPr lang="th-TH" altLang="th-TH" dirty="0">
                <a:solidFill>
                  <a:srgbClr val="008080"/>
                </a:solidFill>
                <a:latin typeface="Angsana New" pitchFamily="18" charset="-34"/>
              </a:rPr>
              <a:t> การอ่าน เป็นทักษะที่จำเป็นต่อชีวิตคนเรามาก ไม่ว่าจะประกอบอาชีพอะไร เพศใด วัยใด ก็ต้องการที่จะเพิ่มพูนความรู้ของตนเองอยู่เสมอ เพราะการอ่านนั้น นอกจากที่จะอ่านเพื่อเก็บความรู้แล้ว การอ่าน ยังให้ความบันเทิงแก่ชีวิตอีกด้วย โดยเฉพาะนักเรียน นักศึกษา ซึ่งต้องใช้การอ่านเป็นส่วนหนึ่งของชีวิตประจำวัน จึงจำเป็นต้องมีหลักการอ่านและทักษะการอ่าน นอกจากนี้ ยังจำเป็นต้องมีความรักในการอ่าน เพราะถ้ารักการอ่านแล้ว จะทำให้เป็นผู้ที่รู้มาก</a:t>
            </a:r>
            <a:endParaRPr lang="th-TH" altLang="th-TH" sz="2800" dirty="0" smtClean="0">
              <a:solidFill>
                <a:srgbClr val="0080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63956"/>
            <a:ext cx="4464496" cy="18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854968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000000"/>
                </a:solidFill>
              </a:rPr>
              <a:t>ความรู้เบื้องต้นเกี่ยวกับการอ่าน</a:t>
            </a:r>
            <a:r>
              <a:rPr lang="th-TH" altLang="th-TH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908720"/>
            <a:ext cx="7776864" cy="546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altLang="th-TH" sz="3600" b="1" dirty="0" smtClean="0">
                <a:solidFill>
                  <a:srgbClr val="000099"/>
                </a:solidFill>
                <a:latin typeface="Angsana New" pitchFamily="18" charset="-34"/>
              </a:rPr>
              <a:t>จุดประสงค์ของการอ่าน</a:t>
            </a: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 </a:t>
            </a:r>
            <a:endParaRPr lang="th-TH" altLang="th-TH" dirty="0" smtClean="0">
              <a:solidFill>
                <a:srgbClr val="FF0066"/>
              </a:solidFill>
              <a:latin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      	 1)  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การอ่านเพื่อความรู้ ได้แก่ การอ่านหนังสือประเภทตำรา สารคดี วารสาร หนังสือพิมพ์ และข้อความต่าง ๆ</a:t>
            </a: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 </a:t>
            </a:r>
            <a:endParaRPr lang="th-TH" altLang="th-TH" dirty="0" smtClean="0">
              <a:solidFill>
                <a:srgbClr val="FF0066"/>
              </a:solidFill>
              <a:latin typeface="Angsana New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 	2)  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การอ่านเพื่อความคิดแนวความคิดทางปรัชญา วัฒนธรรม จริยธรรม และความคิดเห็นทั่วไป มักแทรกอยู่ในหนังสือแทบทุกประเภท มิใช่หนังสือประเภทปรัชญา หรือจริยธรรมโดยตรงเท่านั้น </a:t>
            </a:r>
          </a:p>
          <a:p>
            <a:pPr marL="0" indent="0" eaLnBrk="1" hangingPunct="1"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3)  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การอ่านเพื่อความบันเทิงเป็นการอ่านเพื่อฆ่าเวลา เช่น ระหว่างที่คอยบุคคลที่นัดหมาย คอยเวลารถไฟออก เป็นต้น</a:t>
            </a: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 </a:t>
            </a:r>
            <a:b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</a:b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4)  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คุณค่าของการอ่าน ในการส่งเสริมการอ่าน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496580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120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854968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000000"/>
                </a:solidFill>
              </a:rPr>
              <a:t>ความรู้เบื้องต้นเกี่ยวกับการอ่าน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124744"/>
            <a:ext cx="7992888" cy="387789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altLang="th-TH" sz="3600" b="1" dirty="0" smtClean="0">
                <a:solidFill>
                  <a:srgbClr val="003300"/>
                </a:solidFill>
              </a:rPr>
              <a:t>หลักการอ่าน</a:t>
            </a:r>
          </a:p>
          <a:p>
            <a:pPr algn="thaiDist" eaLnBrk="1" hangingPunct="1">
              <a:buFontTx/>
              <a:buNone/>
            </a:pPr>
            <a:r>
              <a:rPr lang="en-US" altLang="th-TH" sz="3600" b="1" dirty="0" smtClean="0">
                <a:solidFill>
                  <a:srgbClr val="CC0066"/>
                </a:solidFill>
              </a:rPr>
              <a:t>     </a:t>
            </a:r>
            <a:r>
              <a:rPr lang="th-TH" altLang="th-TH" sz="3600" b="1" dirty="0" smtClean="0">
                <a:solidFill>
                  <a:srgbClr val="CC0066"/>
                </a:solidFill>
              </a:rPr>
              <a:t> 	</a:t>
            </a:r>
            <a:r>
              <a:rPr lang="th-TH" altLang="th-TH" sz="3200" dirty="0" smtClean="0">
                <a:solidFill>
                  <a:srgbClr val="CC0066"/>
                </a:solidFill>
              </a:rPr>
              <a:t>การอ่านหนังสือ ไม่ว่าจะเป็นการอ่านออกเสียงหรืออ่านในใจ มิใช่สักแต่อ่านหนังสือออกเท่านั้นแต่ต้องมีคุณสมบัติของผู้ที่อ่านเป็นด้วยจึงจะทำให้การอ่านนั้นได้ความหมายได้อรรถรส ตรงตามจุดมุ่งหมายของผู้เขียน และลักษณะของผู้ที่อ่านเป็นนั้น ถือว่าเป็นผู้อ่านที่มี ประสิทธิภาพในการอ่าน </a:t>
            </a:r>
            <a:endParaRPr lang="en-US" altLang="th-TH" sz="3600" dirty="0" smtClean="0">
              <a:solidFill>
                <a:srgbClr val="CC0066"/>
              </a:solidFill>
            </a:endParaRPr>
          </a:p>
          <a:p>
            <a:pPr eaLnBrk="1" hangingPunct="1">
              <a:buFontTx/>
              <a:buNone/>
            </a:pPr>
            <a:endParaRPr lang="th-TH" altLang="th-TH" sz="3600" dirty="0" smtClean="0">
              <a:solidFill>
                <a:srgbClr val="CC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54006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200900" cy="936104"/>
          </a:xfrm>
        </p:spPr>
        <p:txBody>
          <a:bodyPr anchor="ctr">
            <a:normAutofit fontScale="90000"/>
          </a:bodyPr>
          <a:lstStyle/>
          <a:p>
            <a:r>
              <a:rPr lang="th-TH" altLang="th-TH" sz="4400" b="1" dirty="0" smtClean="0">
                <a:solidFill>
                  <a:srgbClr val="000000"/>
                </a:solidFill>
              </a:rPr>
              <a:t/>
            </a:r>
            <a:br>
              <a:rPr lang="th-TH" altLang="th-TH" sz="4400" b="1" dirty="0" smtClean="0">
                <a:solidFill>
                  <a:srgbClr val="000000"/>
                </a:solidFill>
              </a:rPr>
            </a:br>
            <a:r>
              <a:rPr lang="th-TH" altLang="th-TH" sz="4400" b="1" dirty="0" smtClean="0">
                <a:solidFill>
                  <a:srgbClr val="000000"/>
                </a:solidFill>
              </a:rPr>
              <a:t>ความรู้</a:t>
            </a:r>
            <a:r>
              <a:rPr lang="th-TH" altLang="th-TH" sz="4400" b="1" dirty="0">
                <a:solidFill>
                  <a:srgbClr val="000000"/>
                </a:solidFill>
              </a:rPr>
              <a:t>เบื้องต้นเกี่ยวกับการอ่าน</a:t>
            </a:r>
            <a:r>
              <a:rPr lang="th-TH" dirty="0"/>
              <a:t/>
            </a:r>
            <a:br>
              <a:rPr lang="th-TH" dirty="0"/>
            </a:br>
            <a:endParaRPr lang="th-TH" altLang="th-TH" dirty="0" smtClean="0">
              <a:solidFill>
                <a:srgbClr val="CC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980728"/>
            <a:ext cx="7128792" cy="4752851"/>
          </a:xfrm>
        </p:spPr>
        <p:txBody>
          <a:bodyPr/>
          <a:lstStyle/>
          <a:p>
            <a:pPr>
              <a:buNone/>
            </a:pPr>
            <a:r>
              <a:rPr lang="en-US" altLang="th-TH" dirty="0" smtClean="0">
                <a:solidFill>
                  <a:srgbClr val="0000FF"/>
                </a:solidFill>
              </a:rPr>
              <a:t>     </a:t>
            </a:r>
            <a:r>
              <a:rPr lang="th-TH" altLang="th-TH" sz="3200" dirty="0" smtClean="0">
                <a:solidFill>
                  <a:srgbClr val="002060"/>
                </a:solidFill>
              </a:rPr>
              <a:t>ลักษณะ</a:t>
            </a:r>
            <a:r>
              <a:rPr lang="th-TH" altLang="th-TH" sz="3200" dirty="0">
                <a:solidFill>
                  <a:srgbClr val="002060"/>
                </a:solidFill>
              </a:rPr>
              <a:t>ของผู้ที่อ่านเป็น </a:t>
            </a:r>
            <a:endParaRPr lang="th-TH" altLang="th-TH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th-TH" altLang="th-TH" dirty="0">
                <a:solidFill>
                  <a:srgbClr val="0000FF"/>
                </a:solidFill>
              </a:rPr>
              <a:t>	</a:t>
            </a:r>
            <a:r>
              <a:rPr lang="th-TH" altLang="th-TH" dirty="0" smtClean="0">
                <a:solidFill>
                  <a:srgbClr val="0000FF"/>
                </a:solidFill>
              </a:rPr>
              <a:t>	</a:t>
            </a:r>
            <a:r>
              <a:rPr lang="th-TH" altLang="th-TH" sz="2800" dirty="0" smtClean="0">
                <a:solidFill>
                  <a:srgbClr val="FF0066"/>
                </a:solidFill>
              </a:rPr>
              <a:t>1.</a:t>
            </a:r>
            <a:r>
              <a:rPr lang="en-US" altLang="th-TH" sz="2800" dirty="0" smtClean="0">
                <a:solidFill>
                  <a:srgbClr val="FF0066"/>
                </a:solidFill>
              </a:rPr>
              <a:t>  </a:t>
            </a:r>
            <a:r>
              <a:rPr lang="th-TH" altLang="th-TH" sz="2800" dirty="0" smtClean="0">
                <a:solidFill>
                  <a:srgbClr val="FF0066"/>
                </a:solidFill>
              </a:rPr>
              <a:t>อ่านแล้วรู้เรื่องราวได้ตลอดแจ่มแจ้ง </a:t>
            </a:r>
          </a:p>
          <a:p>
            <a:pPr eaLnBrk="1" hangingPunct="1">
              <a:buFontTx/>
              <a:buNone/>
            </a:pPr>
            <a:r>
              <a:rPr lang="th-TH" altLang="th-TH" sz="2800" dirty="0" smtClean="0">
                <a:solidFill>
                  <a:srgbClr val="FF0066"/>
                </a:solidFill>
              </a:rPr>
              <a:t>		2.</a:t>
            </a:r>
            <a:r>
              <a:rPr lang="en-US" altLang="th-TH" sz="2800" dirty="0" smtClean="0">
                <a:solidFill>
                  <a:srgbClr val="FF0066"/>
                </a:solidFill>
              </a:rPr>
              <a:t>  </a:t>
            </a:r>
            <a:r>
              <a:rPr lang="th-TH" altLang="th-TH" sz="2800" dirty="0" smtClean="0">
                <a:solidFill>
                  <a:srgbClr val="FF0066"/>
                </a:solidFill>
              </a:rPr>
              <a:t>ได้รับรสชาติจากการอ่าน </a:t>
            </a:r>
          </a:p>
          <a:p>
            <a:pPr eaLnBrk="1" hangingPunct="1">
              <a:buFontTx/>
              <a:buNone/>
            </a:pPr>
            <a:r>
              <a:rPr lang="th-TH" altLang="th-TH" sz="2800" dirty="0" smtClean="0">
                <a:solidFill>
                  <a:srgbClr val="FF0066"/>
                </a:solidFill>
              </a:rPr>
              <a:t>		3.  วินิจฉัยคุณค่าของหนังสือที่อ่านได้</a:t>
            </a:r>
            <a:r>
              <a:rPr lang="en-US" altLang="th-TH" sz="2800" dirty="0" smtClean="0">
                <a:solidFill>
                  <a:srgbClr val="FF0066"/>
                </a:solidFill>
              </a:rPr>
              <a:t> </a:t>
            </a:r>
            <a:endParaRPr lang="th-TH" altLang="th-TH" sz="2800" dirty="0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r>
              <a:rPr lang="en-US" altLang="th-TH" sz="2800" dirty="0" smtClean="0">
                <a:solidFill>
                  <a:srgbClr val="FF0066"/>
                </a:solidFill>
              </a:rPr>
              <a:t>     </a:t>
            </a:r>
            <a:r>
              <a:rPr lang="th-TH" altLang="th-TH" sz="2800" dirty="0" smtClean="0">
                <a:solidFill>
                  <a:srgbClr val="FF0066"/>
                </a:solidFill>
              </a:rPr>
              <a:t>	4.</a:t>
            </a:r>
            <a:r>
              <a:rPr lang="en-US" altLang="th-TH" sz="2800" dirty="0" smtClean="0">
                <a:solidFill>
                  <a:srgbClr val="FF0066"/>
                </a:solidFill>
              </a:rPr>
              <a:t>  </a:t>
            </a:r>
            <a:r>
              <a:rPr lang="th-TH" altLang="th-TH" sz="2800" dirty="0" smtClean="0">
                <a:solidFill>
                  <a:srgbClr val="FF0066"/>
                </a:solidFill>
              </a:rPr>
              <a:t>รู้จักนำสิ่งที่เป็นประโยชน์จากหนังสือที่อ่านมาใช้ได้เหมาะสมกับสถานการณ์ </a:t>
            </a:r>
          </a:p>
          <a:p>
            <a:pPr eaLnBrk="1" hangingPunct="1">
              <a:buFontTx/>
              <a:buNone/>
            </a:pPr>
            <a:r>
              <a:rPr lang="th-TH" altLang="th-TH" sz="2800" dirty="0" smtClean="0">
                <a:solidFill>
                  <a:srgbClr val="FF0066"/>
                </a:solidFill>
              </a:rPr>
              <a:t>		5.</a:t>
            </a:r>
            <a:r>
              <a:rPr lang="en-US" altLang="th-TH" sz="2800" dirty="0" smtClean="0">
                <a:solidFill>
                  <a:srgbClr val="FF0066"/>
                </a:solidFill>
              </a:rPr>
              <a:t>  </a:t>
            </a:r>
            <a:r>
              <a:rPr lang="th-TH" altLang="th-TH" sz="2800" dirty="0" smtClean="0">
                <a:solidFill>
                  <a:srgbClr val="FF0066"/>
                </a:solidFill>
              </a:rPr>
              <a:t>รู้จักเลือกหนังสือที่อ่านได้เหมาะสมตามความต้องการในแต่ละโอกาส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7039203" cy="24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1412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5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ประเภทของการอ่าน</a:t>
            </a:r>
            <a:endParaRPr lang="th-TH" altLang="th-TH" sz="5400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052513"/>
            <a:ext cx="7920111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altLang="th-TH" sz="2800" dirty="0" smtClean="0">
                <a:solidFill>
                  <a:srgbClr val="002060"/>
                </a:solidFill>
              </a:rPr>
              <a:t>การอ่านแบ่งออกเป็น 2 ประเภท คือ</a:t>
            </a:r>
            <a:r>
              <a:rPr lang="th-TH" altLang="th-TH" sz="2800" dirty="0" smtClean="0">
                <a:solidFill>
                  <a:srgbClr val="9900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altLang="th-TH" dirty="0" smtClean="0">
                <a:solidFill>
                  <a:srgbClr val="990099"/>
                </a:solidFill>
              </a:rPr>
              <a:t>	1.  การอ่านออกเสียง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altLang="th-TH" dirty="0" smtClean="0"/>
              <a:t>		 </a:t>
            </a:r>
            <a:r>
              <a:rPr lang="th-TH" altLang="th-TH" dirty="0" smtClean="0">
                <a:solidFill>
                  <a:srgbClr val="D60093"/>
                </a:solidFill>
              </a:rPr>
              <a:t>การอ่านออกเสียง หมายถึงการอ่านที่ผู้อื่นสามารถได้ยินเสียง</a:t>
            </a:r>
            <a:r>
              <a:rPr lang="en-US" altLang="th-TH" dirty="0" smtClean="0">
                <a:solidFill>
                  <a:srgbClr val="D60093"/>
                </a:solidFill>
              </a:rPr>
              <a:t>    </a:t>
            </a:r>
            <a:r>
              <a:rPr lang="th-TH" altLang="th-TH" dirty="0" smtClean="0">
                <a:solidFill>
                  <a:srgbClr val="D60093"/>
                </a:solidFill>
              </a:rPr>
              <a:t>การอ่านออกเสียงมักไม่นิยมอ่านเพื่อการรับสารโดยตรงเพียงคนเดียว เว้นแต่การอ่านบทประพันธ์เป็นท่วงทำนองเพื่อความไพเราะเพลิดเพลิน</a:t>
            </a:r>
            <a:r>
              <a:rPr lang="en-US" altLang="th-TH" dirty="0" smtClean="0">
                <a:solidFill>
                  <a:srgbClr val="D60093"/>
                </a:solidFill>
              </a:rPr>
              <a:t>    </a:t>
            </a:r>
            <a:r>
              <a:rPr lang="th-TH" altLang="th-TH" dirty="0" smtClean="0">
                <a:solidFill>
                  <a:srgbClr val="D60093"/>
                </a:solidFill>
              </a:rPr>
              <a:t>ส่วนใหญ่การอ่านออกเสียงมักเป็นการอ่านให้ผู้อื่นฟัง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altLang="th-TH" dirty="0" smtClean="0">
                <a:solidFill>
                  <a:srgbClr val="D60093"/>
                </a:solidFill>
              </a:rPr>
              <a:t>		การอ่านออกเสียงเป็นได้ทั้งการรับสารและการส่งสาร ส่วนการอ่านในใจจะเป็นได้เฉพาะการรับสารเพียงทางเดียวเท่านั้น</a:t>
            </a:r>
            <a:endParaRPr lang="en-US" altLang="th-TH" dirty="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solidFill>
                  <a:srgbClr val="D60093"/>
                </a:solidFill>
              </a:rPr>
              <a:t>	</a:t>
            </a:r>
            <a:r>
              <a:rPr lang="th-TH" altLang="th-TH" dirty="0" smtClean="0">
                <a:solidFill>
                  <a:srgbClr val="D60093"/>
                </a:solidFill>
              </a:rPr>
              <a:t>	การอ่านออกเสียงให้ผู้อื่นฟังจะต้องอ่านให้ชัดเจน ถูกต้องได้ข้อความครบถ้วนสมบูรณ์ มีลีลาการอ่านที่น่าสนใจและน่าติดตามฟังจนจบ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h-TH" altLang="th-TH" dirty="0" smtClean="0">
                <a:solidFill>
                  <a:srgbClr val="990099"/>
                </a:solidFill>
              </a:rPr>
              <a:t>	</a:t>
            </a:r>
            <a:r>
              <a:rPr lang="th-TH" altLang="th-TH" dirty="0" smtClean="0">
                <a:solidFill>
                  <a:srgbClr val="990099"/>
                </a:solidFill>
                <a:latin typeface="Angsana New" pitchFamily="18" charset="-34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286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9622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4" grpId="2"/>
      <p:bldP spid="8195" grpId="0" build="p"/>
      <p:bldP spid="819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9989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altLang="th-TH" sz="5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ประเภทของการอ่าน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196975"/>
            <a:ext cx="8003232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>
                <a:solidFill>
                  <a:srgbClr val="990099"/>
                </a:solidFill>
              </a:rPr>
              <a:t>2. </a:t>
            </a:r>
            <a:r>
              <a:rPr lang="th-TH" altLang="th-TH" dirty="0" smtClean="0">
                <a:solidFill>
                  <a:srgbClr val="990099"/>
                </a:solidFill>
                <a:latin typeface="Angsana New" pitchFamily="18" charset="-34"/>
              </a:rPr>
              <a:t>การอ่านในใจ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 		</a:t>
            </a:r>
            <a:r>
              <a:rPr lang="th-TH" altLang="th-TH" dirty="0" smtClean="0">
                <a:solidFill>
                  <a:srgbClr val="D60093"/>
                </a:solidFill>
              </a:rPr>
              <a:t>การอ่านในใจ คือ การอ่านไม่ออกเสียงการอ่านในใจเพื่อทำให้ตัวผู้อ่านมีความรู้</a:t>
            </a:r>
            <a:r>
              <a:rPr lang="en-US" altLang="th-TH" dirty="0" smtClean="0">
                <a:solidFill>
                  <a:srgbClr val="D60093"/>
                </a:solidFill>
              </a:rPr>
              <a:t> </a:t>
            </a:r>
            <a:r>
              <a:rPr lang="th-TH" altLang="th-TH" dirty="0" smtClean="0">
                <a:solidFill>
                  <a:srgbClr val="D60093"/>
                </a:solidFill>
              </a:rPr>
              <a:t> ความคิดวิจารณญานเเล้วนำสิ่งเหล่านี้ไปให้ประโยชน์เพื่อก่อให้เกิดความเจริญขึ้นทางด้านร่างกายสติปัญญา</a:t>
            </a:r>
            <a:r>
              <a:rPr lang="en-US" altLang="th-TH" dirty="0" smtClean="0">
                <a:solidFill>
                  <a:srgbClr val="D60093"/>
                </a:solidFill>
              </a:rPr>
              <a:t> </a:t>
            </a:r>
            <a:r>
              <a:rPr lang="th-TH" altLang="th-TH" dirty="0" smtClean="0">
                <a:solidFill>
                  <a:srgbClr val="D60093"/>
                </a:solidFill>
              </a:rPr>
              <a:t> อารมณ์เเละความคิด</a:t>
            </a:r>
            <a:r>
              <a:rPr lang="en-US" altLang="th-TH" dirty="0" smtClean="0">
                <a:solidFill>
                  <a:srgbClr val="D60093"/>
                </a:solidFill>
              </a:rPr>
              <a:t>  </a:t>
            </a:r>
            <a:r>
              <a:rPr lang="th-TH" altLang="th-TH" dirty="0" smtClean="0">
                <a:solidFill>
                  <a:srgbClr val="D60093"/>
                </a:solidFill>
              </a:rPr>
              <a:t>ในชีวิตประจำวัน</a:t>
            </a:r>
            <a:r>
              <a:rPr lang="en-US" altLang="th-TH" dirty="0" smtClean="0">
                <a:solidFill>
                  <a:srgbClr val="D60093"/>
                </a:solidFill>
              </a:rPr>
              <a:t>  </a:t>
            </a:r>
            <a:r>
              <a:rPr lang="th-TH" altLang="th-TH" dirty="0" smtClean="0">
                <a:solidFill>
                  <a:srgbClr val="D60093"/>
                </a:solidFill>
              </a:rPr>
              <a:t>เราต้องได้รับข้อมูลข่าวสารอย่างมากมาย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 	</a:t>
            </a:r>
            <a:r>
              <a:rPr lang="th-TH" altLang="th-TH" dirty="0" smtClean="0">
                <a:solidFill>
                  <a:schemeClr val="bg2">
                    <a:lumMod val="25000"/>
                  </a:schemeClr>
                </a:solidFill>
              </a:rPr>
              <a:t>วิธีการอ่านในใจประกอบด้วย</a:t>
            </a:r>
            <a:br>
              <a:rPr lang="th-TH" altLang="th-TH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h-TH" altLang="th-TH" dirty="0" smtClean="0">
                <a:solidFill>
                  <a:schemeClr val="bg2"/>
                </a:solidFill>
              </a:rPr>
              <a:t>	</a:t>
            </a:r>
            <a:r>
              <a:rPr lang="th-TH" altLang="th-TH" dirty="0" smtClean="0">
                <a:solidFill>
                  <a:srgbClr val="D60093"/>
                </a:solidFill>
              </a:rPr>
              <a:t>1.</a:t>
            </a:r>
            <a:r>
              <a:rPr lang="en-US" altLang="th-TH" dirty="0" smtClean="0">
                <a:solidFill>
                  <a:srgbClr val="D60093"/>
                </a:solidFill>
              </a:rPr>
              <a:t> </a:t>
            </a:r>
            <a:r>
              <a:rPr lang="th-TH" altLang="th-TH" dirty="0" smtClean="0">
                <a:solidFill>
                  <a:srgbClr val="D60093"/>
                </a:solidFill>
              </a:rPr>
              <a:t> ตั้งสมาธิให้เเน่วเเน่</a:t>
            </a:r>
            <a:br>
              <a:rPr lang="th-TH" altLang="th-TH" dirty="0" smtClean="0">
                <a:solidFill>
                  <a:srgbClr val="D60093"/>
                </a:solidFill>
              </a:rPr>
            </a:br>
            <a:r>
              <a:rPr lang="th-TH" altLang="th-TH" dirty="0" smtClean="0">
                <a:solidFill>
                  <a:srgbClr val="D60093"/>
                </a:solidFill>
              </a:rPr>
              <a:t>	2.</a:t>
            </a:r>
            <a:r>
              <a:rPr lang="en-US" altLang="th-TH" dirty="0" smtClean="0">
                <a:solidFill>
                  <a:srgbClr val="D60093"/>
                </a:solidFill>
              </a:rPr>
              <a:t>  </a:t>
            </a:r>
            <a:r>
              <a:rPr lang="th-TH" altLang="th-TH" dirty="0" smtClean="0">
                <a:solidFill>
                  <a:srgbClr val="D60093"/>
                </a:solidFill>
              </a:rPr>
              <a:t>กะช่วงสายตาให้ยาว</a:t>
            </a:r>
            <a:br>
              <a:rPr lang="th-TH" altLang="th-TH" dirty="0" smtClean="0">
                <a:solidFill>
                  <a:srgbClr val="D60093"/>
                </a:solidFill>
              </a:rPr>
            </a:br>
            <a:r>
              <a:rPr lang="th-TH" altLang="th-TH" dirty="0" smtClean="0">
                <a:solidFill>
                  <a:srgbClr val="D60093"/>
                </a:solidFill>
              </a:rPr>
              <a:t>	3.</a:t>
            </a:r>
            <a:r>
              <a:rPr lang="en-US" altLang="th-TH" dirty="0" smtClean="0">
                <a:solidFill>
                  <a:srgbClr val="D60093"/>
                </a:solidFill>
              </a:rPr>
              <a:t>  </a:t>
            </a:r>
            <a:r>
              <a:rPr lang="th-TH" altLang="th-TH" dirty="0" smtClean="0">
                <a:solidFill>
                  <a:srgbClr val="D60093"/>
                </a:solidFill>
              </a:rPr>
              <a:t>ไม่อ่านย้อนไปย้อนมา</a:t>
            </a:r>
            <a:br>
              <a:rPr lang="th-TH" altLang="th-TH" dirty="0" smtClean="0">
                <a:solidFill>
                  <a:srgbClr val="D60093"/>
                </a:solidFill>
              </a:rPr>
            </a:br>
            <a:r>
              <a:rPr lang="th-TH" altLang="th-TH" dirty="0" smtClean="0">
                <a:solidFill>
                  <a:srgbClr val="D60093"/>
                </a:solidFill>
              </a:rPr>
              <a:t>	4.</a:t>
            </a:r>
            <a:r>
              <a:rPr lang="en-US" altLang="th-TH" dirty="0" smtClean="0">
                <a:solidFill>
                  <a:srgbClr val="D60093"/>
                </a:solidFill>
              </a:rPr>
              <a:t> </a:t>
            </a:r>
            <a:r>
              <a:rPr lang="th-TH" altLang="th-TH" dirty="0" smtClean="0">
                <a:solidFill>
                  <a:srgbClr val="D60093"/>
                </a:solidFill>
              </a:rPr>
              <a:t> ไม่ออกเสียงเวลาอ่าน</a:t>
            </a:r>
            <a:r>
              <a:rPr lang="en-US" altLang="th-TH" dirty="0" smtClean="0">
                <a:solidFill>
                  <a:srgbClr val="D60093"/>
                </a:solidFill>
              </a:rPr>
              <a:t> </a:t>
            </a:r>
            <a:r>
              <a:rPr lang="th-TH" altLang="th-TH" dirty="0" smtClean="0"/>
              <a:t>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/>
              <a:t>  </a:t>
            </a:r>
            <a:r>
              <a:rPr lang="th-TH" altLang="th-TH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92" y="3228491"/>
            <a:ext cx="2957920" cy="31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86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การอ่านจับใจความ</a:t>
            </a:r>
            <a:endParaRPr lang="th-TH" altLang="th-TH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980728"/>
            <a:ext cx="7344816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>
                <a:solidFill>
                  <a:srgbClr val="CC0000"/>
                </a:solidFill>
              </a:rPr>
              <a:t>		การอ่านจับใจความ</a:t>
            </a:r>
            <a:r>
              <a:rPr lang="th-TH" altLang="th-TH" b="1" dirty="0" smtClean="0">
                <a:solidFill>
                  <a:srgbClr val="CC0000"/>
                </a:solidFill>
              </a:rPr>
              <a:t> </a:t>
            </a:r>
            <a:r>
              <a:rPr lang="th-TH" altLang="th-TH" dirty="0" smtClean="0">
                <a:solidFill>
                  <a:srgbClr val="CC0000"/>
                </a:solidFill>
              </a:rPr>
              <a:t>คือ การอ่านที่มุ่งค้นหาสาระของเรื่องหรือของหนังสือแต่ละเล่มที่เป็นส่วนใจความสำคัญ และส่วนขยายใจความสำคัญของเรื่อง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>
                <a:solidFill>
                  <a:srgbClr val="0000FF"/>
                </a:solidFill>
              </a:rPr>
              <a:t>		แนวการอ่านจับใจความ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	1.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  ตั้งจุดมุ่งหมายในการอ่านได้ชัดเจน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	2.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  สำรวจส่วนประกอบของหนังสืออย่างคร่าวๆ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	3.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  ทำความเข้าใจลักษณะของหนังสือว่าประเภทใด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	4.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  ใช้ความสามารถทางภาษาในด้านการแปลความหมายของคำ ประโยค และข้อความต่างๆอย่างถูกต้องรวดเร็ว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 smtClean="0">
                <a:solidFill>
                  <a:srgbClr val="FF0066"/>
                </a:solidFill>
                <a:latin typeface="Angsana New" pitchFamily="18" charset="-34"/>
              </a:rPr>
              <a:t>		5.</a:t>
            </a:r>
            <a:r>
              <a:rPr lang="th-TH" altLang="th-TH" dirty="0" smtClean="0">
                <a:solidFill>
                  <a:srgbClr val="FF0066"/>
                </a:solidFill>
                <a:latin typeface="Angsana New" pitchFamily="18" charset="-34"/>
              </a:rPr>
              <a:t>  ใช้ประสบการณ์หรือภูมิหลังเกี่ยวกับเรื่องที่อ่านมาประกอบ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78" y="5229200"/>
            <a:ext cx="3803915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126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219</TotalTime>
  <Words>71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การอ่านและ วรรณกรรมปัจจุบัน</vt:lpstr>
      <vt:lpstr>ความรู้เบื้องต้นเกี่ยวกับการอ่าน </vt:lpstr>
      <vt:lpstr>ความรู้เบื้องต้นเกี่ยวกับการอ่าน</vt:lpstr>
      <vt:lpstr>ความรู้เบื้องต้นเกี่ยวกับการอ่าน </vt:lpstr>
      <vt:lpstr>ความรู้เบื้องต้นเกี่ยวกับการอ่าน</vt:lpstr>
      <vt:lpstr> ความรู้เบื้องต้นเกี่ยวกับการอ่าน </vt:lpstr>
      <vt:lpstr>ประเภทของการอ่าน</vt:lpstr>
      <vt:lpstr>ประเภทของการอ่าน</vt:lpstr>
      <vt:lpstr>การอ่านจับใจความ</vt:lpstr>
      <vt:lpstr>ขั้นตอนการอ่านจับใจความ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 และ วรรณกรรมปัจจุบัน</dc:title>
  <dc:creator>SD-SSRU</dc:creator>
  <cp:lastModifiedBy>SD-SSRU</cp:lastModifiedBy>
  <cp:revision>9</cp:revision>
  <dcterms:created xsi:type="dcterms:W3CDTF">2020-06-23T02:11:22Z</dcterms:created>
  <dcterms:modified xsi:type="dcterms:W3CDTF">2021-05-19T08:08:45Z</dcterms:modified>
</cp:coreProperties>
</file>