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B99E41-EC91-41E5-BA38-177A0708C55F}" type="datetimeFigureOut">
              <a:rPr lang="th-TH" smtClean="0"/>
              <a:t>13/07/63</a:t>
            </a:fld>
            <a:endParaRPr lang="th-T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7BFE76-5347-4932-AED4-0B5A26931DA7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th-TH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E41-EC91-41E5-BA38-177A0708C55F}" type="datetimeFigureOut">
              <a:rPr lang="th-TH" smtClean="0"/>
              <a:t>13/07/63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E76-5347-4932-AED4-0B5A26931DA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E41-EC91-41E5-BA38-177A0708C55F}" type="datetimeFigureOut">
              <a:rPr lang="th-TH" smtClean="0"/>
              <a:t>13/07/63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BFE76-5347-4932-AED4-0B5A26931DA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E41-EC91-41E5-BA38-177A0708C55F}" type="datetimeFigureOut">
              <a:rPr lang="th-TH" smtClean="0"/>
              <a:t>13/07/63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E76-5347-4932-AED4-0B5A26931DA7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B99E41-EC91-41E5-BA38-177A0708C55F}" type="datetimeFigureOut">
              <a:rPr lang="th-TH" smtClean="0"/>
              <a:t>13/07/63</a:t>
            </a:fld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BFE76-5347-4932-AED4-0B5A26931DA7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E41-EC91-41E5-BA38-177A0708C55F}" type="datetimeFigureOut">
              <a:rPr lang="th-TH" smtClean="0"/>
              <a:t>13/07/63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E76-5347-4932-AED4-0B5A26931DA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E41-EC91-41E5-BA38-177A0708C55F}" type="datetimeFigureOut">
              <a:rPr lang="th-TH" smtClean="0"/>
              <a:t>13/07/63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E76-5347-4932-AED4-0B5A26931DA7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E41-EC91-41E5-BA38-177A0708C55F}" type="datetimeFigureOut">
              <a:rPr lang="th-TH" smtClean="0"/>
              <a:t>13/07/63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E76-5347-4932-AED4-0B5A26931DA7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E41-EC91-41E5-BA38-177A0708C55F}" type="datetimeFigureOut">
              <a:rPr lang="th-TH" smtClean="0"/>
              <a:t>13/07/63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E76-5347-4932-AED4-0B5A26931DA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E41-EC91-41E5-BA38-177A0708C55F}" type="datetimeFigureOut">
              <a:rPr lang="th-TH" smtClean="0"/>
              <a:t>13/07/63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7BFE76-5347-4932-AED4-0B5A26931DA7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9E41-EC91-41E5-BA38-177A0708C55F}" type="datetimeFigureOut">
              <a:rPr lang="th-TH" smtClean="0"/>
              <a:t>13/07/63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FE76-5347-4932-AED4-0B5A26931DA7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1B99E41-EC91-41E5-BA38-177A0708C55F}" type="datetimeFigureOut">
              <a:rPr lang="th-TH" smtClean="0"/>
              <a:t>13/07/63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87BFE76-5347-4932-AED4-0B5A26931DA7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7926" y="548680"/>
            <a:ext cx="7772400" cy="1758057"/>
          </a:xfrm>
        </p:spPr>
        <p:txBody>
          <a:bodyPr>
            <a:noAutofit/>
          </a:bodyPr>
          <a:lstStyle/>
          <a:p>
            <a:pPr algn="ctr"/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การอ่านและ</a:t>
            </a:r>
            <a:b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วรรณกรรมปัจจุบัน</a:t>
            </a:r>
            <a:endParaRPr lang="th-TH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97" y="2924944"/>
            <a:ext cx="6152859" cy="346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1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over2-t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765175"/>
            <a:ext cx="65532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3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748464" cy="4784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altLang="th-TH" sz="3300" b="1" dirty="0" smtClean="0">
                <a:solidFill>
                  <a:srgbClr val="660033"/>
                </a:solidFill>
                <a:latin typeface="Angsana New" pitchFamily="18" charset="-34"/>
              </a:rPr>
              <a:t>		</a:t>
            </a:r>
            <a:r>
              <a:rPr lang="th-TH" altLang="th-TH" sz="2800" b="1" dirty="0" smtClean="0">
                <a:solidFill>
                  <a:srgbClr val="660033"/>
                </a:solidFill>
                <a:latin typeface="Angsana New" pitchFamily="18" charset="-34"/>
              </a:rPr>
              <a:t>นวนิยาย</a:t>
            </a:r>
            <a:r>
              <a:rPr lang="th-TH" altLang="th-TH" sz="2800" dirty="0" smtClean="0">
                <a:solidFill>
                  <a:srgbClr val="660033"/>
                </a:solidFill>
                <a:latin typeface="Angsana New" pitchFamily="18" charset="-34"/>
              </a:rPr>
              <a:t> คือ วรรณกรรมร้อยแก้วที่แต่งขึ้นโดยมีความยาวพอประมาณ โดยโครงเรื่องและตัวละครได้จำลองจากชีวิตจริง</a:t>
            </a:r>
            <a:r>
              <a:rPr lang="en-US" altLang="th-TH" sz="2800" dirty="0" smtClean="0">
                <a:solidFill>
                  <a:srgbClr val="660033"/>
                </a:solidFill>
                <a:latin typeface="Angsana New" pitchFamily="18" charset="-34"/>
              </a:rPr>
              <a:t> </a:t>
            </a:r>
            <a:r>
              <a:rPr lang="th-TH" altLang="th-TH" sz="2800" dirty="0" smtClean="0">
                <a:solidFill>
                  <a:srgbClr val="660033"/>
                </a:solidFill>
                <a:latin typeface="Angsana New" pitchFamily="18" charset="-34"/>
              </a:rPr>
              <a:t>คำว่า นวนิยาย ในภาษาไทย เป็นคำศัพท์ใหม่ที่ใช้เรียกวรรณกรรมประเภทเรื่องสมมุติหรือบันเทิงคดี(</a:t>
            </a:r>
            <a:r>
              <a:rPr lang="en-US" altLang="th-TH" sz="2800" dirty="0" smtClean="0">
                <a:solidFill>
                  <a:srgbClr val="660033"/>
                </a:solidFill>
                <a:latin typeface="Angsana New" pitchFamily="18" charset="-34"/>
              </a:rPr>
              <a:t>Fiction) </a:t>
            </a:r>
            <a:r>
              <a:rPr lang="th-TH" altLang="th-TH" sz="2800" dirty="0" smtClean="0">
                <a:solidFill>
                  <a:srgbClr val="660033"/>
                </a:solidFill>
                <a:latin typeface="Angsana New" pitchFamily="18" charset="-34"/>
              </a:rPr>
              <a:t>ที่เป็นร้อยแก้วแบบพรรณาโวหาร ซึ่งในภาษาไทยแต่เดิมเรียกว่า เรื่องอ่านเล่นหรือเรื่องประโลมโลก</a:t>
            </a:r>
            <a:r>
              <a:rPr lang="en-US" altLang="th-TH" sz="2800" dirty="0" smtClean="0">
                <a:solidFill>
                  <a:srgbClr val="660033"/>
                </a:solidFill>
                <a:latin typeface="Angsana New" pitchFamily="18" charset="-34"/>
              </a:rPr>
              <a:t/>
            </a:r>
            <a:br>
              <a:rPr lang="en-US" altLang="th-TH" sz="2800" dirty="0" smtClean="0">
                <a:solidFill>
                  <a:srgbClr val="660033"/>
                </a:solidFill>
                <a:latin typeface="Angsana New" pitchFamily="18" charset="-34"/>
              </a:rPr>
            </a:br>
            <a:r>
              <a:rPr lang="en-US" altLang="th-TH" sz="3300" dirty="0" smtClean="0">
                <a:latin typeface="Angsana New" pitchFamily="18" charset="-34"/>
              </a:rPr>
              <a:t/>
            </a:r>
            <a:br>
              <a:rPr lang="en-US" altLang="th-TH" sz="3300" dirty="0" smtClean="0">
                <a:latin typeface="Angsana New" pitchFamily="18" charset="-34"/>
              </a:rPr>
            </a:br>
            <a:r>
              <a:rPr lang="th-TH" altLang="th-TH" sz="3300" dirty="0" smtClean="0">
                <a:latin typeface="Angsana New" pitchFamily="18" charset="-34"/>
              </a:rPr>
              <a:t>	</a:t>
            </a:r>
            <a:endParaRPr lang="th-TH" altLang="th-TH" dirty="0" smtClean="0">
              <a:latin typeface="Angsana New" pitchFamily="18" charset="-34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นวนิยาย</a:t>
            </a:r>
            <a:r>
              <a:rPr lang="en-US" altLang="th-TH" sz="6000" dirty="0" smtClean="0">
                <a:solidFill>
                  <a:srgbClr val="FFC000"/>
                </a:solidFill>
              </a:rPr>
              <a:t> </a:t>
            </a:r>
            <a:endParaRPr lang="th-TH" altLang="th-TH" sz="6000" dirty="0" smtClean="0">
              <a:solidFill>
                <a:srgbClr val="FFC000"/>
              </a:solidFill>
            </a:endParaRP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3724317" y="3933056"/>
            <a:ext cx="2952328" cy="1800225"/>
          </a:xfrm>
          <a:prstGeom prst="wedgeEllipseCallout">
            <a:avLst>
              <a:gd name="adj1" fmla="val -73761"/>
              <a:gd name="adj2" fmla="val 28996"/>
            </a:avLst>
          </a:prstGeom>
          <a:solidFill>
            <a:srgbClr val="FFD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2800" dirty="0">
                <a:solidFill>
                  <a:srgbClr val="006699"/>
                </a:solidFill>
                <a:latin typeface="Angsana New" pitchFamily="18" charset="-34"/>
              </a:rPr>
              <a:t>นวนิยาย มาจากภาษาอังกฤษว่า </a:t>
            </a:r>
            <a:r>
              <a:rPr lang="en-US" altLang="th-TH" sz="2800" dirty="0">
                <a:solidFill>
                  <a:srgbClr val="006699"/>
                </a:solidFill>
                <a:latin typeface="Angsana New" pitchFamily="18" charset="-34"/>
              </a:rPr>
              <a:t>Novel </a:t>
            </a:r>
            <a:r>
              <a:rPr lang="th-TH" altLang="th-TH" sz="2800" dirty="0">
                <a:solidFill>
                  <a:srgbClr val="006699"/>
                </a:solidFill>
                <a:latin typeface="Angsana New" pitchFamily="18" charset="-34"/>
              </a:rPr>
              <a:t>และ </a:t>
            </a:r>
            <a:r>
              <a:rPr lang="en-US" altLang="th-TH" sz="2800" dirty="0">
                <a:solidFill>
                  <a:srgbClr val="006699"/>
                </a:solidFill>
                <a:latin typeface="Angsana New" pitchFamily="18" charset="-34"/>
              </a:rPr>
              <a:t>Novella</a:t>
            </a:r>
            <a:endParaRPr lang="th-TH" altLang="th-TH" sz="2800" dirty="0">
              <a:solidFill>
                <a:srgbClr val="006699"/>
              </a:solidFill>
              <a:latin typeface="Angsana New" pitchFamily="18" charset="-34"/>
            </a:endParaRPr>
          </a:p>
        </p:txBody>
      </p:sp>
      <p:pic>
        <p:nvPicPr>
          <p:cNvPr id="20485" name="Picture 5" descr="200309-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6" y="3789040"/>
            <a:ext cx="204628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3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712968" cy="424847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h-TH" altLang="th-TH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องค์ประกอบของนวนิยาย</a:t>
            </a:r>
            <a:endParaRPr lang="en-US" altLang="th-TH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th-TH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	</a:t>
            </a:r>
            <a:r>
              <a:rPr lang="en-US" altLang="th-TH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	</a:t>
            </a:r>
            <a:r>
              <a:rPr lang="en-US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1) </a:t>
            </a:r>
            <a:r>
              <a:rPr lang="th-TH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โครงเรื่อง(</a:t>
            </a:r>
            <a:r>
              <a:rPr lang="en-US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Plot) </a:t>
            </a:r>
            <a:r>
              <a:rPr lang="th-TH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คือ เหตุการณ์ต่าง ๆ ที่เกิดขึ้นในเรื่อง โดยมีความขัดแย้งที่ก่อให้เกิดการต่อสู้ทำให้เรื่องดำเนินไปอย่างน่าสนใจ โครงเรื่องมี </a:t>
            </a:r>
            <a:r>
              <a:rPr lang="en-US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2 </a:t>
            </a:r>
            <a:r>
              <a:rPr lang="th-TH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ชนิด คือ โครงเรื่องใหญ่(</a:t>
            </a:r>
            <a:r>
              <a:rPr lang="en-US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main plot) </a:t>
            </a:r>
            <a:r>
              <a:rPr lang="th-TH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คือ แนวที่ให้เรื่องดำเนินไป มีการผูกปมเรื่องให้ซับซ้อนและคลี่คลายเงื่อนปมตอนจบ และโครงเรื่องย่อย(</a:t>
            </a:r>
            <a:r>
              <a:rPr lang="en-US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sub plot) </a:t>
            </a:r>
            <a:r>
              <a:rPr lang="th-TH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คือ เรื่องที่แทรกอยู่ในโครงเรื่องใหญ่มีความสำคัญน้อยกว่าและอาจมีได้หลายโครงเรื่องย่อยในเรื่องเดียว</a:t>
            </a:r>
            <a:r>
              <a:rPr lang="en-US" altLang="th-TH" sz="2800" dirty="0" smtClean="0">
                <a:solidFill>
                  <a:srgbClr val="990000"/>
                </a:solidFill>
                <a:latin typeface="Angsana New" pitchFamily="18" charset="-34"/>
              </a:rPr>
              <a:t/>
            </a:r>
            <a:br>
              <a:rPr lang="en-US" altLang="th-TH" sz="2800" dirty="0" smtClean="0">
                <a:solidFill>
                  <a:srgbClr val="990000"/>
                </a:solidFill>
                <a:latin typeface="Angsana New" pitchFamily="18" charset="-34"/>
              </a:rPr>
            </a:br>
            <a:r>
              <a:rPr lang="en-US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       </a:t>
            </a:r>
            <a:r>
              <a:rPr lang="en-US" altLang="th-TH" sz="2800" dirty="0" smtClean="0">
                <a:latin typeface="Angsana New" pitchFamily="18" charset="-34"/>
              </a:rPr>
              <a:t/>
            </a:r>
            <a:br>
              <a:rPr lang="en-US" altLang="th-TH" sz="2800" dirty="0" smtClean="0">
                <a:latin typeface="Angsana New" pitchFamily="18" charset="-34"/>
              </a:rPr>
            </a:br>
            <a:endParaRPr lang="th-TH" altLang="th-TH" sz="2800" dirty="0" smtClean="0">
              <a:latin typeface="Angsana New" pitchFamily="18" charset="-3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381260" cy="1054394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นวนิยาย</a:t>
            </a:r>
            <a:r>
              <a:rPr lang="en-US" altLang="th-TH" sz="6000" dirty="0" smtClean="0">
                <a:solidFill>
                  <a:srgbClr val="FFC000"/>
                </a:solidFill>
              </a:rPr>
              <a:t> </a:t>
            </a:r>
            <a:endParaRPr lang="th-TH" altLang="th-TH" sz="6000" dirty="0" smtClean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4"/>
            <a:ext cx="3960440" cy="201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5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1700808"/>
            <a:ext cx="8064896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h-TH" sz="2800" dirty="0"/>
              <a:t> </a:t>
            </a:r>
            <a:r>
              <a:rPr lang="th-TH" sz="2800" dirty="0" smtClean="0"/>
              <a:t>	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 ตัว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ละคร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(Character)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คือผู้ทำให้เกิดเหตุการณ์ในเรื่อง หรือเป็นผู้แสดง พฤติกรรม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ต่างๆในเรื่องตัว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ละครนี้นับเป็นองค์ประกอบสำคัญส่วนหนึ่งของนวนิยาย ตัวละครของนว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นิยายมี 2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คือตัวละครเอก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(the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major character)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คือตัวละครซึ่งมีบทบาทสำคัญในการดำเนินเรื่องโดย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ตลอดและตัว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ละครประกอบหรือตัวละคร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ย่อย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(the minor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character)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คือตัวละครซึ่งมีบทบาทในฐานะเป็นส่วนประกอบของการดำเนินเรื่องเท่านั้น แต่ก็ต้องมีส่วนช่วยเสริมเนื้อเรื่องและตัวละครสำคัญให้เด่น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ขึ้น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81260" cy="1054394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นวนิยาย</a:t>
            </a:r>
            <a:r>
              <a:rPr lang="en-US" altLang="th-TH" sz="6000" dirty="0" smtClean="0">
                <a:solidFill>
                  <a:srgbClr val="FFC000"/>
                </a:solidFill>
              </a:rPr>
              <a:t> </a:t>
            </a:r>
            <a:endParaRPr lang="th-TH" altLang="th-TH" sz="6000" dirty="0" smtClean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t="28558" r="1818" b="28775"/>
          <a:stretch/>
        </p:blipFill>
        <p:spPr bwMode="auto">
          <a:xfrm>
            <a:off x="1466025" y="4800275"/>
            <a:ext cx="6516216" cy="163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1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808"/>
            <a:ext cx="8713787" cy="504031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th-TH" sz="3000" dirty="0" smtClean="0">
                <a:latin typeface="Angsana New" pitchFamily="18" charset="-34"/>
              </a:rPr>
              <a:t>		</a:t>
            </a:r>
            <a:r>
              <a:rPr lang="en-US" altLang="th-TH" sz="3000" dirty="0" smtClean="0">
                <a:solidFill>
                  <a:srgbClr val="990000"/>
                </a:solidFill>
                <a:latin typeface="Angsana New" pitchFamily="18" charset="-34"/>
              </a:rPr>
              <a:t>3) </a:t>
            </a:r>
            <a:r>
              <a:rPr lang="th-TH" altLang="th-TH" sz="3000" dirty="0" smtClean="0">
                <a:solidFill>
                  <a:srgbClr val="990000"/>
                </a:solidFill>
                <a:latin typeface="Angsana New" pitchFamily="18" charset="-34"/>
              </a:rPr>
              <a:t>บทสนทนา (</a:t>
            </a:r>
            <a:r>
              <a:rPr lang="en-US" altLang="th-TH" sz="3000" dirty="0" smtClean="0">
                <a:solidFill>
                  <a:srgbClr val="990000"/>
                </a:solidFill>
                <a:latin typeface="Angsana New" pitchFamily="18" charset="-34"/>
              </a:rPr>
              <a:t>Dialogue) </a:t>
            </a:r>
            <a:r>
              <a:rPr lang="th-TH" altLang="th-TH" sz="3000" dirty="0" smtClean="0">
                <a:solidFill>
                  <a:srgbClr val="990000"/>
                </a:solidFill>
                <a:latin typeface="Angsana New" pitchFamily="18" charset="-34"/>
              </a:rPr>
              <a:t>คือ การสนทนาโต้ตอบระหว่างตัวละครในนวนิยาย เป็นส่วนที่ทำให้นวนิยายมีลักษณะคล้ายความจริงมากที่สุด บทสนทนาที่ดีต้องเหมาะสมกับบุคลิกภาพของตัวละคร ต้องสอดคล้องกับบรรยากาศในเรื่องและที่สำคัญต้องมีลักษณะสมจริง คือ มีคำพูดที่เหมือนกับบุคคลในชีวิตจริงใช้พูดจากัน</a:t>
            </a:r>
            <a:r>
              <a:rPr lang="en-US" altLang="th-TH" sz="3000" dirty="0" smtClean="0">
                <a:solidFill>
                  <a:srgbClr val="990000"/>
                </a:solidFill>
                <a:latin typeface="Angsana New" pitchFamily="18" charset="-34"/>
              </a:rPr>
              <a:t/>
            </a:r>
            <a:br>
              <a:rPr lang="en-US" altLang="th-TH" sz="3000" dirty="0" smtClean="0">
                <a:solidFill>
                  <a:srgbClr val="990000"/>
                </a:solidFill>
                <a:latin typeface="Angsana New" pitchFamily="18" charset="-34"/>
              </a:rPr>
            </a:br>
            <a:r>
              <a:rPr lang="en-US" altLang="th-TH" sz="3000" dirty="0" smtClean="0">
                <a:solidFill>
                  <a:srgbClr val="990000"/>
                </a:solidFill>
                <a:latin typeface="Angsana New" pitchFamily="18" charset="-34"/>
              </a:rPr>
              <a:t>         </a:t>
            </a:r>
            <a:r>
              <a:rPr lang="en-US" altLang="th-TH" sz="3000" dirty="0" smtClean="0">
                <a:latin typeface="Angsana New" pitchFamily="18" charset="-34"/>
              </a:rPr>
              <a:t/>
            </a:r>
            <a:br>
              <a:rPr lang="en-US" altLang="th-TH" sz="3000" dirty="0" smtClean="0">
                <a:latin typeface="Angsana New" pitchFamily="18" charset="-34"/>
              </a:rPr>
            </a:br>
            <a:endParaRPr lang="th-TH" altLang="th-TH" sz="3000" dirty="0" smtClean="0">
              <a:latin typeface="Angsana New" pitchFamily="18" charset="-34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260648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altLang="th-TH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นวนิยาย</a:t>
            </a:r>
            <a:r>
              <a:rPr lang="en-US" altLang="th-TH" sz="6000" dirty="0" smtClean="0">
                <a:solidFill>
                  <a:srgbClr val="FFC000"/>
                </a:solidFill>
              </a:rPr>
              <a:t> </a:t>
            </a:r>
            <a:endParaRPr lang="th-TH" altLang="th-TH" sz="6000" dirty="0" smtClean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3096344" cy="257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5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700808"/>
            <a:ext cx="7920880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th-TH" sz="2400" dirty="0" smtClean="0">
                <a:solidFill>
                  <a:srgbClr val="990000"/>
                </a:solidFill>
                <a:latin typeface="Angsana New" pitchFamily="18" charset="-34"/>
              </a:rPr>
              <a:t>	</a:t>
            </a:r>
            <a:r>
              <a:rPr lang="en-US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4</a:t>
            </a:r>
            <a:r>
              <a:rPr lang="en-US" altLang="th-TH" sz="2800" dirty="0">
                <a:solidFill>
                  <a:srgbClr val="990000"/>
                </a:solidFill>
                <a:latin typeface="Angsana New" pitchFamily="18" charset="-34"/>
              </a:rPr>
              <a:t>) </a:t>
            </a:r>
            <a:r>
              <a:rPr lang="th-TH" altLang="th-TH" sz="2800" dirty="0">
                <a:solidFill>
                  <a:srgbClr val="990000"/>
                </a:solidFill>
                <a:latin typeface="Angsana New" pitchFamily="18" charset="-34"/>
              </a:rPr>
              <a:t>ฉาก (</a:t>
            </a:r>
            <a:r>
              <a:rPr lang="en-US" altLang="th-TH" sz="2800" dirty="0">
                <a:solidFill>
                  <a:srgbClr val="990000"/>
                </a:solidFill>
                <a:latin typeface="Angsana New" pitchFamily="18" charset="-34"/>
              </a:rPr>
              <a:t>Setting) </a:t>
            </a:r>
            <a:r>
              <a:rPr lang="th-TH" altLang="th-TH" sz="2800" dirty="0">
                <a:solidFill>
                  <a:srgbClr val="990000"/>
                </a:solidFill>
                <a:latin typeface="Angsana New" pitchFamily="18" charset="-34"/>
              </a:rPr>
              <a:t>คือ เวลาและสถานที่รวมทั้งสิ่งแวดล้อม</a:t>
            </a:r>
            <a:r>
              <a:rPr lang="th-TH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อื่นๆ </a:t>
            </a:r>
            <a:r>
              <a:rPr lang="th-TH" altLang="th-TH" sz="2800" dirty="0">
                <a:solidFill>
                  <a:srgbClr val="990000"/>
                </a:solidFill>
                <a:latin typeface="Angsana New" pitchFamily="18" charset="-34"/>
              </a:rPr>
              <a:t>ที่ช่วยบอกให้ผู้อ่านรู้ว่าเหตุการณ์นั้นเกิดขึ้นเมื่อใดที่ไหน ที่นั้นมีลักษณะอย่างไร นวนิยายโดยทั่วไปจะสร้างฉากให้เป็นส่วนประกอบของเรื่อง เพื่อช่วยให้ผู้อ่านเกิดความเข้าใจในเหตุการณ์และเวลาที่ทำหนดไว้ในเนื้อเรื่อง หรือช่วยกำหนดบุคลิกลักษณะของตัวละคร ช่วยสื่อความคิดของผู้แต่ง หรือช่วยให้เรื่องดำเนินไป</a:t>
            </a:r>
            <a:r>
              <a:rPr lang="en-US" altLang="th-TH" sz="2800" dirty="0">
                <a:latin typeface="Angsana New" pitchFamily="18" charset="-34"/>
              </a:rPr>
              <a:t/>
            </a:r>
            <a:br>
              <a:rPr lang="en-US" altLang="th-TH" sz="2800" dirty="0">
                <a:latin typeface="Angsana New" pitchFamily="18" charset="-34"/>
              </a:rPr>
            </a:br>
            <a:endParaRPr lang="th-TH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altLang="th-TH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นวนิยาย</a:t>
            </a:r>
            <a:r>
              <a:rPr lang="en-US" altLang="th-TH" sz="6000" dirty="0" smtClean="0">
                <a:solidFill>
                  <a:srgbClr val="FFC000"/>
                </a:solidFill>
              </a:rPr>
              <a:t> </a:t>
            </a:r>
            <a:endParaRPr lang="th-TH" altLang="th-TH" sz="6000" dirty="0" smtClean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5" t="6159" r="9160" b="65456"/>
          <a:stretch/>
        </p:blipFill>
        <p:spPr bwMode="auto">
          <a:xfrm>
            <a:off x="1907704" y="4365104"/>
            <a:ext cx="5941105" cy="200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78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2816"/>
            <a:ext cx="8568952" cy="453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h-TH" altLang="th-TH" dirty="0" smtClean="0">
                <a:latin typeface="Angsana New" pitchFamily="18" charset="-34"/>
              </a:rPr>
              <a:t>	      </a:t>
            </a:r>
            <a:r>
              <a:rPr lang="en-US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5) </a:t>
            </a:r>
            <a:r>
              <a:rPr lang="th-TH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ความคิดเห็นของผู้แต่ง (</a:t>
            </a:r>
            <a:r>
              <a:rPr lang="en-US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Point of View) </a:t>
            </a:r>
            <a:r>
              <a:rPr lang="th-TH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คือ ความคิดเห็น ทัศนะ หรือปรัชญา ของผู้เขียน ซึ่งสอดแทรกอยู่ในพฤติกรรมของตัวละคร หรือ คำพูดของตัวละคร ในการเสนอความคิดเห็นหรือแนวคิดนี้ ผู้แต่งจะไม่เสนอออกมาโดยตรง มักจะสอดแทรกซ่อนเร้นอยู่ในพฤติกรรมของตัวละคร</a:t>
            </a:r>
            <a:r>
              <a:rPr lang="en-US" altLang="th-TH" sz="2800" dirty="0" smtClean="0">
                <a:solidFill>
                  <a:srgbClr val="990000"/>
                </a:solidFill>
                <a:latin typeface="Angsana New" pitchFamily="18" charset="-34"/>
              </a:rPr>
              <a:t/>
            </a:r>
            <a:br>
              <a:rPr lang="en-US" altLang="th-TH" sz="2800" dirty="0" smtClean="0">
                <a:solidFill>
                  <a:srgbClr val="990000"/>
                </a:solidFill>
                <a:latin typeface="Angsana New" pitchFamily="18" charset="-34"/>
              </a:rPr>
            </a:br>
            <a:r>
              <a:rPr lang="en-US" altLang="th-TH" sz="1050" dirty="0" smtClean="0">
                <a:solidFill>
                  <a:srgbClr val="990000"/>
                </a:solidFill>
                <a:latin typeface="Angsana New" pitchFamily="18" charset="-34"/>
              </a:rPr>
              <a:t>        </a:t>
            </a:r>
          </a:p>
          <a:p>
            <a:pPr eaLnBrk="1" hangingPunct="1">
              <a:buFontTx/>
              <a:buNone/>
            </a:pPr>
            <a:r>
              <a:rPr lang="en-US" altLang="th-TH" sz="2800" dirty="0">
                <a:solidFill>
                  <a:srgbClr val="990000"/>
                </a:solidFill>
                <a:latin typeface="Angsana New" pitchFamily="18" charset="-34"/>
              </a:rPr>
              <a:t>	</a:t>
            </a:r>
            <a:r>
              <a:rPr lang="en-US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	6) </a:t>
            </a:r>
            <a:r>
              <a:rPr lang="th-TH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ทำนองแต่ง (</a:t>
            </a:r>
            <a:r>
              <a:rPr lang="en-US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Style) </a:t>
            </a:r>
            <a:r>
              <a:rPr lang="th-TH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คือแบบแผนและลักษณะท่วงทำนองในการแต่ง ซึ่งเป็นลักษณะเฉพาะตัวของผู้ประพันธ์ เช่น การเลือกใช้คำ ท่วงทำนองโวหาร และน้ำเสียงของผู้แต่ง (แต่งแบบแสดงอารมณ์ขัน อ่อนโยน ล้อเลียน ) เป็นต้น</a:t>
            </a:r>
            <a:r>
              <a:rPr lang="en-US" altLang="th-TH" sz="2800" dirty="0" smtClean="0">
                <a:solidFill>
                  <a:srgbClr val="990000"/>
                </a:solidFill>
                <a:latin typeface="Angsana New" pitchFamily="18" charset="-34"/>
              </a:rPr>
              <a:t> </a:t>
            </a:r>
            <a:endParaRPr lang="th-TH" altLang="th-TH" sz="2800" dirty="0" smtClean="0">
              <a:solidFill>
                <a:srgbClr val="990000"/>
              </a:solidFill>
              <a:latin typeface="Angsana New" pitchFamily="18" charset="-34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altLang="th-TH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นวนิยาย</a:t>
            </a:r>
            <a:r>
              <a:rPr lang="en-US" altLang="th-TH" sz="6000" dirty="0" smtClean="0">
                <a:solidFill>
                  <a:srgbClr val="FFC000"/>
                </a:solidFill>
              </a:rPr>
              <a:t> </a:t>
            </a:r>
            <a:endParaRPr lang="th-TH" altLang="th-TH" sz="6000" dirty="0" smtClean="0">
              <a:solidFill>
                <a:srgbClr val="FFC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17232"/>
            <a:ext cx="3888432" cy="110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3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8435975" cy="489654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th-TH" altLang="th-TH" sz="3000" b="1" dirty="0" smtClean="0">
                <a:solidFill>
                  <a:srgbClr val="660033"/>
                </a:solidFill>
                <a:latin typeface="Angsana New" pitchFamily="18" charset="-34"/>
              </a:rPr>
              <a:t>ประเภทของนวนิยาย</a:t>
            </a:r>
            <a:r>
              <a:rPr lang="en-US" altLang="th-TH" sz="3000" b="1" dirty="0" smtClean="0">
                <a:latin typeface="Angsana New" pitchFamily="18" charset="-34"/>
              </a:rPr>
              <a:t/>
            </a:r>
            <a:br>
              <a:rPr lang="en-US" altLang="th-TH" sz="3000" b="1" dirty="0" smtClean="0">
                <a:latin typeface="Angsana New" pitchFamily="18" charset="-34"/>
              </a:rPr>
            </a:b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การแบ่งประเภทของนวนิยาย </a:t>
            </a:r>
            <a:r>
              <a:rPr lang="th-TH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</a:t>
            </a:r>
            <a:r>
              <a:rPr lang="en-US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2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 คือ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แบ่งตามแนวคิดในการเขียน ดังนี้ คือ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      </a:t>
            </a:r>
            <a:r>
              <a:rPr lang="en-US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1.1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คลาสสิค (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Classicism)</a:t>
            </a:r>
          </a:p>
          <a:p>
            <a:pPr eaLnBrk="1" hangingPunct="1">
              <a:buFontTx/>
              <a:buNone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        </a:t>
            </a:r>
            <a:r>
              <a:rPr lang="en-US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1.2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โรแมนติก หรือ จินตนิยม</a:t>
            </a:r>
            <a:endParaRPr lang="en-US" alt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Tx/>
              <a:buNone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        </a:t>
            </a:r>
            <a:r>
              <a:rPr lang="en-US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1.3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สัจนิยม หรือ อัตถนิยม (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Realism)</a:t>
            </a:r>
          </a:p>
          <a:p>
            <a:pPr eaLnBrk="1" hangingPunct="1">
              <a:buFontTx/>
              <a:buNone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      </a:t>
            </a:r>
            <a:r>
              <a:rPr lang="en-US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1.4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ธรรมชาตินิยม (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Naturalism)</a:t>
            </a:r>
          </a:p>
          <a:p>
            <a:pPr eaLnBrk="1" hangingPunct="1">
              <a:buFontTx/>
              <a:buNone/>
            </a:pP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        </a:t>
            </a:r>
            <a:r>
              <a:rPr lang="en-US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1.5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เหนือธรรมชาติ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(Surrealism) </a:t>
            </a:r>
            <a:b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  </a:t>
            </a:r>
            <a:r>
              <a:rPr lang="en-US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1.6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สัจนิยมใหม่ (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Neo-realism) </a:t>
            </a:r>
            <a:b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  </a:t>
            </a:r>
            <a:r>
              <a:rPr lang="en-US" alt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1.7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สัญลักษณ์นิยม (</a:t>
            </a:r>
            <a:r>
              <a:rPr lang="en-US" alt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Symbolism) </a:t>
            </a:r>
            <a:r>
              <a:rPr lang="en-US" altLang="th-TH" sz="3600" dirty="0" smtClean="0">
                <a:solidFill>
                  <a:srgbClr val="CC0099"/>
                </a:solidFill>
                <a:latin typeface="Angsana New" pitchFamily="18" charset="-34"/>
                <a:cs typeface="Angsana New" panose="02020603050405020304" pitchFamily="18" charset="-34"/>
              </a:rPr>
              <a:t/>
            </a:r>
            <a:br>
              <a:rPr lang="en-US" altLang="th-TH" sz="3600" dirty="0" smtClean="0">
                <a:solidFill>
                  <a:srgbClr val="CC0099"/>
                </a:solidFill>
                <a:latin typeface="Angsana New" pitchFamily="18" charset="-34"/>
                <a:cs typeface="Angsana New" panose="02020603050405020304" pitchFamily="18" charset="-34"/>
              </a:rPr>
            </a:br>
            <a:r>
              <a:rPr lang="en-US" altLang="th-TH" sz="2800" dirty="0" smtClean="0">
                <a:latin typeface="Angsana New" pitchFamily="18" charset="-34"/>
              </a:rPr>
              <a:t/>
            </a:r>
            <a:br>
              <a:rPr lang="en-US" altLang="th-TH" sz="2800" dirty="0" smtClean="0">
                <a:latin typeface="Angsana New" pitchFamily="18" charset="-34"/>
              </a:rPr>
            </a:br>
            <a:endParaRPr lang="th-TH" altLang="th-TH" sz="2800" dirty="0" smtClean="0">
              <a:latin typeface="Angsana New" pitchFamily="18" charset="-34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altLang="th-TH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นวนิยาย</a:t>
            </a:r>
            <a:r>
              <a:rPr lang="en-US" altLang="th-TH" sz="6000" dirty="0" smtClean="0">
                <a:solidFill>
                  <a:srgbClr val="FFC000"/>
                </a:solidFill>
              </a:rPr>
              <a:t> </a:t>
            </a:r>
            <a:endParaRPr lang="th-TH" altLang="th-TH" sz="6000" dirty="0" smtClean="0">
              <a:solidFill>
                <a:srgbClr val="FFC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24" y="2420888"/>
            <a:ext cx="3761656" cy="3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8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512" y="2080012"/>
            <a:ext cx="4320480" cy="444533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2.1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นวนิยายเชิงชีวประวัติ (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Biographical </a:t>
            </a: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Novel)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2.2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นวนิยายอิงประวัติศาสตร์ (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Historical </a:t>
            </a: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Novel)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2.3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นวนิยายแสดงข้อคิด (</a:t>
            </a:r>
            <a:r>
              <a:rPr lang="en-US" alt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Themetic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Novel)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2.4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นวนิยายล้อเลียน (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Satires Novel)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2.5) </a:t>
            </a:r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นวนิยายผจญภัย (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Novel of Adventure)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2.6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นวนิยายมหัศจรรย์ หรือ จินตนิยม (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Novel of </a:t>
            </a: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Fantasy)</a:t>
            </a:r>
          </a:p>
          <a:p>
            <a:pPr>
              <a:lnSpc>
                <a:spcPct val="80000"/>
              </a:lnSpc>
              <a:buNone/>
            </a:pP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2.7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นวนิยายเกี่ยวกับท้องถิ่น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(Novel of Soil</a:t>
            </a: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alt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altLang="th-TH" sz="2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alt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2.8</a:t>
            </a:r>
            <a:r>
              <a:rPr lang="en-US" alt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นวนิยายเป็นตอนต่อเนื่องกัน (</a:t>
            </a:r>
            <a:r>
              <a:rPr lang="en-US" altLang="th-TH" sz="3000" dirty="0">
                <a:latin typeface="Angsana New" panose="02020603050405020304" pitchFamily="18" charset="-34"/>
                <a:cs typeface="Angsana New" panose="02020603050405020304" pitchFamily="18" charset="-34"/>
              </a:rPr>
              <a:t>Episodic Novel)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h-TH" sz="2400" dirty="0" smtClean="0">
                <a:latin typeface="Angsana New" pitchFamily="18" charset="-34"/>
              </a:rPr>
              <a:t> </a:t>
            </a:r>
            <a:endParaRPr lang="th-TH" altLang="th-TH" sz="2400" dirty="0" smtClean="0">
              <a:latin typeface="Angsana New" pitchFamily="18" charset="-34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27984" y="2014196"/>
            <a:ext cx="4716016" cy="484380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2.9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นวนิยายเชิงจิตวิทยา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(Psychological Novel)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2.10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นวนิยายเชิงปัญหา (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Problem Novel)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2.11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หัสนิยาย (</a:t>
            </a:r>
            <a:r>
              <a:rPr lang="en-US" alt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Humour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Novel)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2.12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นวนิยายสังคมและการเมือง (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Politics and Sociological Novels)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2.13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นวนิยายลูกทุ่ง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(Peasant Novel)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2.14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นวนิยายต่างแดน (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Exotic Novel)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2.15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นวนิยายอาชญากรรม และนักสืบ (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Detective and Crime Novel)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2.16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นวนิยายอิงศาสนา (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Moral Novel)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2.17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นวนิยายวิทยาศาสตร์ (</a:t>
            </a:r>
            <a:r>
              <a:rPr lang="en-US" alt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Science Novel) </a:t>
            </a:r>
            <a:endParaRPr lang="th-TH" alt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556792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h-TH" spc="150" dirty="0">
                <a:latin typeface="Angsana New" panose="02020603050405020304" pitchFamily="18" charset="-34"/>
                <a:cs typeface="Angsana New" panose="02020603050405020304" pitchFamily="18" charset="-34"/>
              </a:rPr>
              <a:t>2) </a:t>
            </a:r>
            <a:r>
              <a:rPr lang="th-TH" altLang="th-TH" spc="15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แบ่งตามลักษณะของเนื้อเรื่อง แบ่งได้ดังนี้ </a:t>
            </a:r>
            <a:r>
              <a:rPr lang="th-TH" altLang="th-TH" spc="15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</a:t>
            </a:r>
            <a:endParaRPr lang="th-TH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นวนิยาย</a:t>
            </a:r>
            <a:r>
              <a:rPr lang="en-US" altLang="th-TH" sz="6000" dirty="0" smtClean="0">
                <a:solidFill>
                  <a:srgbClr val="FFC000"/>
                </a:solidFill>
              </a:rPr>
              <a:t> </a:t>
            </a:r>
            <a:endParaRPr lang="th-TH" altLang="th-TH" sz="6000" dirty="0" smtClean="0"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15720" r="3894" b="13992"/>
          <a:stretch/>
        </p:blipFill>
        <p:spPr bwMode="auto">
          <a:xfrm>
            <a:off x="4572000" y="5373216"/>
            <a:ext cx="3528392" cy="122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4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647</TotalTime>
  <Words>46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Grid</vt:lpstr>
      <vt:lpstr>การอ่านและ วรรณกรรมปัจจุบัน</vt:lpstr>
      <vt:lpstr>นวนิยาย </vt:lpstr>
      <vt:lpstr>นวนิยาย </vt:lpstr>
      <vt:lpstr>นวนิยาย </vt:lpstr>
      <vt:lpstr>PowerPoint Presentation</vt:lpstr>
      <vt:lpstr>นวนิยาย </vt:lpstr>
      <vt:lpstr>นวนิยาย </vt:lpstr>
      <vt:lpstr>นวนิยาย </vt:lpstr>
      <vt:lpstr>นวนิยาย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การอ่านและ วรรณกรรมปัจจุบัน</dc:title>
  <dc:creator>SD-SSRU</dc:creator>
  <cp:lastModifiedBy>SD-SSRU</cp:lastModifiedBy>
  <cp:revision>11</cp:revision>
  <dcterms:created xsi:type="dcterms:W3CDTF">2020-06-23T04:25:32Z</dcterms:created>
  <dcterms:modified xsi:type="dcterms:W3CDTF">2020-07-13T09:51:30Z</dcterms:modified>
</cp:coreProperties>
</file>