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B69AF-4D4F-466C-A625-46F31ADDD5B2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6F0A5-6FEA-40D6-9BA7-E1F8BA006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4143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F0A5-6FEA-40D6-9BA7-E1F8BA006451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4531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40A5-DB92-4955-9672-53DA20FEC4F1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E62D-25DF-416A-95E2-A874B005BA1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40A5-DB92-4955-9672-53DA20FEC4F1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E62D-25DF-416A-95E2-A874B005BA1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40A5-DB92-4955-9672-53DA20FEC4F1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E62D-25DF-416A-95E2-A874B005BA1C}" type="slidenum">
              <a:rPr lang="th-TH" smtClean="0"/>
              <a:t>‹#›</a:t>
            </a:fld>
            <a:endParaRPr lang="th-TH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40A5-DB92-4955-9672-53DA20FEC4F1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E62D-25DF-416A-95E2-A874B005BA1C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40A5-DB92-4955-9672-53DA20FEC4F1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E62D-25DF-416A-95E2-A874B005BA1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40A5-DB92-4955-9672-53DA20FEC4F1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E62D-25DF-416A-95E2-A874B005BA1C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40A5-DB92-4955-9672-53DA20FEC4F1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E62D-25DF-416A-95E2-A874B005BA1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40A5-DB92-4955-9672-53DA20FEC4F1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E62D-25DF-416A-95E2-A874B005BA1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40A5-DB92-4955-9672-53DA20FEC4F1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E62D-25DF-416A-95E2-A874B005BA1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40A5-DB92-4955-9672-53DA20FEC4F1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E62D-25DF-416A-95E2-A874B005BA1C}" type="slidenum">
              <a:rPr lang="th-TH" smtClean="0"/>
              <a:t>‹#›</a:t>
            </a:fld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40A5-DB92-4955-9672-53DA20FEC4F1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E62D-25DF-416A-95E2-A874B005BA1C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08540A5-DB92-4955-9672-53DA20FEC4F1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8E7E62D-25DF-416A-95E2-A874B005BA1C}" type="slidenum">
              <a:rPr lang="th-TH" smtClean="0"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tore.mbookstor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780108"/>
          </a:xfrm>
        </p:spPr>
        <p:txBody>
          <a:bodyPr>
            <a:noAutofit/>
          </a:bodyPr>
          <a:lstStyle/>
          <a:p>
            <a:r>
              <a:rPr lang="th-TH" sz="9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ลิขสิทธิ์ (</a:t>
            </a:r>
            <a:r>
              <a:rPr lang="en-US" sz="9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Copyright)</a:t>
            </a:r>
            <a:endParaRPr lang="th-TH" sz="9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420887"/>
            <a:ext cx="5136232" cy="341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10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1" y="1988840"/>
            <a:ext cx="8136903" cy="4536504"/>
          </a:xfrm>
        </p:spPr>
        <p:txBody>
          <a:bodyPr/>
          <a:lstStyle/>
          <a:p>
            <a:pPr marL="0" indent="0">
              <a:buNone/>
            </a:pP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โทษทางกฎหมาย</a:t>
            </a:r>
          </a:p>
          <a:p>
            <a:pPr marL="0" indent="0">
              <a:buNone/>
            </a:pPr>
            <a:r>
              <a:rPr lang="th-TH" dirty="0" smtClean="0"/>
              <a:t>	กรม</a:t>
            </a:r>
            <a:r>
              <a:rPr lang="th-TH" dirty="0"/>
              <a:t>ทรัพย์สินทางปัญญา มีการปรับใช้กฎหมายลิขสิทธิ์ฉบับใหม่ที่ครอบคลุมสื่อออนไลน์มากขึ้น ใครทำ</a:t>
            </a:r>
            <a:r>
              <a:rPr lang="th-TH" dirty="0" smtClean="0"/>
              <a:t>ผิด </a:t>
            </a:r>
            <a:r>
              <a:rPr lang="th-TH" dirty="0"/>
              <a:t>ถือว่า ละเมิดลิขสิทธิ์ </a:t>
            </a:r>
            <a:r>
              <a:rPr lang="th-TH" dirty="0" smtClean="0"/>
              <a:t>ทันที</a:t>
            </a:r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b="1" dirty="0" smtClean="0"/>
              <a:t>กฎหมาย</a:t>
            </a:r>
            <a:r>
              <a:rPr lang="th-TH" b="1" dirty="0"/>
              <a:t>เดิม</a:t>
            </a:r>
          </a:p>
          <a:p>
            <a:pPr marL="0" indent="0">
              <a:buNone/>
            </a:pPr>
            <a:r>
              <a:rPr lang="th-TH" dirty="0" smtClean="0"/>
              <a:t>	การ</a:t>
            </a:r>
            <a:r>
              <a:rPr lang="th-TH" dirty="0"/>
              <a:t>ละเมิดต่องานของผู้สร้างสรรค์ ทั้ง ทำซ้ำ ดัดแปลงงาน เผยแพร่ต่อสาธารณชนโดยไม่ได้รับความยินยอมตามกฎหมาย มีโทษปรับ 20,000 – 200,000 บาท แต่หากทำเพื่อการค้า หรือ เชิงพาณิชย์ มีโทษจำคุก 6 เดือน – 4 ปี หรือ มีโทษปรับ ตั้งแต่ 100,000 – 800,000 บาท หรือ ทั้งจำทั้งปรับ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โจรกรรมทางวรรณกรรม </a:t>
            </a:r>
            <a:r>
              <a:rPr lang="en-US" dirty="0"/>
              <a:t>PLAGIARISM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2121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8326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2800" b="1" dirty="0"/>
              <a:t>กฎหมายเพิ่มเติม</a:t>
            </a:r>
          </a:p>
          <a:p>
            <a:pPr marL="0" indent="0">
              <a:buNone/>
            </a:pPr>
            <a:r>
              <a:rPr lang="th-TH" dirty="0" smtClean="0"/>
              <a:t>	การ</a:t>
            </a:r>
            <a:r>
              <a:rPr lang="th-TH" dirty="0"/>
              <a:t>กระทำที่เป็นการลักลอบ เช่น ลบลายน้ำของรูป, ตัดรูป โดยรูปนั้นไม่มีชื่อเจ้าของภาพ แล้วนำไปเผยแพร่หรือใช้งานในเว็บไซต์ของตนเอง หรือ แชร์ ผ่าน </a:t>
            </a:r>
            <a:r>
              <a:rPr lang="en-US" sz="1700" dirty="0"/>
              <a:t>SOCIAL NETWORK </a:t>
            </a:r>
            <a:r>
              <a:rPr lang="th-TH" dirty="0"/>
              <a:t>ของตน โดยไม่อ้างอิงเจ้าของตัวจริง มีโทษจำคุก 6 เดือน และปรับ 200,000 บาท</a:t>
            </a:r>
          </a:p>
          <a:p>
            <a:pPr marL="0" indent="0">
              <a:buNone/>
            </a:pPr>
            <a:r>
              <a:rPr lang="th-TH" dirty="0" smtClean="0"/>
              <a:t>	การ </a:t>
            </a:r>
            <a:r>
              <a:rPr lang="en-US" sz="1700" dirty="0"/>
              <a:t>COPY</a:t>
            </a:r>
            <a:r>
              <a:rPr lang="en-US" dirty="0"/>
              <a:t> </a:t>
            </a:r>
            <a:r>
              <a:rPr lang="th-TH" dirty="0"/>
              <a:t>เนื้อหาบนหน้าเว็บไซต์มาโพสต์ทาง </a:t>
            </a:r>
            <a:r>
              <a:rPr lang="en-US" sz="1900" dirty="0"/>
              <a:t>FACEBOOK</a:t>
            </a:r>
          </a:p>
          <a:p>
            <a:pPr marL="0" indent="0">
              <a:buNone/>
            </a:pPr>
            <a:r>
              <a:rPr lang="th-TH" dirty="0" smtClean="0"/>
              <a:t>	 1. กระทำ</a:t>
            </a:r>
            <a:r>
              <a:rPr lang="th-TH" dirty="0"/>
              <a:t>เป็นรายบุคคล ใช้ส่วนตัว ไม่ได้แสวงหากำไร = สามารถใช้ได้ ไม่ผิดลิขสิทธิ์ ก็ต่อเมื่อ ให้เครดิตและอ้างอิงแหล่งที่มา</a:t>
            </a:r>
          </a:p>
          <a:p>
            <a:pPr marL="0" indent="0">
              <a:buNone/>
            </a:pPr>
            <a:r>
              <a:rPr lang="th-TH" dirty="0" smtClean="0"/>
              <a:t>	 2.การ</a:t>
            </a:r>
            <a:r>
              <a:rPr lang="th-TH" dirty="0"/>
              <a:t>กระทำแบบนิติบุคคล หากเว็บไซต์มีแบนเนอร์โฆษณา หรือ </a:t>
            </a:r>
            <a:r>
              <a:rPr lang="en-US" sz="1900" dirty="0"/>
              <a:t>FACEBOOK</a:t>
            </a:r>
            <a:r>
              <a:rPr lang="en-US" dirty="0"/>
              <a:t> </a:t>
            </a:r>
            <a:r>
              <a:rPr lang="th-TH" dirty="0"/>
              <a:t>เชิงพาณิชย์  ผิดลิขสิทธิ์ ผิดกฎหมาย</a:t>
            </a:r>
          </a:p>
          <a:p>
            <a:pPr marL="0" indent="0">
              <a:buNone/>
            </a:pPr>
            <a:r>
              <a:rPr lang="th-TH" dirty="0" smtClean="0"/>
              <a:t>	 3.การ </a:t>
            </a:r>
            <a:r>
              <a:rPr lang="en-US" sz="1900" dirty="0"/>
              <a:t>EMBED</a:t>
            </a:r>
            <a:r>
              <a:rPr lang="en-US" dirty="0"/>
              <a:t> </a:t>
            </a:r>
            <a:r>
              <a:rPr lang="th-TH" dirty="0"/>
              <a:t>ไม่ผิดลิขสิทธิ์ หากคลิปนั้นเผยแพร่เป็นสาธารณะ และเผยแพร่จากต้นฉบับ-ต้นสังกัด เช่นเดียวกับการแชร์ลิงก์ (แก้ไขกฎหมายจากกรมทรัพย์สินทางปัญญา เมื่อวันที่ 7 สิงหาคม 2558)</a:t>
            </a:r>
          </a:p>
          <a:p>
            <a:pPr marL="0" indent="0">
              <a:buNone/>
            </a:pPr>
            <a:r>
              <a:rPr lang="th-TH" dirty="0" smtClean="0"/>
              <a:t>	 4.การ</a:t>
            </a:r>
            <a:r>
              <a:rPr lang="th-TH" dirty="0"/>
              <a:t>นำคลิปบน </a:t>
            </a:r>
            <a:r>
              <a:rPr lang="en-US" sz="2100" dirty="0"/>
              <a:t>YouTube</a:t>
            </a:r>
            <a:r>
              <a:rPr lang="en-US" dirty="0"/>
              <a:t> </a:t>
            </a:r>
            <a:r>
              <a:rPr lang="th-TH" dirty="0"/>
              <a:t>ไปใช้ จะต้อง 1) อ้างอิงชื่อเจ้าของคลิปและเผยแพร่แบบสาธารณะ 2) ถึงแชร์เฉย ๆ แบบไม่สาธารณะ ยังไงก็ถือว่า ละเมิดลิขสิทธิ์ 3) การเอาคลิปไปลงใน </a:t>
            </a:r>
            <a:r>
              <a:rPr lang="en-US" sz="2100" dirty="0"/>
              <a:t>Facebook </a:t>
            </a:r>
            <a:r>
              <a:rPr lang="th-TH" dirty="0"/>
              <a:t>เชิงพาณิชย์ เสี่ยงถูกฟ้องเรื่องแสวงหากำไร</a:t>
            </a:r>
          </a:p>
          <a:p>
            <a:pPr marL="0" indent="0">
              <a:buNone/>
            </a:pPr>
            <a:r>
              <a:rPr lang="th-TH" dirty="0" smtClean="0"/>
              <a:t>	 5.ถ้า</a:t>
            </a:r>
            <a:r>
              <a:rPr lang="th-TH" dirty="0"/>
              <a:t>ไม่อยากโดนฟ้อง ควร วาดเอง ถ่ายเอง ซื้อเอง หรือขอโดยตรงจากเจ้าของรูปเอง  ถ้าเอาจาก </a:t>
            </a:r>
            <a:r>
              <a:rPr lang="en-US" sz="2100" dirty="0"/>
              <a:t>Google </a:t>
            </a:r>
            <a:r>
              <a:rPr lang="th-TH" dirty="0"/>
              <a:t>อาจโดนฟ้องได้</a:t>
            </a:r>
          </a:p>
          <a:p>
            <a:pPr marL="0" indent="0">
              <a:buNone/>
            </a:pPr>
            <a:r>
              <a:rPr lang="th-TH" dirty="0" smtClean="0"/>
              <a:t>	 6.เนื้อหา</a:t>
            </a:r>
            <a:r>
              <a:rPr lang="th-TH" dirty="0"/>
              <a:t>ที่สามารถนำมาได้แบบไม่ผิดกฎหมาย ได้แก่ ข่าวประจำวันและข้อเท็จจริง, รัฐธรรมนูญและกฎหมาย, ระเบียบและประกาศจากหน่วยงานของรัฐ, คำพิพากษา, คำสั่ง ของราชการ, คำแปลหรือการรวบรวมที่หน่วยงานรัฐจัดทำขึ้น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24744"/>
          </a:xfrm>
        </p:spPr>
        <p:txBody>
          <a:bodyPr/>
          <a:lstStyle/>
          <a:p>
            <a:r>
              <a:rPr lang="th-TH" dirty="0"/>
              <a:t>โจรกรรมทางวรรณกรรม </a:t>
            </a:r>
            <a:r>
              <a:rPr lang="en-US" dirty="0"/>
              <a:t>PLAGIARISM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9108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74112"/>
            <a:ext cx="7462322" cy="4692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603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96944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800" dirty="0"/>
              <a:t>1. ลิขสิทธิ์คืออะไร</a:t>
            </a:r>
          </a:p>
          <a:p>
            <a:pPr marL="0" indent="0">
              <a:buNone/>
            </a:pPr>
            <a:r>
              <a:rPr lang="th-TH" sz="2800" dirty="0" smtClean="0"/>
              <a:t>	ลิขสิทธิ์ </a:t>
            </a:r>
            <a:r>
              <a:rPr lang="th-TH" sz="2800" dirty="0"/>
              <a:t>หมายถึง สิทธิแต่เพียงผู้เดียวที่จะกระทำการใด ๆ เกี่ยวกับงานที่ผู้สร้างสรรค์ได้ริเริ่มโดยการใช้สติปัญญาความรู้ ความสามารถ และความวิริยะอุตสาหะของตนเองในการสร้างสรรค์ โดยไม่ลอกเลียนงานของผู้อื่น โดยงานที่สร้างสรรค์ต้องเป็นงานตามประเภทที่กฎหมายลิขสิทธิ์ให้คุ้มครอง โดยผู้สร้างสรรค์จะได้รับความคุ้มครองทันทีที่สร้างสรรค์โดยไม่ต้องจดทะเบียน</a:t>
            </a:r>
          </a:p>
          <a:p>
            <a:pPr marL="0" indent="0">
              <a:buNone/>
            </a:pPr>
            <a:r>
              <a:rPr lang="th-TH" sz="2800" dirty="0" smtClean="0"/>
              <a:t>	การ</a:t>
            </a:r>
            <a:r>
              <a:rPr lang="th-TH" sz="2800" dirty="0"/>
              <a:t>แจ้งข้อมูลลิขสิทธิ์ต่อกรมทรัพย์สินทางปัญญา มิได้ เป็นการรับรองสิทธิ์ของเจ้าของลิขสิทธิ์แต่อย่างใด แต่เป็นเพียงการแจ้งต่อหน่วยงานราชการว่าตนเองเป็นเจ้าของสิทธิ์ในผลงานลิขสิทธิ์ที่แจ้งไว้เท่านั้น โดยผู้แจ้งต้องรับรองตนเองว่าเป็นเจ้าของผลงานที่นำมาแจ้งข้อมูลลิขสิทธิ์และหนังสือรับรองที่กรมทรัพย์สินทางปัญญาออกให้ ก็มิได้รับรองว่าผู้แจ้งเป็นเจ้าของงานลิขสิทธิ์แต่อย่างใด หากมีข้อโต้แย้งเกี่ยวกับความเป็นเจ้าของลิขสิทธิ์ ผู้แจ้งจำเป็นต้องพิสูจน์ความเป็นเจ้าของลิขสิทธิ์ นั้นเอง</a:t>
            </a: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600" dirty="0">
                <a:latin typeface="Angsana New" panose="02020603050405020304" pitchFamily="18" charset="-34"/>
                <a:cs typeface="Angsana New" panose="02020603050405020304" pitchFamily="18" charset="-34"/>
              </a:rPr>
              <a:t>ลิขสิทธิ์ (</a:t>
            </a:r>
            <a:r>
              <a:rPr lang="en-US" sz="6600" dirty="0">
                <a:latin typeface="Angsana New" panose="02020603050405020304" pitchFamily="18" charset="-34"/>
                <a:cs typeface="Angsana New" panose="02020603050405020304" pitchFamily="18" charset="-34"/>
              </a:rPr>
              <a:t>Copyright)</a:t>
            </a:r>
            <a:endParaRPr lang="th-TH" sz="6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6130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496943" cy="42093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800" dirty="0"/>
              <a:t>2. ประเภทของงานที่มีลิขสิทธิ์</a:t>
            </a:r>
          </a:p>
          <a:p>
            <a:r>
              <a:rPr lang="th-TH" sz="2800" dirty="0"/>
              <a:t>กฎหมายลิขสิทธิ์ให้ความคุ้มครองแก่งานสร้างสรรค์ 9 ประเภทตามที่กฎหมายกำหนด ได้แก่</a:t>
            </a:r>
          </a:p>
          <a:p>
            <a:endParaRPr lang="th-TH" sz="2800" dirty="0"/>
          </a:p>
          <a:p>
            <a:r>
              <a:rPr lang="th-TH" sz="2800" dirty="0"/>
              <a:t>งานวรรณกรรม เช่น หนังสือ จุลสาร สิ่งเขียน สิ่งพิมพ์ คำปราศรัย โปรแกรมคอมพิวเตอร์</a:t>
            </a:r>
          </a:p>
          <a:p>
            <a:r>
              <a:rPr lang="th-TH" sz="2800" dirty="0"/>
              <a:t>งานนาฏกรรม เช่น งานที่เกี่ยวกับการรำ การเต้น การทำท่า หรือการแสดงประกอบขึ้นเป็นเรื่องราว รวมถึงการแสดงโดยวิธีใบ้ด้วย</a:t>
            </a:r>
          </a:p>
          <a:p>
            <a:r>
              <a:rPr lang="th-TH" sz="2800" dirty="0"/>
              <a:t>งานศิลปกรรม เช่น งานจิตรกรรม งานประติมากรรม ภาพพิมพ์ งานสถาปัตยกรรม ภาพถ่าย ภาพประกอบ หรืองานสร้างสรรค์รูปทรงสามมิติเกี่ยวกับภูมิประเทศ หรือวิทยาศาสตร์ งานศิลปะประยุกต์ ซึ่งรวมถึงภาพถ่ายและแผนผังของงานดังกล่าวด้วย</a:t>
            </a:r>
          </a:p>
          <a:p>
            <a:endParaRPr lang="th-TH" dirty="0"/>
          </a:p>
        </p:txBody>
      </p:sp>
      <p:sp>
        <p:nvSpPr>
          <p:cNvPr id="2" name="Rectangle 1"/>
          <p:cNvSpPr/>
          <p:nvPr/>
        </p:nvSpPr>
        <p:spPr>
          <a:xfrm>
            <a:off x="1475656" y="548680"/>
            <a:ext cx="66967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6600" dirty="0">
                <a:solidFill>
                  <a:srgbClr val="FFFFFF"/>
                </a:solidFill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ลิขสิทธิ์ (</a:t>
            </a:r>
            <a:r>
              <a:rPr lang="en-US" sz="6600" dirty="0">
                <a:solidFill>
                  <a:srgbClr val="FFFFFF"/>
                </a:solidFill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Copyright)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278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80919" cy="4464496"/>
          </a:xfrm>
        </p:spPr>
        <p:txBody>
          <a:bodyPr>
            <a:normAutofit/>
          </a:bodyPr>
          <a:lstStyle/>
          <a:p>
            <a:r>
              <a:rPr lang="th-TH" sz="2800" dirty="0"/>
              <a:t>งานดนตรีกรรม เช่น คำร้อง ทำนอง การเรียบเรียงเสียงประสานรวมถึงโน้ตเพลงที่แยกและเรียบเรียงเสียงประสานแล้ว</a:t>
            </a:r>
          </a:p>
          <a:p>
            <a:r>
              <a:rPr lang="th-TH" sz="2800" dirty="0"/>
              <a:t>งานสิ่งบันทึกเสียง เช่น เทปเพลง แผ่นคอมแพ็คดิสก์ (ซีดี) ที่บันทึกข้อมูลเสียง ทั้งนี้ไม่รวมถึงเสียงประกอบภาพยนตร์ หรือเสียงประกอบโสตทัศนวัสดุอย่างอื่น</a:t>
            </a:r>
          </a:p>
          <a:p>
            <a:r>
              <a:rPr lang="th-TH" sz="2800" dirty="0" smtClean="0"/>
              <a:t>งาน</a:t>
            </a:r>
            <a:r>
              <a:rPr lang="th-TH" sz="2800" dirty="0"/>
              <a:t>โสตทัศนวัสดุ เช่น วีดีโอเทป วีซีดี ดีวีดี แผ่นเลเซอร์ดิสก์ที่บันทึกข้อมูลประกอบด้วยลำดับของภาพหรือภาพและเสียงอันสามารถที่จะนำมาเล่นซ้ำได้อีก</a:t>
            </a:r>
          </a:p>
          <a:p>
            <a:r>
              <a:rPr lang="th-TH" sz="2800" dirty="0"/>
              <a:t>งานภาพยนตร์ เช่น ภาพยนตร์ รวมทั้งเสียงประกอบของภาพยนตร์นั้นด้วย (ถ้ามี)</a:t>
            </a:r>
          </a:p>
          <a:p>
            <a:r>
              <a:rPr lang="th-TH" sz="2800" dirty="0"/>
              <a:t>งานแพร่เสียงแพร่ภาพ เช่น การกระจายเสียงวิทยุ การแพร่เสียง หรือภาพทางโทรทัศน์</a:t>
            </a:r>
          </a:p>
          <a:p>
            <a:r>
              <a:rPr lang="th-TH" sz="2800" dirty="0"/>
              <a:t>งานอื่นใดในแผนกวรรณคดี แผนกวิทยาศาสตร์ หรือแผนกศิลปะ</a:t>
            </a:r>
          </a:p>
          <a:p>
            <a:pPr marL="0" indent="0">
              <a:buNone/>
            </a:pPr>
            <a:endParaRPr lang="th-TH" sz="2800" dirty="0"/>
          </a:p>
        </p:txBody>
      </p:sp>
      <p:sp>
        <p:nvSpPr>
          <p:cNvPr id="2" name="Rectangle 1"/>
          <p:cNvSpPr/>
          <p:nvPr/>
        </p:nvSpPr>
        <p:spPr>
          <a:xfrm>
            <a:off x="1763688" y="476672"/>
            <a:ext cx="60121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6600" dirty="0">
                <a:solidFill>
                  <a:srgbClr val="FFFFFF"/>
                </a:solidFill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ลิขสิทธิ์ (</a:t>
            </a:r>
            <a:r>
              <a:rPr lang="en-US" sz="6600" dirty="0">
                <a:solidFill>
                  <a:srgbClr val="FFFFFF"/>
                </a:solidFill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Copyright)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2477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51508"/>
            <a:ext cx="8496944" cy="53178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3. ผลงานที่ไม่ถือว่าเป็นลิขสิทธิ์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3.1 ข่าวประจำวันและข้อเท็จจริงต่างๆ ที่มีลักษณะเป็นเพียงข่าวสาร เช่น วัน เวลา สถานที่ ชื่อบุคคล จำนวนคน ปริมาณ เป็น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ต้น หาก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มีการนำข้อมูลดังกล่าวมาเรียบเรียงจนมีลักษณะเป็นงานวรรณกรรม อาทิ การวิเคราะห์ข่าว บทความ ผลงานนั้นอาจจะได้รับความคุ้มครองในลักษณะของงานวรรณกรรม</a:t>
            </a:r>
          </a:p>
          <a:p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3.2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รัฐธรรมนูญ และกฎหมาย</a:t>
            </a:r>
          </a:p>
          <a:p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3.3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ระเบียบ ข้อบังคับ ประกาศ คำสั่ง คำชี้แจง และหนังสือโต้ตอบของกระทรวง ทบวง กรม หรือหน่วยงานอื่นใดของรัฐหรือของท้องถิ่น</a:t>
            </a:r>
          </a:p>
          <a:p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3.4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คำพิพากษา คำสั่ง คำวินิจฉัย และรายงานของทางราชการ</a:t>
            </a:r>
          </a:p>
          <a:p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3.5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คำแปลและการรวบรวมสิ่งต่างๆ ตามข้อ 3.1 - 3.4 ซึ่งกระทรวง ทบวง กรม หรือหน่วยงานอื่นใดของรัฐหรือของท้องถิ่นจัดทำขึ้น</a:t>
            </a:r>
          </a:p>
          <a:p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3.6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ความคิด ขั้นตอน กรรมวิธี ระบบ วิธีใช้หรือทำงาน แนวความคิด หลักการ การค้นพบ หรือทฤษฎีทางวิทยาศาสตร์ หรือคณิตศาสตร์</a:t>
            </a:r>
          </a:p>
          <a:p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07704" y="243513"/>
            <a:ext cx="58326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6600" dirty="0">
                <a:solidFill>
                  <a:srgbClr val="FFFFFF"/>
                </a:solidFill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ลิขสิทธิ์ (</a:t>
            </a:r>
            <a:r>
              <a:rPr lang="en-US" sz="6600" dirty="0">
                <a:solidFill>
                  <a:srgbClr val="FFFFFF"/>
                </a:solidFill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Copyright)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6838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849" y="404664"/>
            <a:ext cx="4785416" cy="6336704"/>
          </a:xfrm>
          <a:ln>
            <a:solidFill>
              <a:schemeClr val="accent1">
                <a:lumMod val="50000"/>
              </a:schemeClr>
            </a:solidFill>
          </a:ln>
        </p:spPr>
      </p:pic>
      <p:cxnSp>
        <p:nvCxnSpPr>
          <p:cNvPr id="6" name="Straight Arrow Connector 5"/>
          <p:cNvCxnSpPr/>
          <p:nvPr/>
        </p:nvCxnSpPr>
        <p:spPr>
          <a:xfrm flipH="1">
            <a:off x="1475656" y="234888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3528" y="2204864"/>
            <a:ext cx="1152128" cy="40011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แจ้งลิขสิทธิ์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57115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โจรกรรมทางวรรณกรรม </a:t>
            </a:r>
            <a:r>
              <a:rPr lang="en-US" dirty="0"/>
              <a:t>PLAGIARISM</a:t>
            </a:r>
            <a:endParaRPr lang="th-T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916832"/>
            <a:ext cx="7992888" cy="4209331"/>
          </a:xfrm>
        </p:spPr>
        <p:txBody>
          <a:bodyPr/>
          <a:lstStyle/>
          <a:p>
            <a:pPr marL="0" indent="0">
              <a:buNone/>
            </a:pP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ความหมายของ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Plagiarism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/>
              <a:t>	Plagiarism </a:t>
            </a:r>
            <a:r>
              <a:rPr lang="th-TH" dirty="0" smtClean="0"/>
              <a:t>(เพล้ต </a:t>
            </a:r>
            <a:r>
              <a:rPr lang="th-TH" dirty="0"/>
              <a:t>- เจอ - ริ - </a:t>
            </a:r>
            <a:r>
              <a:rPr lang="th-TH" dirty="0" smtClean="0"/>
              <a:t>ซึ่ม) </a:t>
            </a:r>
            <a:r>
              <a:rPr lang="th-TH" dirty="0"/>
              <a:t>คือ โจรกรรมทางวรรณกรรมหรือการลอกเลียนวรรณกรรมซึ่งหมายรวมถึง </a:t>
            </a:r>
            <a:endParaRPr lang="en-US" dirty="0"/>
          </a:p>
          <a:p>
            <a:pPr>
              <a:buFontTx/>
              <a:buChar char="-"/>
            </a:pPr>
            <a:r>
              <a:rPr lang="th-TH" dirty="0" smtClean="0"/>
              <a:t>การ</a:t>
            </a:r>
            <a:r>
              <a:rPr lang="th-TH" dirty="0"/>
              <a:t>นำผลงาน ความคิด หรือคำพูดของผู้อื่นไปใช้โดยไม่ให้เครดิต </a:t>
            </a:r>
            <a:endParaRPr lang="en-US" dirty="0"/>
          </a:p>
          <a:p>
            <a:pPr>
              <a:buFontTx/>
              <a:buChar char="-"/>
            </a:pPr>
            <a:r>
              <a:rPr lang="th-TH" dirty="0" smtClean="0"/>
              <a:t>การ</a:t>
            </a:r>
            <a:r>
              <a:rPr lang="th-TH" dirty="0"/>
              <a:t>นำความคิดและงานของผู้อื่นมาเขียน โดยทำให้ดูเหมือนว่ามาจากความคิดของ</a:t>
            </a:r>
            <a:r>
              <a:rPr lang="th-TH" dirty="0" smtClean="0"/>
              <a:t>ตนเอง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1321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1556792"/>
            <a:ext cx="7848871" cy="45693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รูปแบบของ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Plagiarism</a:t>
            </a:r>
            <a:endParaRPr lang="th-T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h-TH" dirty="0" smtClean="0"/>
              <a:t>	การ</a:t>
            </a:r>
            <a:r>
              <a:rPr lang="th-TH" dirty="0"/>
              <a:t>คัดลอกมาทั้งหมดโดยไม่ระบุที่มา หรือการนำข้อเขียนของผู้อื่นมาเรียบเรียงเขียนใหม่ในแบบของตัวเองโดยไม่ระบุที่มา ในวงวิชาการ โจรกรรมทางวรรณกรรมโดยนิสิตนักศึกษา อาจารย์หรือนักวิจัยถือเป็น “ ความไม่สุจริตทางวิชาการ ” </a:t>
            </a:r>
            <a:r>
              <a:rPr lang="th-TH" sz="2000" dirty="0"/>
              <a:t>(</a:t>
            </a:r>
            <a:r>
              <a:rPr lang="en-US" sz="2000" dirty="0"/>
              <a:t>academic </a:t>
            </a:r>
            <a:r>
              <a:rPr lang="en-US" sz="2000" dirty="0" smtClean="0"/>
              <a:t>dishonesty</a:t>
            </a:r>
            <a:r>
              <a:rPr lang="th-TH" sz="2000" dirty="0" smtClean="0"/>
              <a:t>)</a:t>
            </a:r>
            <a:r>
              <a:rPr lang="en-US" sz="2000" dirty="0" smtClean="0"/>
              <a:t> </a:t>
            </a:r>
            <a:r>
              <a:rPr lang="th-TH" dirty="0"/>
              <a:t>หรือ “ การฉ้อฉลทางวิชาการ ” (</a:t>
            </a:r>
            <a:r>
              <a:rPr lang="en-US" sz="2000" dirty="0"/>
              <a:t>academic </a:t>
            </a:r>
            <a:r>
              <a:rPr lang="en-US" sz="2000" dirty="0" smtClean="0"/>
              <a:t>fraud</a:t>
            </a:r>
            <a:r>
              <a:rPr lang="th-TH" dirty="0" smtClean="0"/>
              <a:t>)</a:t>
            </a:r>
            <a:r>
              <a:rPr lang="en-US" dirty="0" smtClean="0"/>
              <a:t> </a:t>
            </a:r>
            <a:r>
              <a:rPr lang="th-TH" dirty="0"/>
              <a:t>และผู้กระทำผิดจะต้องถูกตำหนิทางวิชาการ </a:t>
            </a:r>
            <a:r>
              <a:rPr lang="th-TH" sz="2000" dirty="0"/>
              <a:t>( </a:t>
            </a:r>
            <a:r>
              <a:rPr lang="en-US" sz="2000" dirty="0"/>
              <a:t>academic </a:t>
            </a:r>
            <a:r>
              <a:rPr lang="en-US" sz="2000" dirty="0" smtClean="0"/>
              <a:t>censure</a:t>
            </a:r>
            <a:r>
              <a:rPr lang="th-TH" dirty="0" smtClean="0"/>
              <a:t>)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th-TH" dirty="0" smtClean="0"/>
              <a:t>	โจรกรรม</a:t>
            </a:r>
            <a:r>
              <a:rPr lang="th-TH" dirty="0"/>
              <a:t>ทางวรรณกรรมใน งานสื่อสารมวลชนถือเป็นละเมิดจรรยาบรรณทางวารสารศาสตร์ </a:t>
            </a:r>
            <a:r>
              <a:rPr lang="th-TH" dirty="0" smtClean="0"/>
              <a:t>(</a:t>
            </a:r>
            <a:r>
              <a:rPr lang="en-US" sz="2000" dirty="0" smtClean="0"/>
              <a:t>journalistic ethics</a:t>
            </a:r>
            <a:r>
              <a:rPr lang="th-TH" sz="2800" dirty="0" smtClean="0"/>
              <a:t>)</a:t>
            </a:r>
            <a:r>
              <a:rPr lang="en-US" dirty="0" smtClean="0"/>
              <a:t> </a:t>
            </a:r>
            <a:r>
              <a:rPr lang="th-TH" dirty="0" smtClean="0"/>
              <a:t>นักข่าว</a:t>
            </a:r>
            <a:r>
              <a:rPr lang="th-TH" dirty="0"/>
              <a:t>ที่ถูกจับได้โดยทั่วไปจะถูกลงทางทางวินัยตั้งแต่พักงานถึงการถูกให้ออกจากงาน </a:t>
            </a: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	สำหรับ </a:t>
            </a:r>
            <a:r>
              <a:rPr lang="th-TH" dirty="0"/>
              <a:t>บุคคลทั่วไป ที่ถูกจับได้ว่าทำโจรกรรมทางวรรณกรรมทางวิชาการหรือทางงานหนังสือพิมพ์มักอ้างว่าได้กระทำลงไปโดยไม่ได้ตั้งใจ โดยลืมใส่อ้างอิงหรือใส่คำประกาศกิตติคุณ (</a:t>
            </a:r>
            <a:r>
              <a:rPr lang="en-US" sz="2000" dirty="0" smtClean="0"/>
              <a:t>citation</a:t>
            </a:r>
            <a:r>
              <a:rPr lang="th-TH" dirty="0" smtClean="0"/>
              <a:t>)</a:t>
            </a:r>
            <a:r>
              <a:rPr lang="en-US" sz="2000" dirty="0" smtClean="0"/>
              <a:t> </a:t>
            </a:r>
            <a:r>
              <a:rPr lang="th-TH" dirty="0"/>
              <a:t>ที่เหมาะสม</a:t>
            </a:r>
            <a:r>
              <a:rPr lang="th-TH" dirty="0" smtClean="0"/>
              <a:t>ไว้</a:t>
            </a:r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โจรกรรมทางวรรณกรรม </a:t>
            </a:r>
            <a:r>
              <a:rPr lang="en-US" dirty="0"/>
              <a:t>PLAGIARISM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577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1844824"/>
            <a:ext cx="7704856" cy="4281339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/>
              <a:t>ประเภท</a:t>
            </a:r>
            <a:r>
              <a:rPr lang="th-TH" b="1" dirty="0"/>
              <a:t>ของ การขโมยความคิด </a:t>
            </a:r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PLAGIARISM)</a:t>
            </a:r>
          </a:p>
          <a:p>
            <a:pPr marL="0" indent="0">
              <a:buNone/>
            </a:pPr>
            <a:r>
              <a:rPr lang="th-TH" dirty="0" smtClean="0"/>
              <a:t>	โดยทั่วไป </a:t>
            </a:r>
            <a:r>
              <a:rPr lang="th-TH" dirty="0"/>
              <a:t>แบ่งประเภทของการ “</a:t>
            </a:r>
            <a:r>
              <a:rPr lang="th-TH" dirty="0">
                <a:hlinkClick r:id="rId2"/>
              </a:rPr>
              <a:t>ขโมยความคิด</a:t>
            </a:r>
            <a:r>
              <a:rPr lang="th-TH" dirty="0"/>
              <a:t>” ที่ ละเมิดลิขสิทธิ์ </a:t>
            </a: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ออกเป็น </a:t>
            </a:r>
            <a:r>
              <a:rPr lang="th-TH" dirty="0"/>
              <a:t>5 ประเภทหลัก </a:t>
            </a:r>
            <a:r>
              <a:rPr lang="th-TH" dirty="0" smtClean="0"/>
              <a:t>ดังนี้</a:t>
            </a:r>
          </a:p>
          <a:p>
            <a:pPr marL="0" indent="0">
              <a:buNone/>
            </a:pPr>
            <a:endParaRPr lang="th-TH" sz="1200" dirty="0"/>
          </a:p>
          <a:p>
            <a:r>
              <a:rPr lang="th-TH" dirty="0"/>
              <a:t>ลอกข้อความมา โดยไม่อ้างอิง</a:t>
            </a:r>
          </a:p>
          <a:p>
            <a:r>
              <a:rPr lang="th-TH" dirty="0"/>
              <a:t>ลอกข้อความมา โดยไม่ใส่เครื่องหมายคำพูด (“_____”)</a:t>
            </a:r>
          </a:p>
          <a:p>
            <a:r>
              <a:rPr lang="th-TH" dirty="0"/>
              <a:t>ลอกความคิด โดยเอามาดัดแปลงหรือเขียนใหม่ เสมือนเป็นเจ้าของความคิด</a:t>
            </a:r>
          </a:p>
          <a:p>
            <a:r>
              <a:rPr lang="th-TH" dirty="0"/>
              <a:t>ลอกข้อความมา แต่ให้แหล่งอ้างอิงผิด</a:t>
            </a:r>
          </a:p>
          <a:p>
            <a:r>
              <a:rPr lang="th-TH" dirty="0"/>
              <a:t>ลอกข้อความมาบางประโยค แต่ไม่อ้างอิง</a:t>
            </a: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โจรกรรมทางวรรณกรรม </a:t>
            </a:r>
            <a:r>
              <a:rPr lang="en-US" dirty="0"/>
              <a:t>PLAGIARISM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1666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1229</TotalTime>
  <Words>436</Words>
  <Application>Microsoft Office PowerPoint</Application>
  <PresentationFormat>On-screen Show (4:3)</PresentationFormat>
  <Paragraphs>65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ลิขสิทธิ์ (Copyright)</vt:lpstr>
      <vt:lpstr>ลิขสิทธิ์ (Copyright)</vt:lpstr>
      <vt:lpstr>PowerPoint Presentation</vt:lpstr>
      <vt:lpstr>PowerPoint Presentation</vt:lpstr>
      <vt:lpstr>PowerPoint Presentation</vt:lpstr>
      <vt:lpstr>PowerPoint Presentation</vt:lpstr>
      <vt:lpstr>โจรกรรมทางวรรณกรรม PLAGIARISM</vt:lpstr>
      <vt:lpstr>โจรกรรมทางวรรณกรรม PLAGIARISM</vt:lpstr>
      <vt:lpstr>โจรกรรมทางวรรณกรรม PLAGIARISM</vt:lpstr>
      <vt:lpstr>โจรกรรมทางวรรณกรรม PLAGIARISM</vt:lpstr>
      <vt:lpstr>โจรกรรมทางวรรณกรรม PLAGIARISM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ลิขสิทธิ์ (Copyright)</dc:title>
  <dc:creator>SD-SSRU</dc:creator>
  <cp:lastModifiedBy>SD-SSRU</cp:lastModifiedBy>
  <cp:revision>12</cp:revision>
  <dcterms:created xsi:type="dcterms:W3CDTF">2019-11-26T04:15:44Z</dcterms:created>
  <dcterms:modified xsi:type="dcterms:W3CDTF">2020-07-21T01:14:36Z</dcterms:modified>
</cp:coreProperties>
</file>