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7" r:id="rId3"/>
    <p:sldId id="258" r:id="rId4"/>
    <p:sldId id="259" r:id="rId5"/>
    <p:sldId id="280" r:id="rId6"/>
    <p:sldId id="260" r:id="rId7"/>
    <p:sldId id="269" r:id="rId8"/>
    <p:sldId id="281" r:id="rId9"/>
    <p:sldId id="270" r:id="rId10"/>
    <p:sldId id="271" r:id="rId11"/>
    <p:sldId id="272" r:id="rId12"/>
    <p:sldId id="283" r:id="rId13"/>
    <p:sldId id="273" r:id="rId14"/>
    <p:sldId id="282" r:id="rId15"/>
    <p:sldId id="274" r:id="rId16"/>
    <p:sldId id="284" r:id="rId17"/>
    <p:sldId id="275" r:id="rId18"/>
    <p:sldId id="276" r:id="rId19"/>
    <p:sldId id="261" r:id="rId20"/>
    <p:sldId id="262" r:id="rId21"/>
    <p:sldId id="263" r:id="rId22"/>
    <p:sldId id="265" r:id="rId23"/>
    <p:sldId id="285" r:id="rId24"/>
    <p:sldId id="266" r:id="rId25"/>
    <p:sldId id="267" r:id="rId26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5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CB51E560-B624-47E1-8974-06C535206A09}" type="datetimeFigureOut">
              <a:rPr lang="th-TH" smtClean="0"/>
              <a:t>12/06/63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E53EC7E1-747D-477C-80AE-3D479CF4FED9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1E560-B624-47E1-8974-06C535206A09}" type="datetimeFigureOut">
              <a:rPr lang="th-TH" smtClean="0"/>
              <a:t>12/06/63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EC7E1-747D-477C-80AE-3D479CF4FED9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1E560-B624-47E1-8974-06C535206A09}" type="datetimeFigureOut">
              <a:rPr lang="th-TH" smtClean="0"/>
              <a:t>12/06/63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EC7E1-747D-477C-80AE-3D479CF4FED9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1E560-B624-47E1-8974-06C535206A09}" type="datetimeFigureOut">
              <a:rPr lang="th-TH" smtClean="0"/>
              <a:t>12/06/63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EC7E1-747D-477C-80AE-3D479CF4FED9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1E560-B624-47E1-8974-06C535206A09}" type="datetimeFigureOut">
              <a:rPr lang="th-TH" smtClean="0"/>
              <a:t>12/06/63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EC7E1-747D-477C-80AE-3D479CF4FED9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1E560-B624-47E1-8974-06C535206A09}" type="datetimeFigureOut">
              <a:rPr lang="th-TH" smtClean="0"/>
              <a:t>12/06/63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EC7E1-747D-477C-80AE-3D479CF4FED9}" type="slidenum">
              <a:rPr lang="th-TH" smtClean="0"/>
              <a:t>‹#›</a:t>
            </a:fld>
            <a:endParaRPr lang="th-TH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1E560-B624-47E1-8974-06C535206A09}" type="datetimeFigureOut">
              <a:rPr lang="th-TH" smtClean="0"/>
              <a:t>12/06/63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EC7E1-747D-477C-80AE-3D479CF4FED9}" type="slidenum">
              <a:rPr lang="th-TH" smtClean="0"/>
              <a:t>‹#›</a:t>
            </a:fld>
            <a:endParaRPr lang="th-TH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1E560-B624-47E1-8974-06C535206A09}" type="datetimeFigureOut">
              <a:rPr lang="th-TH" smtClean="0"/>
              <a:t>12/06/63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EC7E1-747D-477C-80AE-3D479CF4FED9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1E560-B624-47E1-8974-06C535206A09}" type="datetimeFigureOut">
              <a:rPr lang="th-TH" smtClean="0"/>
              <a:t>12/06/63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EC7E1-747D-477C-80AE-3D479CF4FED9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CB51E560-B624-47E1-8974-06C535206A09}" type="datetimeFigureOut">
              <a:rPr lang="th-TH" smtClean="0"/>
              <a:t>12/06/63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E53EC7E1-747D-477C-80AE-3D479CF4FED9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CB51E560-B624-47E1-8974-06C535206A09}" type="datetimeFigureOut">
              <a:rPr lang="th-TH" smtClean="0"/>
              <a:t>12/06/63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E53EC7E1-747D-477C-80AE-3D479CF4FED9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CB51E560-B624-47E1-8974-06C535206A09}" type="datetimeFigureOut">
              <a:rPr lang="th-TH" smtClean="0"/>
              <a:t>12/06/63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E53EC7E1-747D-477C-80AE-3D479CF4FED9}" type="slidenum">
              <a:rPr lang="th-TH" smtClean="0"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196752"/>
            <a:ext cx="7772400" cy="1470025"/>
          </a:xfrm>
        </p:spPr>
        <p:txBody>
          <a:bodyPr>
            <a:noAutofit/>
          </a:bodyPr>
          <a:lstStyle/>
          <a:p>
            <a:r>
              <a:rPr lang="en-US" sz="9600" dirty="0" smtClean="0"/>
              <a:t>E-BOOK</a:t>
            </a:r>
            <a:endParaRPr lang="th-TH" sz="9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140" y="2636912"/>
            <a:ext cx="3038475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38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692696"/>
            <a:ext cx="6965245" cy="1027242"/>
          </a:xfrm>
        </p:spPr>
        <p:txBody>
          <a:bodyPr/>
          <a:lstStyle/>
          <a:p>
            <a:r>
              <a:rPr lang="th-TH" dirty="0"/>
              <a:t>ประเภทของหนังสืออิเล็กทรอนิกส์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556792"/>
            <a:ext cx="7056784" cy="410445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h-TH" dirty="0" smtClean="0"/>
              <a:t> 	</a:t>
            </a:r>
            <a:r>
              <a:rPr lang="th-TH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4) หนังสืออิเล็กทรอนิกส์ แบบหนังสือภาพเคลื่อนไหว (</a:t>
            </a:r>
            <a:r>
              <a:rPr lang="en-US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Moving Picture Books) </a:t>
            </a:r>
            <a:r>
              <a:rPr lang="th-TH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เป็นหนังสืออิเล็กทรอนิกส์ที่เน้น การนำเสนอข้อมูลในรูปแบบภาพวีดิทัศน์ (</a:t>
            </a:r>
            <a:r>
              <a:rPr lang="en-US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Video Clips) </a:t>
            </a:r>
            <a:r>
              <a:rPr lang="th-TH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หรือภาพยนตร์สั้น ๆ (</a:t>
            </a:r>
            <a:r>
              <a:rPr lang="en-US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Films Clips) </a:t>
            </a:r>
            <a:r>
              <a:rPr lang="th-TH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ผนวกกับข้อมูลสนเทศที่อยู่ในรูปตัวหนังสือ (</a:t>
            </a:r>
            <a:r>
              <a:rPr lang="en-US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Text Information) </a:t>
            </a:r>
            <a:r>
              <a:rPr lang="th-TH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ผู้อ่านสามารถเลือกชมศึกษาข้อมูลได้ ส่วนใหญ่นิยมนำเสนอข้อมูลเหตุการณ์ประวัติศาสตร์ หรือเหตุการณ์สำคัญ เช่น ภาพเหตุการณ์สงคราโลก ภาพการกล่าวสุนทรพจน์ของบุคคลสำคัญ ๆ ของโลกในโอกาสต่าง ๆ ภาพเหตุการณ์ความสำเร็จหรือสูญเสียของโลกเป็นต้น</a:t>
            </a:r>
          </a:p>
          <a:p>
            <a:pPr marL="0" indent="0">
              <a:buNone/>
            </a:pPr>
            <a:r>
              <a:rPr lang="th-TH" dirty="0"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  <a:r>
              <a:rPr lang="th-TH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5) หนังสืออิเล็กทรอนิกส์แบบหนังสือสื่อประสม (</a:t>
            </a:r>
            <a:r>
              <a:rPr lang="en-US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Multimedia) </a:t>
            </a:r>
            <a:r>
              <a:rPr lang="th-TH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เป็นหนังสืออิเล็กทรอนิกส์ที่เน้นเสนอข้อมูลเนื้อหาสาระ ในลักษณะแบบสื่อผสมระหว่างสื่อภาพ (</a:t>
            </a:r>
            <a:r>
              <a:rPr lang="en-US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Visual Media) </a:t>
            </a:r>
            <a:r>
              <a:rPr lang="th-TH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เป็นทั้งภาพนิ่งและภาพเคลื่อนไหวกับสื่อประเภทเสียง (</a:t>
            </a:r>
            <a:r>
              <a:rPr lang="en-US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Audio Media)</a:t>
            </a:r>
            <a:r>
              <a:rPr lang="th-TH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ในลักษณะต่าง ๆ ผนวกกับศักยภาพของคอมพิวเตอร์อื่นเช่นเดียวกับหนังสืออิเล็กทรอนิกส์อื่น ๆ ที่กล่าวมาแล้ว</a:t>
            </a:r>
          </a:p>
          <a:p>
            <a:pPr marL="0" indent="0">
              <a:buNone/>
            </a:pPr>
            <a:endParaRPr lang="th-TH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34" b="4182"/>
          <a:stretch/>
        </p:blipFill>
        <p:spPr>
          <a:xfrm>
            <a:off x="3317092" y="5013176"/>
            <a:ext cx="2634969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63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1027242"/>
          </a:xfrm>
        </p:spPr>
        <p:txBody>
          <a:bodyPr/>
          <a:lstStyle/>
          <a:p>
            <a:r>
              <a:rPr lang="th-TH" dirty="0"/>
              <a:t>ประเภทของหนังสืออิเล็กทรอนิกส์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844824"/>
            <a:ext cx="7272808" cy="41044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	6) หนังสืออิเล็กทรอนิกส์แบบหนังสือสื่อหลากหลาย (</a:t>
            </a:r>
            <a:r>
              <a:rPr lang="en-US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Polymedia books) </a:t>
            </a:r>
            <a:r>
              <a:rPr lang="th-TH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เป็นหนังสืออิเล็กทรอนิกส์ที่มีลักษณะเช่นเดียวกับหนังสืออิเล็กทรอนิกส์แบบสื่อประสม แต่มีความหลากหลายในคุณลักษณะด้านความเชื่อมโยงระหว่างข้อมูลภายในเล่มที่บันทึกในลักษณะต่าง ๆ เช่น ตัวหนังสือภาพนิ่ง ภาพเคลื่อนไหว เสียงดนตรี และอื่น ๆ เป็นต้น</a:t>
            </a:r>
          </a:p>
          <a:p>
            <a:pPr marL="0" indent="0">
              <a:buNone/>
            </a:pPr>
            <a:r>
              <a:rPr lang="th-TH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          </a:t>
            </a:r>
            <a:endParaRPr lang="th-TH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3356992"/>
            <a:ext cx="2495550" cy="30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78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ประเภทของหนังสืออิเล็กทรอนิกส์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1844824"/>
            <a:ext cx="6984776" cy="3686008"/>
          </a:xfrm>
        </p:spPr>
        <p:txBody>
          <a:bodyPr/>
          <a:lstStyle/>
          <a:p>
            <a:pPr marL="0" indent="0">
              <a:buNone/>
            </a:pPr>
            <a:r>
              <a:rPr lang="th-TH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	7</a:t>
            </a:r>
            <a:r>
              <a:rPr lang="th-TH" dirty="0">
                <a:latin typeface="Cordia New" panose="020B0304020202020204" pitchFamily="34" charset="-34"/>
                <a:cs typeface="Cordia New" panose="020B0304020202020204" pitchFamily="34" charset="-34"/>
              </a:rPr>
              <a:t>) หนังสืออิเล็กทรอนิกส์แบบหนังสือเชื่อมโยง ( </a:t>
            </a:r>
            <a:r>
              <a:rPr lang="en-US" dirty="0">
                <a:latin typeface="Cordia New" panose="020B0304020202020204" pitchFamily="34" charset="-34"/>
                <a:cs typeface="Cordia New" panose="020B0304020202020204" pitchFamily="34" charset="-34"/>
              </a:rPr>
              <a:t>Hypermedia Book) </a:t>
            </a:r>
            <a:r>
              <a:rPr lang="th-TH" dirty="0">
                <a:latin typeface="Cordia New" panose="020B0304020202020204" pitchFamily="34" charset="-34"/>
                <a:cs typeface="Cordia New" panose="020B0304020202020204" pitchFamily="34" charset="-34"/>
              </a:rPr>
              <a:t>เป็นหนังสือที่มีคุณลักษณะสามารถเชื่อมโยงเนื้อหาสาระภายในเล่ม (</a:t>
            </a:r>
            <a:r>
              <a:rPr lang="en-US" dirty="0">
                <a:latin typeface="Cordia New" panose="020B0304020202020204" pitchFamily="34" charset="-34"/>
                <a:cs typeface="Cordia New" panose="020B0304020202020204" pitchFamily="34" charset="-34"/>
              </a:rPr>
              <a:t>Internal Information Linking) </a:t>
            </a:r>
            <a:r>
              <a:rPr lang="th-TH" dirty="0">
                <a:latin typeface="Cordia New" panose="020B0304020202020204" pitchFamily="34" charset="-34"/>
                <a:cs typeface="Cordia New" panose="020B0304020202020204" pitchFamily="34" charset="-34"/>
              </a:rPr>
              <a:t>ซึ่งผู้อ่านสามารถคลิกเพื่อเชื่อมไปสู่เนื้อหาสาระที่ออกแบบเชื่อมโยงกันภายใน ภารเชื่อมโยงเช่นนี้มีคุณลักษณะเช่นเดียวกับบทเรียนโปรแกรมแบบแตกกิ่ง ( </a:t>
            </a:r>
            <a:r>
              <a:rPr lang="en-US" dirty="0">
                <a:latin typeface="Cordia New" panose="020B0304020202020204" pitchFamily="34" charset="-34"/>
                <a:cs typeface="Cordia New" panose="020B0304020202020204" pitchFamily="34" charset="-34"/>
              </a:rPr>
              <a:t>Branching Programmed Instruction)</a:t>
            </a:r>
            <a:r>
              <a:rPr lang="th-TH" dirty="0">
                <a:latin typeface="Cordia New" panose="020B0304020202020204" pitchFamily="34" charset="-34"/>
                <a:cs typeface="Cordia New" panose="020B0304020202020204" pitchFamily="34" charset="-34"/>
              </a:rPr>
              <a:t>นอกจากนี้ยังสามารถเชื่อมโยงกับแหล่งเอกสารภายนอก (</a:t>
            </a:r>
            <a:r>
              <a:rPr lang="en-US" dirty="0">
                <a:latin typeface="Cordia New" panose="020B0304020202020204" pitchFamily="34" charset="-34"/>
                <a:cs typeface="Cordia New" panose="020B0304020202020204" pitchFamily="34" charset="-34"/>
              </a:rPr>
              <a:t>External or Information Sources) </a:t>
            </a:r>
            <a:r>
              <a:rPr lang="th-TH" dirty="0">
                <a:latin typeface="Cordia New" panose="020B0304020202020204" pitchFamily="34" charset="-34"/>
                <a:cs typeface="Cordia New" panose="020B0304020202020204" pitchFamily="34" charset="-34"/>
              </a:rPr>
              <a:t>เมื่อเชื่อมต่อระบบอินเตอร์เน็ต</a:t>
            </a:r>
          </a:p>
          <a:p>
            <a:pPr marL="0" indent="0">
              <a:buNone/>
            </a:pPr>
            <a:endParaRPr lang="th-TH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4221088"/>
            <a:ext cx="230505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48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0306" y="620688"/>
            <a:ext cx="6965245" cy="1202485"/>
          </a:xfrm>
        </p:spPr>
        <p:txBody>
          <a:bodyPr/>
          <a:lstStyle/>
          <a:p>
            <a:r>
              <a:rPr lang="th-TH" dirty="0"/>
              <a:t>ประเภทของหนังสืออิเล็กทรอนิกส์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4517" y="1556792"/>
            <a:ext cx="7416824" cy="43204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 	8) หนังสืออิเล็กทรอนิกส์แบบหนังสืออัจฉริยะ ( </a:t>
            </a:r>
            <a:r>
              <a:rPr lang="en-US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Intelligent Electronic Books) </a:t>
            </a:r>
            <a:r>
              <a:rPr lang="th-TH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เป็นหนังสือประสม แต่มีการใช้โปรแกรมชั้นสูงที่สามารถมีปฏิกิริยา หรือ ปฏิสัมพันธ์ กับผู้อ่านเสมือนหนังสือมีสติปัญญา (อัจฉริยะ) ในการไตร่ตรอง หรือคาดคะเนในการโต้ตอบ หรือปฏิกิริยากับผู้อ่าน</a:t>
            </a:r>
          </a:p>
          <a:p>
            <a:pPr marL="0" indent="0">
              <a:buNone/>
            </a:pPr>
            <a:r>
              <a:rPr lang="th-TH" dirty="0"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  <a:r>
              <a:rPr lang="th-TH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9) หนังสืออิเล็กทรอนิกส์ แบบสื่อหนังสือทางไกล ( </a:t>
            </a:r>
            <a:r>
              <a:rPr lang="en-US" dirty="0" err="1" smtClean="0">
                <a:latin typeface="Cordia New" panose="020B0304020202020204" pitchFamily="34" charset="-34"/>
                <a:cs typeface="Cordia New" panose="020B0304020202020204" pitchFamily="34" charset="-34"/>
              </a:rPr>
              <a:t>Telemedia</a:t>
            </a:r>
            <a:r>
              <a:rPr lang="en-US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 Electronic Books) </a:t>
            </a:r>
            <a:r>
              <a:rPr lang="th-TH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หนังสืออิเล็กทรอนิกส์ประเภทนี้มีคุณลักษณะหลักต่าง ๆ คล้ายกับ </a:t>
            </a:r>
            <a:r>
              <a:rPr lang="en-US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Hypermedia Electronic Books </a:t>
            </a:r>
            <a:r>
              <a:rPr lang="th-TH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แต่เน้นการเชื่อมโยงกับแหล่งข้อมูลภายนอกผ่านระบบเครือข่าย         ( </a:t>
            </a:r>
            <a:r>
              <a:rPr lang="en-US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Online Information </a:t>
            </a:r>
            <a:r>
              <a:rPr lang="en-US" dirty="0" err="1" smtClean="0">
                <a:latin typeface="Cordia New" panose="020B0304020202020204" pitchFamily="34" charset="-34"/>
                <a:cs typeface="Cordia New" panose="020B0304020202020204" pitchFamily="34" charset="-34"/>
              </a:rPr>
              <a:t>Sourcess</a:t>
            </a:r>
            <a:r>
              <a:rPr lang="en-US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) </a:t>
            </a:r>
            <a:r>
              <a:rPr lang="th-TH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ทั้งที่เป็นเครือข่ายเปิด และเครือข่ายเฉพาะสมาชิกของเครือข่าย</a:t>
            </a:r>
          </a:p>
          <a:p>
            <a:pPr marL="0" indent="0">
              <a:buNone/>
            </a:pPr>
            <a:r>
              <a:rPr lang="th-TH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          </a:t>
            </a:r>
            <a:endParaRPr lang="th-TH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4653136"/>
            <a:ext cx="2664296" cy="1625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74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ประเภทของหนังสืออิเล็กทรอนิกส์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2119256"/>
            <a:ext cx="7200800" cy="3902032"/>
          </a:xfrm>
        </p:spPr>
        <p:txBody>
          <a:bodyPr/>
          <a:lstStyle/>
          <a:p>
            <a:pPr marL="0" indent="0">
              <a:buNone/>
            </a:pPr>
            <a:r>
              <a:rPr lang="th-TH" dirty="0" smtClean="0"/>
              <a:t>	10</a:t>
            </a:r>
            <a:r>
              <a:rPr lang="th-TH" dirty="0"/>
              <a:t>) หนังสืออิเล็กทรอนิกส์แบบหนังสือไซเบอร์เสปซ </a:t>
            </a:r>
            <a:r>
              <a:rPr lang="en-US" dirty="0"/>
              <a:t>(</a:t>
            </a:r>
            <a:r>
              <a:rPr lang="en-US" dirty="0" smtClean="0"/>
              <a:t>Cyberspace </a:t>
            </a:r>
            <a:r>
              <a:rPr lang="en-US" dirty="0"/>
              <a:t>books) </a:t>
            </a:r>
            <a:r>
              <a:rPr lang="th-TH" dirty="0"/>
              <a:t>หนังสืออิเล็กทรอนิกส์ประเภทนี้มีลักษณะเหมือนกับหนังสืออิเล็กทรอนิกส์หลาย ๆ แบบที่กล่าวมาแล้วผสมกัน สามารถเชื่อมโยงแหล่งข้อมูลทั้งจากแหล่งภายในและภายนอกสามารถนำเสนอข้อมูลในระบบสื่อที่หลากหลาย สามารถปฏิสัมพันธ์กับผู้อ่านได้หลากหลาย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4005063"/>
            <a:ext cx="3528392" cy="2090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69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1027241"/>
          </a:xfrm>
        </p:spPr>
        <p:txBody>
          <a:bodyPr>
            <a:normAutofit fontScale="90000"/>
          </a:bodyPr>
          <a:lstStyle/>
          <a:p>
            <a:r>
              <a:rPr lang="th-TH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/>
            </a:r>
            <a:br>
              <a:rPr lang="th-TH" dirty="0" smtClean="0">
                <a:latin typeface="Cordia New" panose="020B0304020202020204" pitchFamily="34" charset="-34"/>
                <a:cs typeface="Cordia New" panose="020B0304020202020204" pitchFamily="34" charset="-34"/>
              </a:rPr>
            </a:br>
            <a:r>
              <a:rPr lang="th-TH" sz="40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โครงสร้างหนังสืออิเล็กทรอนิกส์ </a:t>
            </a:r>
            <a:br>
              <a:rPr lang="th-TH" sz="40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</a:br>
            <a:r>
              <a:rPr lang="th-TH" sz="40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(</a:t>
            </a:r>
            <a:r>
              <a:rPr lang="en-US" sz="40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E-Book Construction)</a:t>
            </a:r>
            <a:br>
              <a:rPr lang="en-US" sz="40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</a:br>
            <a:endParaRPr lang="th-TH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2132856"/>
            <a:ext cx="7344816" cy="39604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	ลักษณะโครงสร้างของหนังสืออิเล็กทรอนิกส์จะมีความคล้ายคลึงกับหนังสือทั่วไปที่พิมพ์ด้วยกระดาษ หากจะมีความแตกต่างที่เห็นได้ชัดเจนก็คือกระบวนการผลิต รูปแบบ และวิธีการอ่านหนังสือ</a:t>
            </a:r>
          </a:p>
          <a:p>
            <a:pPr marL="0" indent="0">
              <a:buNone/>
            </a:pPr>
            <a:r>
              <a:rPr lang="th-TH" dirty="0"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  <a:r>
              <a:rPr lang="th-TH" b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โครงสร้างทั่วไปของหนังสืออิเล็กทรอนิกส์ประกอบด้วย</a:t>
            </a:r>
          </a:p>
          <a:p>
            <a:pPr marL="0" indent="0">
              <a:buNone/>
            </a:pPr>
            <a:r>
              <a:rPr lang="th-TH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  <a:r>
              <a:rPr lang="th-TH" b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หน้าปก</a:t>
            </a:r>
            <a:r>
              <a:rPr lang="th-TH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 หมายถึง ปกด้านหน้าของหนังสือซึ่งจะอยู่ส่วนแรก เป็นตัวบ่งบอกว่าหนังสือเล่มนี้ชื่ออะไร ใครเป็นผู้แต่ง</a:t>
            </a:r>
          </a:p>
          <a:p>
            <a:pPr marL="0" indent="0">
              <a:buNone/>
            </a:pPr>
            <a:r>
              <a:rPr lang="th-TH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4513304"/>
            <a:ext cx="2736304" cy="1710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95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/>
            </a:r>
            <a:br>
              <a:rPr lang="th-TH" dirty="0" smtClean="0">
                <a:latin typeface="Cordia New" panose="020B0304020202020204" pitchFamily="34" charset="-34"/>
                <a:cs typeface="Cordia New" panose="020B0304020202020204" pitchFamily="34" charset="-34"/>
              </a:rPr>
            </a:br>
            <a:r>
              <a:rPr lang="th-TH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โครงสร้าง</a:t>
            </a:r>
            <a:r>
              <a:rPr lang="th-TH" dirty="0">
                <a:latin typeface="Cordia New" panose="020B0304020202020204" pitchFamily="34" charset="-34"/>
                <a:cs typeface="Cordia New" panose="020B0304020202020204" pitchFamily="34" charset="-34"/>
              </a:rPr>
              <a:t>หนังสืออิเล็กทรอนิกส์ </a:t>
            </a:r>
            <a:br>
              <a:rPr lang="th-TH" dirty="0">
                <a:latin typeface="Cordia New" panose="020B0304020202020204" pitchFamily="34" charset="-34"/>
                <a:cs typeface="Cordia New" panose="020B0304020202020204" pitchFamily="34" charset="-34"/>
              </a:rPr>
            </a:br>
            <a:r>
              <a:rPr lang="th-TH" dirty="0">
                <a:latin typeface="Cordia New" panose="020B0304020202020204" pitchFamily="34" charset="-34"/>
                <a:cs typeface="Cordia New" panose="020B0304020202020204" pitchFamily="34" charset="-34"/>
              </a:rPr>
              <a:t>(</a:t>
            </a:r>
            <a:r>
              <a:rPr lang="en-US" dirty="0">
                <a:latin typeface="Cordia New" panose="020B0304020202020204" pitchFamily="34" charset="-34"/>
                <a:cs typeface="Cordia New" panose="020B0304020202020204" pitchFamily="34" charset="-34"/>
              </a:rPr>
              <a:t>E-Book Construction)</a:t>
            </a:r>
            <a:br>
              <a:rPr lang="en-US" dirty="0">
                <a:latin typeface="Cordia New" panose="020B0304020202020204" pitchFamily="34" charset="-34"/>
                <a:cs typeface="Cordia New" panose="020B0304020202020204" pitchFamily="34" charset="-34"/>
              </a:rPr>
            </a:b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2119256"/>
            <a:ext cx="7200800" cy="3974039"/>
          </a:xfrm>
        </p:spPr>
        <p:txBody>
          <a:bodyPr/>
          <a:lstStyle/>
          <a:p>
            <a:pPr marL="0" indent="0">
              <a:buNone/>
            </a:pPr>
            <a:r>
              <a:rPr lang="th-TH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  <a:r>
              <a:rPr lang="th-TH" b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คำ</a:t>
            </a:r>
            <a:r>
              <a:rPr lang="th-TH" b="1" dirty="0">
                <a:latin typeface="Cordia New" panose="020B0304020202020204" pitchFamily="34" charset="-34"/>
                <a:cs typeface="Cordia New" panose="020B0304020202020204" pitchFamily="34" charset="-34"/>
              </a:rPr>
              <a:t>นำ </a:t>
            </a:r>
            <a:r>
              <a:rPr lang="th-TH" dirty="0">
                <a:latin typeface="Cordia New" panose="020B0304020202020204" pitchFamily="34" charset="-34"/>
                <a:cs typeface="Cordia New" panose="020B0304020202020204" pitchFamily="34" charset="-34"/>
              </a:rPr>
              <a:t>หมายถึง คำบอกกล่าวของผู้เขียนเพื่อสร้างความรู้ ความเข้าใจเกี่ยวกับข้อมูล และเรื่องราวต่างๆ ของหนังสือเล่มนั้น</a:t>
            </a:r>
          </a:p>
          <a:p>
            <a:pPr marL="0" indent="0">
              <a:buNone/>
            </a:pPr>
            <a:r>
              <a:rPr lang="th-TH" dirty="0"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  <a:r>
              <a:rPr lang="th-TH" b="1" dirty="0">
                <a:latin typeface="Cordia New" panose="020B0304020202020204" pitchFamily="34" charset="-34"/>
                <a:cs typeface="Cordia New" panose="020B0304020202020204" pitchFamily="34" charset="-34"/>
              </a:rPr>
              <a:t>สารบัญ</a:t>
            </a:r>
            <a:r>
              <a:rPr lang="th-TH" dirty="0">
                <a:latin typeface="Cordia New" panose="020B0304020202020204" pitchFamily="34" charset="-34"/>
                <a:cs typeface="Cordia New" panose="020B0304020202020204" pitchFamily="34" charset="-34"/>
              </a:rPr>
              <a:t> หมายถึง ตัวบ่งบอกหัวเรื่องสำคัญที่อยู่ภายในเล่มว่าประกอบด้วยอะไรบ้าง อยู่ที่หน้าใดของหนังสือ สามารถเชื่อมโยงไปสู่หน้าต่างๆ ภายในเล่มได้</a:t>
            </a:r>
          </a:p>
          <a:p>
            <a:pPr marL="0" indent="0">
              <a:buNone/>
            </a:pPr>
            <a:endParaRPr lang="th-TH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0" y="3861048"/>
            <a:ext cx="2952329" cy="1964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8210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h-TH" sz="3200" dirty="0" smtClean="0"/>
              <a:t/>
            </a:r>
            <a:br>
              <a:rPr lang="th-TH" sz="3200" dirty="0" smtClean="0"/>
            </a:br>
            <a:r>
              <a:rPr lang="th-TH" sz="3600" dirty="0" smtClean="0"/>
              <a:t>โครงสร้าง</a:t>
            </a:r>
            <a:r>
              <a:rPr lang="th-TH" sz="3600" dirty="0"/>
              <a:t>หนังสืออิเล็กทรอนิกส์ </a:t>
            </a:r>
            <a:r>
              <a:rPr lang="th-TH" sz="3200" dirty="0"/>
              <a:t/>
            </a:r>
            <a:br>
              <a:rPr lang="th-TH" sz="3200" dirty="0"/>
            </a:br>
            <a:r>
              <a:rPr lang="th-TH" sz="2400" dirty="0"/>
              <a:t>(</a:t>
            </a:r>
            <a:r>
              <a:rPr lang="en-US" sz="2400" dirty="0"/>
              <a:t>E-Book Construction)</a:t>
            </a:r>
            <a:br>
              <a:rPr lang="en-US" sz="2400" dirty="0"/>
            </a:br>
            <a:endParaRPr lang="th-TH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2119257"/>
            <a:ext cx="6192688" cy="375801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h-TH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  <a:r>
              <a:rPr lang="th-TH" b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สาระของหนังสือแต่ละหน้า </a:t>
            </a:r>
            <a:r>
              <a:rPr lang="th-TH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หมายถึง ส่วนประกอบสำคัญในแต่ละหน้า ที่ปรากฏภายในเล่ม ประกอบด้วย</a:t>
            </a:r>
          </a:p>
          <a:p>
            <a:pPr marL="0" indent="0">
              <a:buNone/>
            </a:pPr>
            <a:r>
              <a:rPr lang="th-TH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	• หน้าหนังสือ (</a:t>
            </a:r>
            <a:r>
              <a:rPr lang="en-US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Page Number)</a:t>
            </a:r>
          </a:p>
          <a:p>
            <a:pPr marL="0" indent="0">
              <a:buNone/>
            </a:pPr>
            <a:r>
              <a:rPr lang="en-US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	• </a:t>
            </a:r>
            <a:r>
              <a:rPr lang="th-TH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ข้อความ (</a:t>
            </a:r>
            <a:r>
              <a:rPr lang="en-US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Texts)</a:t>
            </a:r>
          </a:p>
          <a:p>
            <a:pPr marL="0" indent="0">
              <a:buNone/>
            </a:pPr>
            <a:r>
              <a:rPr lang="en-US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	• </a:t>
            </a:r>
            <a:r>
              <a:rPr lang="th-TH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ภาพประกอบ (</a:t>
            </a:r>
            <a:r>
              <a:rPr lang="en-US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Graphics) .jpg, .gif,</a:t>
            </a:r>
          </a:p>
          <a:p>
            <a:pPr marL="0" indent="0">
              <a:buNone/>
            </a:pPr>
            <a:r>
              <a:rPr lang="en-US" dirty="0"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en-US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                   .bmp, .</a:t>
            </a:r>
            <a:r>
              <a:rPr lang="en-US" dirty="0" err="1" smtClean="0">
                <a:latin typeface="Cordia New" panose="020B0304020202020204" pitchFamily="34" charset="-34"/>
                <a:cs typeface="Cordia New" panose="020B0304020202020204" pitchFamily="34" charset="-34"/>
              </a:rPr>
              <a:t>png</a:t>
            </a:r>
            <a:r>
              <a:rPr lang="en-US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, .tiff</a:t>
            </a:r>
          </a:p>
          <a:p>
            <a:pPr marL="0" indent="0">
              <a:buNone/>
            </a:pPr>
            <a:r>
              <a:rPr lang="en-US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	• </a:t>
            </a:r>
            <a:r>
              <a:rPr lang="th-TH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เสียง (</a:t>
            </a:r>
            <a:r>
              <a:rPr lang="en-US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Sounds) .mp3, .wav, .midi</a:t>
            </a:r>
          </a:p>
          <a:p>
            <a:pPr marL="0" indent="0">
              <a:buNone/>
            </a:pPr>
            <a:r>
              <a:rPr lang="en-US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	• </a:t>
            </a:r>
            <a:r>
              <a:rPr lang="th-TH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ภาพเคลื่อนไหว (</a:t>
            </a:r>
            <a:r>
              <a:rPr lang="en-US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Video Clips, flash) .mpeg,</a:t>
            </a:r>
          </a:p>
          <a:p>
            <a:pPr marL="0" indent="0">
              <a:buNone/>
            </a:pPr>
            <a:r>
              <a:rPr lang="en-US" dirty="0"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en-US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                    .wav, .</a:t>
            </a:r>
            <a:r>
              <a:rPr lang="en-US" dirty="0" err="1" smtClean="0">
                <a:latin typeface="Cordia New" panose="020B0304020202020204" pitchFamily="34" charset="-34"/>
                <a:cs typeface="Cordia New" panose="020B0304020202020204" pitchFamily="34" charset="-34"/>
              </a:rPr>
              <a:t>avi</a:t>
            </a:r>
            <a:endParaRPr lang="en-US" dirty="0" smtClean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0" indent="0">
              <a:buNone/>
            </a:pPr>
            <a:r>
              <a:rPr lang="en-US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	• </a:t>
            </a:r>
            <a:r>
              <a:rPr lang="th-TH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จุดเชื่อมโยง (</a:t>
            </a:r>
            <a:r>
              <a:rPr lang="en-US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Links)</a:t>
            </a:r>
            <a:endParaRPr lang="th-TH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636912"/>
            <a:ext cx="2852758" cy="1771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45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h-TH" sz="3600" dirty="0"/>
              <a:t>โครงสร้างหนังสืออิเล็กทรอนิกส์ </a:t>
            </a:r>
            <a:r>
              <a:rPr lang="th-TH" sz="2800" dirty="0"/>
              <a:t/>
            </a:r>
            <a:br>
              <a:rPr lang="th-TH" sz="2800" dirty="0"/>
            </a:br>
            <a:r>
              <a:rPr lang="th-TH" sz="2400" dirty="0"/>
              <a:t>(</a:t>
            </a:r>
            <a:r>
              <a:rPr lang="en-US" sz="2400" dirty="0"/>
              <a:t>E-Book Construction)</a:t>
            </a:r>
            <a:br>
              <a:rPr lang="en-US" sz="2400" dirty="0"/>
            </a:br>
            <a:endParaRPr lang="th-TH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2119257"/>
            <a:ext cx="6984776" cy="3603812"/>
          </a:xfrm>
        </p:spPr>
        <p:txBody>
          <a:bodyPr/>
          <a:lstStyle/>
          <a:p>
            <a:pPr marL="0" indent="0">
              <a:buNone/>
            </a:pPr>
            <a:r>
              <a:rPr lang="th-TH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  <a:r>
              <a:rPr lang="th-TH" b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อ้างอิง</a:t>
            </a:r>
            <a:r>
              <a:rPr lang="th-TH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 หมายถึง แหล่งข้อมูลที่ใช้นำมาอ้างอิง อาจเป็นเอกสาร ตำรา หรือ เว็บไซต์ก็ได้</a:t>
            </a:r>
          </a:p>
          <a:p>
            <a:pPr marL="0" indent="0">
              <a:buNone/>
            </a:pPr>
            <a:r>
              <a:rPr lang="th-TH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  <a:r>
              <a:rPr lang="th-TH" b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ดัชนี</a:t>
            </a:r>
            <a:r>
              <a:rPr lang="th-TH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 หมายถึง การระบุคำสำคัญหรือคำหลักต่างๆ ที่อยู่ภายในเล่ม โดยเรียงลำดับตัวอักษรให้สะดวกต่อการค้นหาพร้อมระบุเลขหน้าและจุดเชื่อมโยง</a:t>
            </a:r>
          </a:p>
          <a:p>
            <a:pPr marL="0" indent="0">
              <a:buNone/>
            </a:pPr>
            <a:r>
              <a:rPr lang="th-TH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	ปกหลัง หมายถึง ปกด้านหลังของหนังสือซึ่งจะอยู่ส่วนท้ายเล่ม</a:t>
            </a:r>
            <a:endParaRPr lang="th-TH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4365104"/>
            <a:ext cx="3240360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90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sz="5300" dirty="0" smtClean="0">
                <a:latin typeface="Cordia New" panose="020B0304020202020204" pitchFamily="34" charset="-34"/>
              </a:rPr>
              <a:t/>
            </a:r>
            <a:br>
              <a:rPr lang="th-TH" sz="5300" dirty="0" smtClean="0">
                <a:latin typeface="Cordia New" panose="020B0304020202020204" pitchFamily="34" charset="-34"/>
              </a:rPr>
            </a:br>
            <a:r>
              <a:rPr lang="th-TH" sz="5300" dirty="0" smtClean="0">
                <a:latin typeface="Cordia New" panose="020B0304020202020204" pitchFamily="34" charset="-34"/>
              </a:rPr>
              <a:t>ประโยชน์ของ </a:t>
            </a:r>
            <a:r>
              <a:rPr lang="en-US" sz="5300" dirty="0"/>
              <a:t>E</a:t>
            </a:r>
            <a:r>
              <a:rPr lang="en-US" sz="5300" dirty="0" smtClean="0"/>
              <a:t>-Book</a:t>
            </a:r>
            <a:r>
              <a:rPr lang="en-US" dirty="0" smtClean="0"/>
              <a:t/>
            </a:r>
            <a:br>
              <a:rPr lang="en-US" dirty="0" smtClean="0"/>
            </a:b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h-TH" b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สำหรับผู้อ่าน</a:t>
            </a:r>
          </a:p>
          <a:p>
            <a:pPr marL="0" indent="0">
              <a:buNone/>
            </a:pPr>
            <a:r>
              <a:rPr lang="th-TH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       1. ขั้นตอนง่ายในการอ่าน และค้นหาหนังสือ</a:t>
            </a:r>
          </a:p>
          <a:p>
            <a:pPr marL="0" indent="0">
              <a:buNone/>
            </a:pPr>
            <a:r>
              <a:rPr lang="th-TH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       2. ไม่เปลืองเนื้อที่ในการเก็บหนังสือ</a:t>
            </a:r>
          </a:p>
          <a:p>
            <a:pPr marL="0" indent="0">
              <a:buNone/>
            </a:pPr>
            <a:r>
              <a:rPr lang="th-TH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       3. อ่านหนังสือได้จากทุกที่ที่มีการเชื่อมต่ออินเตอร์เน็ต</a:t>
            </a:r>
          </a:p>
          <a:p>
            <a:pPr marL="0" indent="0">
              <a:buNone/>
            </a:pPr>
            <a:r>
              <a:rPr lang="th-TH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   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104" y="4005064"/>
            <a:ext cx="3423095" cy="2035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68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620688"/>
            <a:ext cx="6965245" cy="1202485"/>
          </a:xfrm>
        </p:spPr>
        <p:txBody>
          <a:bodyPr>
            <a:normAutofit/>
          </a:bodyPr>
          <a:lstStyle/>
          <a:p>
            <a:r>
              <a:rPr lang="en-US" sz="5400" dirty="0" smtClean="0">
                <a:cs typeface="Cordia New" panose="020B0304020202020204" pitchFamily="34" charset="-34"/>
              </a:rPr>
              <a:t>E-BOOK  ?</a:t>
            </a:r>
            <a:endParaRPr lang="th-TH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772816"/>
            <a:ext cx="7560840" cy="44930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	E-Book </a:t>
            </a:r>
            <a:r>
              <a:rPr lang="th-TH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ย่อมาจากคำว่า </a:t>
            </a:r>
            <a:r>
              <a:rPr lang="en-US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Electronic Book </a:t>
            </a:r>
            <a:r>
              <a:rPr lang="th-TH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หมายถึงหนังสือที่สร้างขึ้นด้วยโปรแกรมคอมพิวเตอร์ มีลักษณะเป็นเอกสารอิเล็กทรอนิกส์ โดยปกติมักจะเป็นแฟ้มข้อมูลที่สามารถอ่านเอกสารผ่านทางหน้าจอคอมพิวเตอร์ ทั้งในระบบออฟไลน์ และออนไลน์    คุณลักษณะของหนังสืออิเล็กทรอนิกส์สามารถเชื่อมโยงจุดไปยังส่วนต่าง ๆ ของหนังสือ เว็บไซต์ต่าง ๆ ตลอดจนมีปฏิสัมพันธ์และโต้ตอบกับผู้เรียนได้ นอกจากนั้นหนังสืออิเล็กทรอนิกส์สามารถแทรกภาพ เสียง ภาพเคลื่อนไหว แบบทดสอบ และสามารถสั่งพิมพ์เอกสารที่ต้องการออกทางเครื่องพิมพ์ได้ อีกประการหนึ่งที่สำคัญก็คือ หนังสืออิเล็กทรอนิกส์สามารถปรับปรุงให้ทันสมัยได้ตลอดเวลา ซึ่งคุณสมบัติเหล่านี้จะไม่มีในหนังสือธรรมดาทั่วไป</a:t>
            </a:r>
          </a:p>
          <a:p>
            <a:pPr marL="0" indent="0">
              <a:buNone/>
            </a:pPr>
            <a:endParaRPr lang="th-TH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754" y="4869160"/>
            <a:ext cx="3886526" cy="1415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58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ประโยชน์ของ </a:t>
            </a:r>
            <a:r>
              <a:rPr lang="en-US" dirty="0"/>
              <a:t>E-Book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1620" y="1705412"/>
            <a:ext cx="6984776" cy="36038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b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สำหรับห้องสมุด</a:t>
            </a:r>
          </a:p>
          <a:p>
            <a:pPr marL="0" indent="0">
              <a:buNone/>
            </a:pPr>
            <a:r>
              <a:rPr lang="th-TH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       1. สะดวกในการให้บริการหนังสือ</a:t>
            </a:r>
          </a:p>
          <a:p>
            <a:pPr marL="0" indent="0">
              <a:buNone/>
            </a:pPr>
            <a:r>
              <a:rPr lang="th-TH" dirty="0"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      2. ไม่ต้องใช้สถานที่มากในการจัดเก็บหนังสือ และไม่เสียค่าใช้จ่ายในส่วนนี้</a:t>
            </a:r>
          </a:p>
          <a:p>
            <a:pPr marL="0" indent="0">
              <a:buNone/>
            </a:pPr>
            <a:r>
              <a:rPr lang="th-TH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       3. ลดงานที่เกิดจากการซ่อม จัดเก็บ และการจัดเรียงหนังสือ</a:t>
            </a:r>
          </a:p>
          <a:p>
            <a:pPr marL="0" indent="0">
              <a:buNone/>
            </a:pPr>
            <a:r>
              <a:rPr lang="th-TH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       4. ไม่เสียค่าใช้จ่ายในการจ้างพนักงานมาดูแลและซ่อมแซมหนังสือ</a:t>
            </a:r>
          </a:p>
          <a:p>
            <a:pPr marL="0" indent="0">
              <a:buNone/>
            </a:pPr>
            <a:r>
              <a:rPr lang="th-TH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       5. มีรายงานแสดงการเข้ามาอ่านหนังสือ</a:t>
            </a:r>
          </a:p>
          <a:p>
            <a:endParaRPr lang="th-TH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4365104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64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ประโยชน์ของ </a:t>
            </a:r>
            <a:r>
              <a:rPr lang="en-US" dirty="0"/>
              <a:t>E-Book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9632" y="1700808"/>
            <a:ext cx="6696744" cy="3469983"/>
          </a:xfrm>
        </p:spPr>
        <p:txBody>
          <a:bodyPr/>
          <a:lstStyle/>
          <a:p>
            <a:pPr marL="0" indent="0">
              <a:buNone/>
            </a:pPr>
            <a:r>
              <a:rPr lang="th-TH" dirty="0" smtClean="0"/>
              <a:t> </a:t>
            </a:r>
            <a:r>
              <a:rPr lang="th-TH" b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สำหรับสำนักพิมพ์และผู้เขียน</a:t>
            </a:r>
          </a:p>
          <a:p>
            <a:pPr marL="0" indent="0">
              <a:buNone/>
            </a:pPr>
            <a:r>
              <a:rPr lang="th-TH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       1. ลดขั้นตอนในการจัดทำหนังสือ</a:t>
            </a:r>
          </a:p>
          <a:p>
            <a:pPr marL="0" indent="0">
              <a:buNone/>
            </a:pPr>
            <a:r>
              <a:rPr lang="th-TH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       2. ลดค่าใช้จ่ายและความเสี่ยงในการจัดพิมพ์หนังสือ</a:t>
            </a:r>
          </a:p>
          <a:p>
            <a:pPr marL="0" indent="0">
              <a:buNone/>
            </a:pPr>
            <a:r>
              <a:rPr lang="th-TH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       3. ลดค่าใช้จ่ายในการจัดจำหน่ายผ่านช่องทางอื่นๆ</a:t>
            </a:r>
          </a:p>
          <a:p>
            <a:pPr marL="0" indent="0">
              <a:buNone/>
            </a:pPr>
            <a:r>
              <a:rPr lang="th-TH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       4. เพิ่มช่องทางในการจำหน่ายหนังสือ</a:t>
            </a:r>
          </a:p>
          <a:p>
            <a:pPr marL="0" indent="0">
              <a:buNone/>
            </a:pPr>
            <a:r>
              <a:rPr lang="th-TH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       5. เพิ่มช่องทางในการประชาสัมพันธ์ตรงถึงผู้อ่าน</a:t>
            </a:r>
            <a:endParaRPr lang="th-TH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4293096"/>
            <a:ext cx="3270858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81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5400" dirty="0" smtClean="0"/>
              <a:t>ข้อดีของ </a:t>
            </a:r>
            <a:r>
              <a:rPr lang="en-US" dirty="0" smtClean="0"/>
              <a:t>E-BOOK</a:t>
            </a:r>
            <a:r>
              <a:rPr lang="th-TH" dirty="0" smtClean="0"/>
              <a:t> 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640" y="1844824"/>
            <a:ext cx="6984776" cy="40324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dirty="0"/>
              <a:t> </a:t>
            </a:r>
            <a:r>
              <a:rPr lang="th-TH" dirty="0" smtClean="0"/>
              <a:t> 	 1</a:t>
            </a:r>
            <a:r>
              <a:rPr lang="th-TH" dirty="0"/>
              <a:t>.  ประหยัดต้นทุนในการดำเนินการ</a:t>
            </a:r>
          </a:p>
          <a:p>
            <a:pPr marL="0" indent="0">
              <a:buNone/>
            </a:pPr>
            <a:r>
              <a:rPr lang="th-TH" dirty="0"/>
              <a:t> </a:t>
            </a:r>
            <a:r>
              <a:rPr lang="th-TH" dirty="0" smtClean="0"/>
              <a:t>	 2</a:t>
            </a:r>
            <a:r>
              <a:rPr lang="th-TH" dirty="0"/>
              <a:t>.  สามารถอยู่ทนทานได้เป็นระยะเวลานาน</a:t>
            </a:r>
          </a:p>
          <a:p>
            <a:pPr marL="0" indent="0">
              <a:buNone/>
            </a:pPr>
            <a:r>
              <a:rPr lang="th-TH" dirty="0"/>
              <a:t> </a:t>
            </a:r>
            <a:r>
              <a:rPr lang="th-TH" dirty="0" smtClean="0"/>
              <a:t> 	 3</a:t>
            </a:r>
            <a:r>
              <a:rPr lang="th-TH" dirty="0"/>
              <a:t>. ไม่ต้องสต็อคของไว้เป็นจำนวนมากๆ</a:t>
            </a:r>
          </a:p>
          <a:p>
            <a:pPr marL="0" indent="0">
              <a:buNone/>
            </a:pPr>
            <a:r>
              <a:rPr lang="th-TH" dirty="0"/>
              <a:t> </a:t>
            </a:r>
            <a:r>
              <a:rPr lang="th-TH" dirty="0" smtClean="0"/>
              <a:t>	 4</a:t>
            </a:r>
            <a:r>
              <a:rPr lang="th-TH" dirty="0"/>
              <a:t>.  คุณลักษณะพิเศษกว่าหนังสือกระดาษหลายประการ อาทิ </a:t>
            </a:r>
            <a:r>
              <a:rPr lang="th-TH" dirty="0" smtClean="0"/>
              <a:t>            แสดงผล</a:t>
            </a:r>
            <a:r>
              <a:rPr lang="th-TH" dirty="0"/>
              <a:t>ด้วย ภาพ ข้อความ </a:t>
            </a:r>
            <a:r>
              <a:rPr lang="th-TH" dirty="0" smtClean="0"/>
              <a:t>เสียง ภาพเคลื่อนไหว </a:t>
            </a:r>
            <a:r>
              <a:rPr lang="th-TH" dirty="0"/>
              <a:t>เป็น</a:t>
            </a:r>
            <a:r>
              <a:rPr lang="th-TH" dirty="0" smtClean="0"/>
              <a:t>ต้น</a:t>
            </a:r>
            <a:endParaRPr lang="th-TH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4149080"/>
            <a:ext cx="3384376" cy="189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54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692696"/>
            <a:ext cx="6965245" cy="1202485"/>
          </a:xfrm>
        </p:spPr>
        <p:txBody>
          <a:bodyPr/>
          <a:lstStyle/>
          <a:p>
            <a:r>
              <a:rPr lang="th-TH" dirty="0"/>
              <a:t>ข้อดีของ </a:t>
            </a:r>
            <a:r>
              <a:rPr lang="en-US" dirty="0"/>
              <a:t>E-BOOK</a:t>
            </a:r>
            <a:r>
              <a:rPr lang="th-TH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628800"/>
            <a:ext cx="6048672" cy="338437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th-TH" dirty="0"/>
              <a:t> </a:t>
            </a:r>
            <a:r>
              <a:rPr lang="th-TH" dirty="0" smtClean="0"/>
              <a:t>	5</a:t>
            </a:r>
            <a:r>
              <a:rPr lang="th-TH" dirty="0"/>
              <a:t>.  สามารถเปิดอ่านเหมือนหนังสือทั่วไป และพกพาหนังสือจำนวนมากติดตัวไปได้ทุกที่ ทุก</a:t>
            </a:r>
            <a:r>
              <a:rPr lang="th-TH" dirty="0" smtClean="0"/>
              <a:t>เวลาไม่</a:t>
            </a:r>
            <a:r>
              <a:rPr lang="th-TH" dirty="0"/>
              <a:t>ต้องใช้อินเตอร์เน็ต ใช้คอมพิวเตอร์ธรรมดาเปิดอ่านได้</a:t>
            </a:r>
          </a:p>
          <a:p>
            <a:pPr marL="0" indent="0">
              <a:buNone/>
            </a:pPr>
            <a:r>
              <a:rPr lang="th-TH" dirty="0"/>
              <a:t>  </a:t>
            </a:r>
            <a:r>
              <a:rPr lang="th-TH" dirty="0" smtClean="0"/>
              <a:t>	6</a:t>
            </a:r>
            <a:r>
              <a:rPr lang="th-TH" dirty="0"/>
              <a:t>.  ยังสามารถเชื่อมโยงกับข้อความต่างๆ ภายในตัวหนังสือหรือภายนอกเว็บไซต์อื่นๆ จากอินเทอร์เน็ต</a:t>
            </a:r>
          </a:p>
          <a:p>
            <a:pPr marL="0" indent="0">
              <a:buNone/>
            </a:pPr>
            <a:r>
              <a:rPr lang="th-TH" dirty="0"/>
              <a:t>  </a:t>
            </a:r>
            <a:r>
              <a:rPr lang="th-TH" dirty="0" smtClean="0"/>
              <a:t>	7</a:t>
            </a:r>
            <a:r>
              <a:rPr lang="th-TH" dirty="0"/>
              <a:t>.   ผู้อ่านสามารถอ่านพร้อมๆ กันได้โดยไม่ต้องรอการยืมหรือคืนเหมือนหนังสือกระดาษในห้องสมุด</a:t>
            </a:r>
          </a:p>
          <a:p>
            <a:pPr marL="0" indent="0">
              <a:buNone/>
            </a:pPr>
            <a:r>
              <a:rPr lang="th-TH" dirty="0"/>
              <a:t> </a:t>
            </a:r>
            <a:r>
              <a:rPr lang="th-TH" dirty="0" smtClean="0"/>
              <a:t>	 </a:t>
            </a:r>
            <a:r>
              <a:rPr lang="th-TH" dirty="0"/>
              <a:t>8.  รูปแบบหนังสือที่อยู่ในรูปแบบดิจิทัล โดยแสดงให้เห็นบนจอคอมพิวเตอร์ไม่บังคับการพิมพ์ </a:t>
            </a:r>
            <a:r>
              <a:rPr lang="th-TH" dirty="0" smtClean="0"/>
              <a:t>ละ</a:t>
            </a:r>
            <a:r>
              <a:rPr lang="th-TH" dirty="0"/>
              <a:t>การเข้าเล่ม</a:t>
            </a:r>
          </a:p>
          <a:p>
            <a:pPr marL="0" indent="0">
              <a:buNone/>
            </a:pPr>
            <a:r>
              <a:rPr lang="th-TH" dirty="0"/>
              <a:t>  </a:t>
            </a:r>
            <a:r>
              <a:rPr lang="th-TH" dirty="0" smtClean="0"/>
              <a:t>	9</a:t>
            </a:r>
            <a:r>
              <a:rPr lang="th-TH" dirty="0"/>
              <a:t>.  กำลังพลสามารถ เรียนรู้ เข้าถึงองค์ความรู้ได้สะดวก </a:t>
            </a:r>
            <a:endParaRPr lang="th-TH" dirty="0" smtClean="0"/>
          </a:p>
          <a:p>
            <a:pPr marL="0" indent="0">
              <a:buNone/>
            </a:pPr>
            <a:r>
              <a:rPr lang="th-TH" dirty="0" smtClean="0"/>
              <a:t>ทั้ง</a:t>
            </a:r>
            <a:r>
              <a:rPr lang="th-TH" dirty="0"/>
              <a:t>เวลา สถานที่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077072"/>
            <a:ext cx="2040632" cy="221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0619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ข้อเสียของ </a:t>
            </a:r>
            <a:r>
              <a:rPr lang="en-US" dirty="0" smtClean="0"/>
              <a:t>E-BOOK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988840"/>
            <a:ext cx="7344816" cy="3603812"/>
          </a:xfrm>
        </p:spPr>
        <p:txBody>
          <a:bodyPr/>
          <a:lstStyle/>
          <a:p>
            <a:pPr marL="0" indent="0">
              <a:buNone/>
            </a:pPr>
            <a:r>
              <a:rPr lang="th-TH" dirty="0" smtClean="0"/>
              <a:t>	1</a:t>
            </a:r>
            <a:r>
              <a:rPr lang="th-TH" dirty="0"/>
              <a:t>. ต้องอาศัยพลังงานในการอ่านตลอดเวลา ไม่ว่าจะเป็นไฟฟ้า</a:t>
            </a:r>
            <a:r>
              <a:rPr lang="th-TH" dirty="0" smtClean="0"/>
              <a:t>หรือแบตเตอรี่</a:t>
            </a:r>
            <a:endParaRPr lang="th-TH" dirty="0"/>
          </a:p>
          <a:p>
            <a:pPr marL="0" indent="0">
              <a:buNone/>
            </a:pPr>
            <a:r>
              <a:rPr lang="th-TH" dirty="0" smtClean="0"/>
              <a:t>	2</a:t>
            </a:r>
            <a:r>
              <a:rPr lang="th-TH" dirty="0"/>
              <a:t>. เสียสุขภาพสายตา จากการได้รับแสงจากอุปกรณ์อิเล็กทรอนิกส์</a:t>
            </a:r>
          </a:p>
          <a:p>
            <a:pPr marL="0" indent="0">
              <a:buNone/>
            </a:pPr>
            <a:r>
              <a:rPr lang="th-TH" dirty="0" smtClean="0"/>
              <a:t>	3</a:t>
            </a:r>
            <a:r>
              <a:rPr lang="th-TH" dirty="0"/>
              <a:t>. ขาดความรู้สึก หรืออรรถรส หรือความคลาสสิก</a:t>
            </a:r>
          </a:p>
          <a:p>
            <a:pPr marL="0" indent="0">
              <a:buNone/>
            </a:pPr>
            <a:r>
              <a:rPr lang="th-TH" dirty="0" smtClean="0"/>
              <a:t>	4</a:t>
            </a:r>
            <a:r>
              <a:rPr lang="th-TH" dirty="0"/>
              <a:t>. การอ่านที่ยุ่งยากต้องอ่านจากคอมพิวเตอร์ </a:t>
            </a:r>
            <a:endParaRPr lang="th-TH" dirty="0" smtClean="0"/>
          </a:p>
          <a:p>
            <a:pPr marL="0" indent="0">
              <a:buNone/>
            </a:pPr>
            <a:r>
              <a:rPr lang="th-TH" dirty="0" smtClean="0"/>
              <a:t>	5. ต้อง</a:t>
            </a:r>
            <a:r>
              <a:rPr lang="th-TH" dirty="0"/>
              <a:t>อาศัยระบบเครือข่าย</a:t>
            </a:r>
          </a:p>
          <a:p>
            <a:pPr marL="0" indent="0">
              <a:buNone/>
            </a:pPr>
            <a:r>
              <a:rPr lang="th-TH" dirty="0" smtClean="0"/>
              <a:t>	6</a:t>
            </a:r>
            <a:r>
              <a:rPr lang="th-TH" dirty="0"/>
              <a:t>. การละเมิดลิขสิทธิ์</a:t>
            </a:r>
          </a:p>
          <a:p>
            <a:endParaRPr lang="th-TH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4149080"/>
            <a:ext cx="3639758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36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268760"/>
            <a:ext cx="6243945" cy="4018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13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E-BOOK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772816"/>
            <a:ext cx="7488832" cy="432048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	E-Book : Electronic Book </a:t>
            </a:r>
            <a:r>
              <a:rPr lang="th-TH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ในยุคแรกๆ จะเป็นไฟล์แบบ </a:t>
            </a:r>
            <a:r>
              <a:rPr lang="en-US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PDF </a:t>
            </a:r>
            <a:r>
              <a:rPr lang="th-TH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โดยเนื้อหาในไฟล์จะมีลักษณะเหมือนหนังสือจริงๆ ซึ่งจะใช้ในกระบวนการทำเพลท ยิงฟิล์ม ด้วยความที่มี ลักษณะเหมือนหนังสือจริงๆ แต่เป็นไฟล์คอมพิวเตอร์ ทำให้ได้รับความนิยมในการนำไปใช้งาน เพราะหน้ากระดาษที่ได้จัดวางไว้อย่างไร ก็จะคงอยู่แบบนั้นไม่เปลี่ยนแปลงเหมือนการใช้งานพวกไฟล์ </a:t>
            </a:r>
            <a:r>
              <a:rPr lang="en-US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Word </a:t>
            </a:r>
            <a:r>
              <a:rPr lang="th-TH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แต่ต้องเปิด อ่านจากหน้าจอคอมพิวเตอร์ มือถือ หรือแท็บเล็ตพีซี</a:t>
            </a:r>
            <a:endParaRPr lang="th-TH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666" y="4005064"/>
            <a:ext cx="3130518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07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 smtClean="0"/>
              <a:t/>
            </a:r>
            <a:br>
              <a:rPr lang="th-TH" dirty="0" smtClean="0"/>
            </a:br>
            <a:r>
              <a:rPr lang="th-TH" sz="5300" dirty="0" smtClean="0"/>
              <a:t>ความเป็นมาของ </a:t>
            </a:r>
            <a:r>
              <a:rPr lang="en-US" dirty="0" smtClean="0"/>
              <a:t>E-BOOK</a:t>
            </a:r>
            <a:br>
              <a:rPr lang="en-US" dirty="0" smtClean="0"/>
            </a:b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916832"/>
            <a:ext cx="7272808" cy="38300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	การใช้งาน </a:t>
            </a:r>
            <a:r>
              <a:rPr lang="en-US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E-Book </a:t>
            </a:r>
            <a:r>
              <a:rPr lang="th-TH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ในยุคแรกๆ มีจุดประสงค์เพื่อใช้ในกระบวนการฟรีเพรส หรือการเตรียมเอกสารก่อนการพิมพ์สิ่งพิมพ์ประเภทต่างๆ เช่น หนังสือ วารสาร ฯลฯ ก่อนจะทำเพลท เพื่อพิมพ์หนังสือ เพราะการนำ ไฟล์เอกสารที่จัดรูปเล่มแล้วไปยิงฟิล์ม จะมีปัญหาเรื่องแบบของตัวหนังสืออาจไม่เข้ากัน การจัดรูปเล่มที่ทำไว้ ก็จะผิดพลาดไป ข้อความขยับไปอีกหน้า ภาพเลื่อนไปตำแหน่งอื่นๆ ฯลฯ ทำให้เสียเวลาแก้ไข จึงได้มีการ คิดค้นการสร้างไฟล์แบบ </a:t>
            </a:r>
            <a:r>
              <a:rPr lang="en-US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PDF </a:t>
            </a:r>
            <a:r>
              <a:rPr lang="th-TH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ซึ่งเป็นอีบุ๊คในยุคแรกๆ แต่ก็ยังคงใช้กันอยู่ในปัจจุบัน เมื่อแปลงไฟล์เอกสารที่จะนำไปพิมพ์เป็นหนังสือแล้ว ก็จะได้ไฟล์แบบ </a:t>
            </a:r>
            <a:r>
              <a:rPr lang="en-US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PDF </a:t>
            </a:r>
            <a:r>
              <a:rPr lang="th-TH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ด้วยความที่ไฟล์แบบ </a:t>
            </a:r>
            <a:r>
              <a:rPr lang="en-US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PDF </a:t>
            </a:r>
            <a:r>
              <a:rPr lang="th-TH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ที่ได้ มีลักษณะเหมือน หนังสือจริงๆ</a:t>
            </a:r>
            <a:endParaRPr lang="th-TH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495" y="4868168"/>
            <a:ext cx="4536503" cy="139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69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sz="5300" dirty="0" smtClean="0">
                <a:cs typeface="Cordia New" panose="020B0304020202020204" pitchFamily="34" charset="-34"/>
              </a:rPr>
              <a:t/>
            </a:r>
            <a:br>
              <a:rPr lang="th-TH" sz="5300" dirty="0" smtClean="0">
                <a:cs typeface="Cordia New" panose="020B0304020202020204" pitchFamily="34" charset="-34"/>
              </a:rPr>
            </a:br>
            <a:r>
              <a:rPr lang="th-TH" sz="5300" dirty="0" smtClean="0">
                <a:cs typeface="Cordia New" panose="020B0304020202020204" pitchFamily="34" charset="-34"/>
              </a:rPr>
              <a:t>บทบาท</a:t>
            </a:r>
            <a:r>
              <a:rPr lang="th-TH" sz="5300" dirty="0">
                <a:cs typeface="Cordia New" panose="020B0304020202020204" pitchFamily="34" charset="-34"/>
              </a:rPr>
              <a:t>ของ </a:t>
            </a:r>
            <a:r>
              <a:rPr lang="en-US" dirty="0" smtClean="0">
                <a:cs typeface="Cordia New" panose="020B0304020202020204" pitchFamily="34" charset="-34"/>
              </a:rPr>
              <a:t>E-BOOK    </a:t>
            </a:r>
            <a:r>
              <a:rPr lang="en-US" dirty="0">
                <a:cs typeface="Cordia New" panose="020B0304020202020204" pitchFamily="34" charset="-34"/>
              </a:rPr>
              <a:t/>
            </a:r>
            <a:br>
              <a:rPr lang="en-US" dirty="0">
                <a:cs typeface="Cordia New" panose="020B0304020202020204" pitchFamily="34" charset="-34"/>
              </a:rPr>
            </a:b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844824"/>
            <a:ext cx="7128792" cy="37580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	E-Book </a:t>
            </a:r>
            <a:r>
              <a:rPr lang="th-TH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เป็นแหล่งรวบรวมข้อมูลความรู้จากสื่อต่างๆ นำเสนอออกมาทางเทคโนโลยีสมัยใหม่ในรูปแบบหนังสืออิเล็กทรอนิกส์ สามารถแสดงผลด้วยภาพ ข้อความ เสียง สีสัน และภาพเคลื่อนไหวได้ ทำให้ผู้ใช้บริการได้รับความบันเทิงในการศึกษาข้อมูลมากขึ้น อีกทั้งยังสามารถพกพาไปอ่านได้ทุกที่ โดยไม่ต้องคำนึงถึงแสงมากหรือน้อย เพราะอุปกรณ์ </a:t>
            </a:r>
            <a:r>
              <a:rPr lang="en-US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E-Book </a:t>
            </a:r>
            <a:r>
              <a:rPr lang="th-TH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มักมีแสง </a:t>
            </a:r>
            <a:r>
              <a:rPr lang="en-US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Backlight </a:t>
            </a:r>
            <a:r>
              <a:rPr lang="th-TH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ของตัวเอง  </a:t>
            </a:r>
            <a:r>
              <a:rPr lang="en-US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E-Book </a:t>
            </a:r>
            <a:r>
              <a:rPr lang="th-TH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ยังทำให้อ่านหรือทำความเข้าใจได้ง่ายกว่าหนังสือ นอกจากนี้ยังสามารถเก็บข้อมูลได้มากอีกด้วย</a:t>
            </a:r>
            <a:endParaRPr lang="th-TH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962" y="4426881"/>
            <a:ext cx="3043262" cy="1751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28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sz="6000" dirty="0" smtClean="0">
                <a:cs typeface="Cordia New" panose="020B0304020202020204" pitchFamily="34" charset="-34"/>
              </a:rPr>
              <a:t/>
            </a:r>
            <a:br>
              <a:rPr lang="th-TH" sz="6000" dirty="0" smtClean="0">
                <a:cs typeface="Cordia New" panose="020B0304020202020204" pitchFamily="34" charset="-34"/>
              </a:rPr>
            </a:br>
            <a:r>
              <a:rPr lang="th-TH" sz="6000" dirty="0" smtClean="0">
                <a:cs typeface="Cordia New" panose="020B0304020202020204" pitchFamily="34" charset="-34"/>
              </a:rPr>
              <a:t>ประเภทของ </a:t>
            </a:r>
            <a:r>
              <a:rPr lang="en-US" dirty="0" smtClean="0">
                <a:cs typeface="Cordia New" panose="020B0304020202020204" pitchFamily="34" charset="-34"/>
              </a:rPr>
              <a:t>E-BOOK        </a:t>
            </a:r>
            <a:br>
              <a:rPr lang="en-US" dirty="0" smtClean="0">
                <a:cs typeface="Cordia New" panose="020B0304020202020204" pitchFamily="34" charset="-34"/>
              </a:rPr>
            </a:b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2060848"/>
            <a:ext cx="7128792" cy="3662221"/>
          </a:xfrm>
        </p:spPr>
        <p:txBody>
          <a:bodyPr/>
          <a:lstStyle/>
          <a:p>
            <a:pPr marL="0" indent="0">
              <a:buNone/>
            </a:pPr>
            <a:r>
              <a:rPr lang="th-TH" dirty="0"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       ผู้ผลิตสามารถเลือกสร้าง </a:t>
            </a:r>
            <a:r>
              <a:rPr lang="en-US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E-Book </a:t>
            </a:r>
            <a:r>
              <a:rPr lang="th-TH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ได้ 4 รูปแบบ คือ </a:t>
            </a:r>
          </a:p>
          <a:p>
            <a:pPr marL="0" indent="0">
              <a:buNone/>
            </a:pPr>
            <a:r>
              <a:rPr lang="th-TH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endParaRPr lang="th-TH" sz="1050" dirty="0" smtClean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0" indent="0">
              <a:buNone/>
            </a:pPr>
            <a:r>
              <a:rPr lang="en-US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  <a:r>
              <a:rPr lang="en-US" dirty="0" smtClean="0">
                <a:latin typeface="Cordia New" panose="020B0304020202020204" pitchFamily="34" charset="-34"/>
                <a:cs typeface="Cordia New" panose="020B0304020202020204" pitchFamily="34" charset="-34"/>
                <a:sym typeface="Wingdings"/>
              </a:rPr>
              <a:t> </a:t>
            </a:r>
            <a:r>
              <a:rPr lang="en-US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Hyper Text Markup Language (HTML)</a:t>
            </a:r>
          </a:p>
          <a:p>
            <a:pPr marL="0" indent="0">
              <a:buNone/>
            </a:pPr>
            <a:r>
              <a:rPr lang="en-US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  <a:r>
              <a:rPr lang="en-US" dirty="0" smtClean="0">
                <a:latin typeface="Cordia New" panose="020B0304020202020204" pitchFamily="34" charset="-34"/>
                <a:cs typeface="Cordia New" panose="020B0304020202020204" pitchFamily="34" charset="-34"/>
                <a:sym typeface="Wingdings"/>
              </a:rPr>
              <a:t></a:t>
            </a:r>
            <a:r>
              <a:rPr lang="en-US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Portable Document Format (PDF)</a:t>
            </a:r>
          </a:p>
          <a:p>
            <a:pPr marL="0" indent="0">
              <a:buNone/>
            </a:pPr>
            <a:r>
              <a:rPr lang="en-US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  <a:r>
              <a:rPr lang="en-US" dirty="0" smtClean="0">
                <a:latin typeface="Cordia New" panose="020B0304020202020204" pitchFamily="34" charset="-34"/>
                <a:cs typeface="Cordia New" panose="020B0304020202020204" pitchFamily="34" charset="-34"/>
                <a:sym typeface="Wingdings"/>
              </a:rPr>
              <a:t></a:t>
            </a:r>
            <a:r>
              <a:rPr lang="en-US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Peanut Markup Language (PML)</a:t>
            </a:r>
          </a:p>
          <a:p>
            <a:pPr marL="0" indent="0">
              <a:buNone/>
            </a:pPr>
            <a:r>
              <a:rPr lang="en-US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  <a:r>
              <a:rPr lang="en-US" dirty="0" smtClean="0">
                <a:latin typeface="Cordia New" panose="020B0304020202020204" pitchFamily="34" charset="-34"/>
                <a:cs typeface="Cordia New" panose="020B0304020202020204" pitchFamily="34" charset="-34"/>
                <a:sym typeface="Wingdings"/>
              </a:rPr>
              <a:t></a:t>
            </a:r>
            <a:r>
              <a:rPr lang="en-US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Extensive Markup Language (XML)</a:t>
            </a:r>
            <a:endParaRPr lang="th-TH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356991"/>
            <a:ext cx="3762067" cy="2994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230" y="908720"/>
            <a:ext cx="6952631" cy="936104"/>
          </a:xfrm>
        </p:spPr>
        <p:txBody>
          <a:bodyPr>
            <a:normAutofit fontScale="90000"/>
          </a:bodyPr>
          <a:lstStyle/>
          <a:p>
            <a:r>
              <a:rPr lang="th-TH" sz="2700" dirty="0" smtClean="0"/>
              <a:t/>
            </a:r>
            <a:br>
              <a:rPr lang="th-TH" sz="2700" dirty="0" smtClean="0"/>
            </a:br>
            <a:r>
              <a:rPr lang="th-TH" sz="2700" dirty="0" smtClean="0"/>
              <a:t>          </a:t>
            </a:r>
            <a:br>
              <a:rPr lang="th-TH" sz="2700" dirty="0" smtClean="0"/>
            </a:br>
            <a:r>
              <a:rPr lang="th-TH" sz="4000" dirty="0" smtClean="0"/>
              <a:t> </a:t>
            </a:r>
            <a:r>
              <a:rPr lang="th-TH" sz="4900" dirty="0" smtClean="0"/>
              <a:t>ประเภท</a:t>
            </a:r>
            <a:r>
              <a:rPr lang="th-TH" sz="4900" dirty="0"/>
              <a:t>ของหนังสือ</a:t>
            </a:r>
            <a:r>
              <a:rPr lang="th-TH" sz="4900" dirty="0" smtClean="0"/>
              <a:t>อิเล็กทรอนิกส์</a:t>
            </a:r>
            <a:br>
              <a:rPr lang="th-TH" sz="4900" dirty="0" smtClean="0"/>
            </a:br>
            <a:r>
              <a:rPr lang="th-TH" sz="4900" dirty="0"/>
              <a:t/>
            </a:r>
            <a:br>
              <a:rPr lang="th-TH" sz="4900" dirty="0"/>
            </a:br>
            <a:r>
              <a:rPr lang="th-TH" sz="2700" dirty="0"/>
              <a:t>          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8444" y="2391448"/>
            <a:ext cx="7344816" cy="33843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	1) หนังสืออิเล็กทรอนิกส์ หรือแบบตำรา (</a:t>
            </a:r>
            <a:r>
              <a:rPr lang="en-US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Textbooks) </a:t>
            </a:r>
            <a:r>
              <a:rPr lang="th-TH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หนังสืออิเล็กทรอนิกส์ รูปหนังสือปกติที่พบเห็นทั่วไป หลักหนังสืออิเล็กทรอนิกส์ชนิดนี้สามารถกล่าวได้ว่าเป็นการแปลงหนังสือจากสภาพสิ่งพิมพ์ปกติเป็นสัญญาณดิจิตอล เพิ่มศักยภาพเดิมการนำเสนอ การปฏิสัมพันธ์ ระหว่างผู้อ่านหนังสืออีเล็กทรอนิกส์ ด้วยศักยภาพของคอมพิวเตอร์ขั้นพื้นฐาน เช่น การเปิดหน้าหนังสือ การสืบค้น การคัดเลือก เป็นต้น</a:t>
            </a:r>
          </a:p>
          <a:p>
            <a:pPr marL="0" indent="0">
              <a:buNone/>
            </a:pPr>
            <a:endParaRPr lang="th-TH" dirty="0" smtClean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0" indent="0">
              <a:buNone/>
            </a:pPr>
            <a:r>
              <a:rPr lang="th-TH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  <a:endParaRPr lang="th-TH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28230" y="1772816"/>
            <a:ext cx="6965245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th-TH" sz="2700" dirty="0" smtClean="0"/>
              <a:t/>
            </a:r>
            <a:br>
              <a:rPr lang="th-TH" sz="2700" dirty="0" smtClean="0"/>
            </a:br>
            <a:r>
              <a:rPr lang="th-TH" sz="2700" dirty="0"/>
              <a:t>   </a:t>
            </a:r>
            <a:r>
              <a:rPr lang="th-TH" sz="6400" dirty="0"/>
              <a:t>หนังสืออิเล็กทรอนิกส์ แบ่งออกเป็น 10 ประเภท ดังนี้คือ       </a:t>
            </a:r>
            <a:r>
              <a:rPr lang="th-TH" sz="2700" dirty="0" smtClean="0"/>
              <a:t/>
            </a:r>
            <a:br>
              <a:rPr lang="th-TH" sz="2700" dirty="0" smtClean="0"/>
            </a:br>
            <a:r>
              <a:rPr lang="th-TH" sz="2700" dirty="0" smtClean="0"/>
              <a:t>           </a:t>
            </a:r>
            <a:endParaRPr lang="th-TH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102" y="4331506"/>
            <a:ext cx="3046082" cy="1705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55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ประเภทของหนังสืออิเล็กทรอนิกส์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844824"/>
            <a:ext cx="7056784" cy="3541992"/>
          </a:xfrm>
        </p:spPr>
        <p:txBody>
          <a:bodyPr/>
          <a:lstStyle/>
          <a:p>
            <a:pPr marL="0" indent="0">
              <a:buNone/>
            </a:pPr>
            <a:r>
              <a:rPr lang="th-TH" dirty="0" smtClean="0"/>
              <a:t>	2</a:t>
            </a:r>
            <a:r>
              <a:rPr lang="th-TH" dirty="0"/>
              <a:t>) หนังสืออีเล็กทรอนิกส์ แบบหนังสือเสียงอ่าน มีเสียงคำอ่าน เมื่อเปิดหนังสือจะมีเสียงอ่านหนังสืออิเล็กทรอนิกส์ประเภทเหมาะสำหรับหนังสือเด็กเริ่มเรียน หรือหนังสือฝึกออกเสียง หรึอฝึก</a:t>
            </a:r>
            <a:r>
              <a:rPr lang="th-TH" dirty="0" smtClean="0"/>
              <a:t>พูด เป็น</a:t>
            </a:r>
            <a:r>
              <a:rPr lang="th-TH" dirty="0"/>
              <a:t>ต้น หนังสืออิเล็กทรอนิกส์ชนิดนี้เป็นการเน้นคุณลักษณะด้านการนำเสนอเนื้อหาที่เป็นตัวอักษรและเสียงเป็นคุณลักษณะหลัก นิยมใช้กับกลุ่มผู้อ่านที่มีระดับลักษณะทางภาษาโดยเฉพาะด้านการฟังหรือการอ่านค่อนข่างต่ำ เหมาะสำหรับการเริ่มต้นเรียนภาษาของเด็ก ๆ หรือผู้ที่กำลังฝึกภาษาที่สอง หรือฝึกภาษาใหม่เป็นต้น</a:t>
            </a:r>
          </a:p>
          <a:p>
            <a:endParaRPr lang="th-TH" dirty="0"/>
          </a:p>
          <a:p>
            <a:endParaRPr lang="th-TH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4177586"/>
            <a:ext cx="2376264" cy="206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71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692696"/>
            <a:ext cx="6965245" cy="1202485"/>
          </a:xfrm>
        </p:spPr>
        <p:txBody>
          <a:bodyPr/>
          <a:lstStyle/>
          <a:p>
            <a:r>
              <a:rPr lang="th-TH" dirty="0"/>
              <a:t>ประเภทของหนังสืออิเล็กทรอนิกส์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700808"/>
            <a:ext cx="7128792" cy="36860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	3) หนังสืออิเล็กทรอนิกส์แบบหนังสือภาพนิ่ง หรืออัลบั้มภาพ (</a:t>
            </a:r>
            <a:r>
              <a:rPr lang="en-US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static Picture Books) </a:t>
            </a:r>
            <a:r>
              <a:rPr lang="th-TH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เป็นหนังสืออิเล็กทรอนิกส์ ที่มีคุณลักษณะหลักเน้นจัดเก็บข้อมูล และนำเสนอข้อมูลในรูปแบบภาพนิ่ง (</a:t>
            </a:r>
            <a:r>
              <a:rPr lang="en-US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static picture) </a:t>
            </a:r>
            <a:r>
              <a:rPr lang="th-TH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หรืออัลบั้มภาพเป็นหลัก เสริมด้วยการนำศักยภาพของคอมพิวเตอร์มาใช้ในการนำเสนอ เช่น การเลือกภาพที่ต้องการ การขยายหรือย่อขนาดของภาพของคอมพิวเตอร์มาใช้ในการนำเสนอ เช่น การเลือกภาพที่ต้องการ การขยายหรือย่อขนาดของภาพหรือตัวอักษร การสำเนาหรือการถ่ายโอนภาพ การแต่งเติมภาพ การเลือกเฉพาะส่วนของภาพ (</a:t>
            </a:r>
            <a:r>
              <a:rPr lang="en-US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cropping) </a:t>
            </a:r>
            <a:r>
              <a:rPr lang="th-TH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หรือเพิ่มข้อมูล เชื่อมโยงภายใน (</a:t>
            </a:r>
            <a:r>
              <a:rPr lang="en-US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Linking information) </a:t>
            </a:r>
            <a:r>
              <a:rPr lang="th-TH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เช่น เชื่อมข้อมูลอธิบายเพิ่มเติม เชื่อมข้อมูลเสียงประกอบ เป็นต้น</a:t>
            </a:r>
            <a:endParaRPr lang="th-TH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7" y="4725144"/>
            <a:ext cx="2592288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97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474</TotalTime>
  <Words>232</Words>
  <Application>Microsoft Office PowerPoint</Application>
  <PresentationFormat>On-screen Show (4:3)</PresentationFormat>
  <Paragraphs>100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Pushpin</vt:lpstr>
      <vt:lpstr>E-BOOK</vt:lpstr>
      <vt:lpstr>E-BOOK  ?</vt:lpstr>
      <vt:lpstr>E-BOOK</vt:lpstr>
      <vt:lpstr> ความเป็นมาของ E-BOOK </vt:lpstr>
      <vt:lpstr> บทบาทของ E-BOOK     </vt:lpstr>
      <vt:lpstr> ประเภทของ E-BOOK         </vt:lpstr>
      <vt:lpstr>             ประเภทของหนังสืออิเล็กทรอนิกส์            </vt:lpstr>
      <vt:lpstr>ประเภทของหนังสืออิเล็กทรอนิกส์</vt:lpstr>
      <vt:lpstr>ประเภทของหนังสืออิเล็กทรอนิกส์</vt:lpstr>
      <vt:lpstr>ประเภทของหนังสืออิเล็กทรอนิกส์</vt:lpstr>
      <vt:lpstr>ประเภทของหนังสืออิเล็กทรอนิกส์</vt:lpstr>
      <vt:lpstr>ประเภทของหนังสืออิเล็กทรอนิกส์</vt:lpstr>
      <vt:lpstr>ประเภทของหนังสืออิเล็กทรอนิกส์</vt:lpstr>
      <vt:lpstr>ประเภทของหนังสืออิเล็กทรอนิกส์</vt:lpstr>
      <vt:lpstr> โครงสร้างหนังสืออิเล็กทรอนิกส์  (E-Book Construction) </vt:lpstr>
      <vt:lpstr> โครงสร้างหนังสืออิเล็กทรอนิกส์  (E-Book Construction) </vt:lpstr>
      <vt:lpstr> โครงสร้างหนังสืออิเล็กทรอนิกส์  (E-Book Construction) </vt:lpstr>
      <vt:lpstr>โครงสร้างหนังสืออิเล็กทรอนิกส์  (E-Book Construction) </vt:lpstr>
      <vt:lpstr> ประโยชน์ของ E-Book </vt:lpstr>
      <vt:lpstr>ประโยชน์ของ E-Book</vt:lpstr>
      <vt:lpstr>ประโยชน์ของ E-Book</vt:lpstr>
      <vt:lpstr>ข้อดีของ E-BOOK </vt:lpstr>
      <vt:lpstr>ข้อดีของ E-BOOK </vt:lpstr>
      <vt:lpstr>ข้อเสียของ E-BOOK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SD-SSRU</dc:creator>
  <cp:lastModifiedBy>SD-SSRU</cp:lastModifiedBy>
  <cp:revision>27</cp:revision>
  <dcterms:created xsi:type="dcterms:W3CDTF">2018-09-25T02:54:38Z</dcterms:created>
  <dcterms:modified xsi:type="dcterms:W3CDTF">2020-06-12T03:19:23Z</dcterms:modified>
</cp:coreProperties>
</file>