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64" r:id="rId15"/>
    <p:sldId id="278" r:id="rId1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0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DF83-400D-426C-A93C-0CC8B83B7C45}" type="datetimeFigureOut">
              <a:rPr lang="th-TH" smtClean="0"/>
              <a:t>12/06/63</a:t>
            </a:fld>
            <a:endParaRPr lang="th-TH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A18B88-0EB1-405E-A468-26A7C4CE8621}" type="slidenum">
              <a:rPr lang="th-TH" smtClean="0"/>
              <a:t>‹#›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DF83-400D-426C-A93C-0CC8B83B7C45}" type="datetimeFigureOut">
              <a:rPr lang="th-TH" smtClean="0"/>
              <a:t>12/06/63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8B88-0EB1-405E-A468-26A7C4CE862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DF83-400D-426C-A93C-0CC8B83B7C45}" type="datetimeFigureOut">
              <a:rPr lang="th-TH" smtClean="0"/>
              <a:t>12/06/63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8B88-0EB1-405E-A468-26A7C4CE862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E6BDF83-400D-426C-A93C-0CC8B83B7C45}" type="datetimeFigureOut">
              <a:rPr lang="th-TH" smtClean="0"/>
              <a:t>12/06/63</a:t>
            </a:fld>
            <a:endParaRPr lang="th-TH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3A18B88-0EB1-405E-A468-26A7C4CE8621}" type="slidenum">
              <a:rPr lang="th-TH" smtClean="0"/>
              <a:t>‹#›</a:t>
            </a:fld>
            <a:endParaRPr lang="th-TH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DF83-400D-426C-A93C-0CC8B83B7C45}" type="datetimeFigureOut">
              <a:rPr lang="th-TH" smtClean="0"/>
              <a:t>12/06/63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8B88-0EB1-405E-A468-26A7C4CE8621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DF83-400D-426C-A93C-0CC8B83B7C45}" type="datetimeFigureOut">
              <a:rPr lang="th-TH" smtClean="0"/>
              <a:t>12/06/63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8B88-0EB1-405E-A468-26A7C4CE8621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8B88-0EB1-405E-A468-26A7C4CE8621}" type="slidenum">
              <a:rPr lang="th-TH" smtClean="0"/>
              <a:t>‹#›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DF83-400D-426C-A93C-0CC8B83B7C45}" type="datetimeFigureOut">
              <a:rPr lang="th-TH" smtClean="0"/>
              <a:t>12/06/63</a:t>
            </a:fld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DF83-400D-426C-A93C-0CC8B83B7C45}" type="datetimeFigureOut">
              <a:rPr lang="th-TH" smtClean="0"/>
              <a:t>12/06/63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8B88-0EB1-405E-A468-26A7C4CE8621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DF83-400D-426C-A93C-0CC8B83B7C45}" type="datetimeFigureOut">
              <a:rPr lang="th-TH" smtClean="0"/>
              <a:t>12/06/63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8B88-0EB1-405E-A468-26A7C4CE862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E6BDF83-400D-426C-A93C-0CC8B83B7C45}" type="datetimeFigureOut">
              <a:rPr lang="th-TH" smtClean="0"/>
              <a:t>12/06/63</a:t>
            </a:fld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A18B88-0EB1-405E-A468-26A7C4CE8621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DF83-400D-426C-A93C-0CC8B83B7C45}" type="datetimeFigureOut">
              <a:rPr lang="th-TH" smtClean="0"/>
              <a:t>12/06/63</a:t>
            </a:fld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A18B88-0EB1-405E-A468-26A7C4CE8621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E6BDF83-400D-426C-A93C-0CC8B83B7C45}" type="datetimeFigureOut">
              <a:rPr lang="th-TH" smtClean="0"/>
              <a:t>12/06/63</a:t>
            </a:fld>
            <a:endParaRPr lang="th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3A18B88-0EB1-405E-A468-26A7C4CE8621}" type="slidenum">
              <a:rPr lang="th-TH" smtClean="0"/>
              <a:t>‹#›</a:t>
            </a:fld>
            <a:endParaRPr lang="th-TH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34888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th-TH" sz="12800" b="1" dirty="0" smtClean="0"/>
              <a:t>หนังสือ</a:t>
            </a:r>
            <a:r>
              <a:rPr lang="th-TH" sz="8900" b="1" dirty="0" smtClean="0"/>
              <a:t/>
            </a:r>
            <a:br>
              <a:rPr lang="th-TH" sz="8900" b="1" dirty="0" smtClean="0"/>
            </a:br>
            <a:r>
              <a:rPr lang="en-US" sz="8000" b="1" dirty="0" smtClean="0"/>
              <a:t>BOOK</a:t>
            </a:r>
            <a:endParaRPr lang="th-TH" sz="8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645025"/>
            <a:ext cx="518457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7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1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10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. หน้าคำนำ (</a:t>
            </a:r>
            <a:r>
              <a:rPr lang="en-US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Preface) 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เป็นรายละเอียดจากผู้แต่งแจ้งให้ผู้อ่านทราบวัตถุประสงค์และเนื้อหาสาระที่เสนอในเล่ม หรือปอกความเป็นมาของหนังสือ ช่วยให้ผู้อ่านตัดสินใจว่าหนังสือเล่มนั้นเหมาะกับตนหรือไม่ หน้าคำนำเป็นหน้าสำคัญที่ผู้อ่านไม่ควรเปิดผ่านเลยไปและ</a:t>
            </a:r>
            <a:r>
              <a:rPr lang="th-TH" sz="1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สมควร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อ่านโดย</a:t>
            </a:r>
            <a:r>
              <a:rPr lang="th-TH" sz="1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ละเอียด</a:t>
            </a:r>
          </a:p>
          <a:p>
            <a:pPr marL="0" indent="0">
              <a:buNone/>
            </a:pPr>
            <a:r>
              <a:rPr lang="th-TH" sz="1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11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. ประกาศคุณูปการ หรือ กิตติกรรมประกาศ (</a:t>
            </a:r>
            <a:r>
              <a:rPr lang="en-US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Acknowledgement) 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เป็นหน้าที่ผู้แต่งกล่าวแสดงความขอบคุณบุคคล หรื</a:t>
            </a:r>
            <a:r>
              <a:rPr lang="th-TH" sz="1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อหน่วยงานต่างๆ 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ที่ให้คำแนะนำหรืให้ความอนุเคราะห์ช่วยเหลือให้หนังสือเล่มนั้นสำเร็จลงด้วยดี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7" y="0"/>
            <a:ext cx="8229600" cy="1152128"/>
          </a:xfrm>
        </p:spPr>
        <p:txBody>
          <a:bodyPr/>
          <a:lstStyle/>
          <a:p>
            <a:r>
              <a:rPr lang="th-TH" dirty="0"/>
              <a:t>ส่วนประกอบของหนังสือ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9" y="2996952"/>
            <a:ext cx="2314269" cy="3380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337" y="3040849"/>
            <a:ext cx="2469179" cy="354911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194506"/>
            <a:ext cx="2325789" cy="344680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4635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th-TH" sz="1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12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. หน้าสารบัญ (</a:t>
            </a:r>
            <a:r>
              <a:rPr lang="en-US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Content) 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คือลำเรื่องใหญ่ๆ ของหนังสือพร้อมมีเลขกำกับหน้าทำให้ทราบเนื้อเรื่องโดยสังเขป และช่วยให้ผู้อ่านตัดสินใจว่าในเล่มมีเรื่องใดที่ตนต้องการศึกษาค้นคว้าหรือไม่ หน้าสารบัญส่วนมากอยู่หลังหน้าคำนำ</a:t>
            </a:r>
          </a:p>
          <a:p>
            <a:pPr marL="0" indent="0">
              <a:buNone/>
            </a:pPr>
            <a:r>
              <a:rPr lang="th-TH" sz="1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13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. สารบัญภาพ  แผนที่  ตาราง (</a:t>
            </a:r>
            <a:r>
              <a:rPr lang="en-US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List of plates, maps or tables) 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หนังสือบางเล่มมีภาพ แผนที่ หรือตารางประกอบเนื้อหาเป็นจำนวนมาก</a:t>
            </a:r>
          </a:p>
          <a:p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4727"/>
            <a:ext cx="8229600" cy="966936"/>
          </a:xfrm>
        </p:spPr>
        <p:txBody>
          <a:bodyPr/>
          <a:lstStyle/>
          <a:p>
            <a:r>
              <a:rPr lang="th-TH" dirty="0"/>
              <a:t>ส่วนประกอบของหนังสือ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99954"/>
            <a:ext cx="2645557" cy="374441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833474"/>
            <a:ext cx="3044012" cy="380501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137" y="2636912"/>
            <a:ext cx="2689669" cy="380501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018" y="2931111"/>
            <a:ext cx="2678906" cy="379162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6574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1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14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. เนื้อเรื่อง (</a:t>
            </a:r>
            <a:r>
              <a:rPr lang="en-US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Text) 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คือส่วนของเนื้อหาของหนังสือ เป็นรายละเอียดของหนังสือเล่มนั้นอาจแบ่งออกเป็นบทหรือตอน ตามที่แจ้งไว้ในสารบัญ</a:t>
            </a:r>
          </a:p>
          <a:p>
            <a:pPr marL="0" indent="0">
              <a:buNone/>
            </a:pPr>
            <a:r>
              <a:rPr lang="th-TH" sz="1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15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. บรรณานุกรม(</a:t>
            </a:r>
            <a:r>
              <a:rPr lang="en-US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Bibliography) 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คือรายชื่อหนังสือ บทความวารสาร หรือวัสดุสารนิเทศตลอดจนสื่ออิเล็กทรอนิกส์ ที่ผู้เขียนใช้อ้างอิงในการเรียบเรียงหนังสือนั้นโดยจัดพิมพ์ตามลำดับอักษรรายการแรกของบรรณานุกรม ตามปรกติจะอยู่ในส่วนท้ายเล่มหรืออาจจัดไว้ใน</a:t>
            </a:r>
            <a:r>
              <a:rPr lang="th-TH" sz="1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ตอนท้ายของ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แต่ละบท</a:t>
            </a:r>
          </a:p>
          <a:p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894928"/>
          </a:xfrm>
        </p:spPr>
        <p:txBody>
          <a:bodyPr/>
          <a:lstStyle/>
          <a:p>
            <a:r>
              <a:rPr lang="th-TH" dirty="0"/>
              <a:t>ส่วนประกอบของหนังสือ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5" y="2132856"/>
            <a:ext cx="5472608" cy="38855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73" y="2492896"/>
            <a:ext cx="3674864" cy="375838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881" y="4342622"/>
            <a:ext cx="2952328" cy="206382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1028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1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sz="1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16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. ดรรชนี (</a:t>
            </a:r>
            <a:r>
              <a:rPr lang="en-US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Index) 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เป็นรายการหรือบัญชีคำ และวลีที่สำคัญที่ปรากฏอยู่ในเนื้อหาโดยบอกเลขหน้ากำกับไว้ ช่วยให้ผู้อ่านค้นหาเรื่องหรือคำที่ต้องการได้อย่างรวดเร็ว</a:t>
            </a:r>
          </a:p>
          <a:p>
            <a:pPr marL="0" indent="0">
              <a:buNone/>
            </a:pPr>
            <a:r>
              <a:rPr lang="th-TH" sz="1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17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. ภาคผนวก (</a:t>
            </a:r>
            <a:r>
              <a:rPr lang="en-US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Appendix) 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คือส่วนที่รวบรวมขึ้นเพิ่มเติมจากเนื้อหาของหนังสือ อาจเป็นคำอธิบายขยายความของเนื้อเรื่องบางตอน หรือมีความสัมพันธ์กับเนื้อเรื่อง</a:t>
            </a:r>
          </a:p>
          <a:p>
            <a:pPr marL="0" indent="0">
              <a:buNone/>
            </a:pPr>
            <a:r>
              <a:rPr lang="th-TH" sz="1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18.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อภิธานศัพท์ (</a:t>
            </a:r>
            <a:r>
              <a:rPr lang="en-US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Glossary) 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เป็นคำอธิบายศัพท์บางคำที่ไม่คุ้นเคยหรือศัพท์เฉพาะที่มีในเนื้อหาของหนังสือ </a:t>
            </a:r>
          </a:p>
          <a:p>
            <a:pPr marL="0" indent="0">
              <a:buNone/>
            </a:pPr>
            <a:r>
              <a:rPr lang="th-TH" sz="1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19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. เชิงอรรถ (</a:t>
            </a:r>
            <a:r>
              <a:rPr lang="en-US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Footnote) 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คือข้อความแสดงแหล่งที่มาของข้อมูล หรือหลักฐานที่ผู้เขียนคัดลอกมาประกอบหนังสือ หรือเป็นข้อความที่อธิบายรายละเอียดของเนื้อหาบางตอนเพิ่มเติม เพื่อให้เนื้อหาสมบูรณ์</a:t>
            </a:r>
          </a:p>
          <a:p>
            <a:endParaRPr lang="th-TH" sz="1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r>
              <a:rPr lang="th-TH" dirty="0"/>
              <a:t>ส่วนประกอบของหนังสือ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56992"/>
            <a:ext cx="2880320" cy="3056454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501008"/>
            <a:ext cx="2173848" cy="324509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771960"/>
            <a:ext cx="3112512" cy="270318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191" y="4878703"/>
            <a:ext cx="2883396" cy="184972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7551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748464" cy="5073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sz="2400" dirty="0" smtClean="0"/>
              <a:t>1</a:t>
            </a:r>
            <a:r>
              <a:rPr lang="th-TH" sz="2400" dirty="0"/>
              <a:t>. อธิบายเรื่องไม่รู้ให้กระจ่างได้ในขอบเขต และความสามารถของแต่ละบุคคล</a:t>
            </a:r>
          </a:p>
          <a:p>
            <a:pPr marL="0" indent="0">
              <a:buNone/>
            </a:pPr>
            <a:r>
              <a:rPr lang="th-TH" sz="2400" dirty="0" smtClean="0"/>
              <a:t>	2</a:t>
            </a:r>
            <a:r>
              <a:rPr lang="th-TH" sz="2400" dirty="0"/>
              <a:t>. ส่งเสริมความใฝ่รู้ให้แก่ผู้อ่านจากภาษาที่เข้าใจง่ายและรูปเล่มที่ดึงดูดความสนใจ</a:t>
            </a:r>
          </a:p>
          <a:p>
            <a:pPr marL="0" indent="0">
              <a:buNone/>
            </a:pPr>
            <a:r>
              <a:rPr lang="th-TH" sz="2400" dirty="0" smtClean="0"/>
              <a:t>	3</a:t>
            </a:r>
            <a:r>
              <a:rPr lang="th-TH" sz="2400" dirty="0"/>
              <a:t>. หนังสือจะบันทึกเรื่องราวในอดีตเป็นประวัติศาสตร์ สนับสนุนให้มีการศึกษาค้นคว้าให้กว้างขวางต่อไป</a:t>
            </a:r>
          </a:p>
          <a:p>
            <a:pPr marL="0" indent="0">
              <a:buNone/>
            </a:pPr>
            <a:r>
              <a:rPr lang="th-TH" sz="2400" dirty="0" smtClean="0"/>
              <a:t>	4</a:t>
            </a:r>
            <a:r>
              <a:rPr lang="th-TH" sz="2400" dirty="0"/>
              <a:t>. หนังสือจะกล่อมเกลาจิตใจผู้อ่านให้เกิดอารมณ์สุนทรีย์และประทับใจกับบุคคลและเหตุการณ์บางอย่าง</a:t>
            </a:r>
          </a:p>
          <a:p>
            <a:pPr marL="0" indent="0">
              <a:buNone/>
            </a:pPr>
            <a:r>
              <a:rPr lang="th-TH" sz="2400" dirty="0" smtClean="0"/>
              <a:t>	5</a:t>
            </a:r>
            <a:r>
              <a:rPr lang="th-TH" sz="2400" dirty="0"/>
              <a:t>. ช่วยสร้างสร้างนิสัยรักการอ่าน และส่งเสริมให้การอ่านเป็นความจำเป็นของชีวิต เมื่อต้องการทราบและแก้ไขปัญหาต่างๆ ด้วยวิธีการแสวงหาคำตอบจากหนังสือ</a:t>
            </a:r>
          </a:p>
          <a:p>
            <a:pPr marL="0" indent="0">
              <a:buNone/>
            </a:pPr>
            <a:r>
              <a:rPr lang="th-TH" sz="2400" dirty="0" smtClean="0"/>
              <a:t>	6</a:t>
            </a:r>
            <a:r>
              <a:rPr lang="th-TH" sz="2400" dirty="0"/>
              <a:t>. หนังสือเป็นเพื่อนคลายเหงา ช่วยให้ผู้อ่านรู้จักใช้เวลาว่างให้เป็นประโยชน์</a:t>
            </a:r>
          </a:p>
          <a:p>
            <a:pPr marL="0" indent="0">
              <a:buNone/>
            </a:pPr>
            <a:r>
              <a:rPr lang="th-TH" sz="2800" dirty="0"/>
              <a:t> 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r>
              <a:rPr lang="th-TH" dirty="0" smtClean="0"/>
              <a:t>ประโยชน์ของหนังสือ</a:t>
            </a: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7" r="9411"/>
          <a:stretch/>
        </p:blipFill>
        <p:spPr>
          <a:xfrm>
            <a:off x="2078181" y="5157192"/>
            <a:ext cx="4631377" cy="122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4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8044382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6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507288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000" dirty="0" smtClean="0">
                <a:cs typeface="+mj-cs"/>
              </a:rPr>
              <a:t>	</a:t>
            </a:r>
            <a:r>
              <a:rPr lang="th-TH" sz="2400" dirty="0" smtClean="0">
                <a:cs typeface="+mj-cs"/>
              </a:rPr>
              <a:t>วิทยาการ</a:t>
            </a:r>
            <a:r>
              <a:rPr lang="th-TH" sz="2400" dirty="0">
                <a:cs typeface="+mj-cs"/>
              </a:rPr>
              <a:t>ปัจจุบันกว้างไกล แม้เทคโนโลยีจะเข้ามามีบทบาทในชีวิตประจำวันมากขึ้นแต่ความรู้ที่อยู่ในรูปหนังสือยังเป็นที่ยอมรับของนักวิชาการ การศึกษาค้นคว้ายังคงอ้างอิงข้อมูลจากหนังสือเป็นหลัก ถ้าเปรียบเทียบเทคโนโลยีที่เกี่ยวข้องกับการศึกษา ระหว่างประเภทวัสดุสื่อโสตทัศน์กับหนังสือ หนังสือยังคงได้เปรียบกว่า ดังนี้</a:t>
            </a:r>
          </a:p>
          <a:p>
            <a:pPr marL="0" indent="0">
              <a:buNone/>
            </a:pPr>
            <a:r>
              <a:rPr lang="th-TH" sz="2400" dirty="0" smtClean="0">
                <a:cs typeface="+mj-cs"/>
              </a:rPr>
              <a:t>	1</a:t>
            </a:r>
            <a:r>
              <a:rPr lang="th-TH" sz="2400" dirty="0">
                <a:cs typeface="+mj-cs"/>
              </a:rPr>
              <a:t>. หนังสือสะดวกต่อการใช้ สามารถอ่านได้ตลอดเวลาโดยไม่จำกัดสถานที่ซึ่งต่างกับวัสดุสื่อโสตทัศน์ที่ต้องอาศัยเครื่องช่วยในการใช้ และมีสถานที่เฉพาะ เช่น ภาพยนตร์ วีดิทัศน์ หรือเทปเสียง เป็นต้น</a:t>
            </a:r>
          </a:p>
          <a:p>
            <a:pPr marL="0" indent="0">
              <a:buNone/>
            </a:pPr>
            <a:r>
              <a:rPr lang="th-TH" sz="2400" dirty="0" smtClean="0">
                <a:cs typeface="+mj-cs"/>
              </a:rPr>
              <a:t>	2</a:t>
            </a:r>
            <a:r>
              <a:rPr lang="th-TH" sz="2400" dirty="0">
                <a:cs typeface="+mj-cs"/>
              </a:rPr>
              <a:t>. หนังสือให้รายละเอียดเนื้อหาได้มาก และลึกซึ้งกว่าสื่ออื่นๆ</a:t>
            </a:r>
          </a:p>
          <a:p>
            <a:pPr marL="0" indent="0">
              <a:buNone/>
            </a:pPr>
            <a:r>
              <a:rPr lang="th-TH" sz="2400" dirty="0" smtClean="0">
                <a:cs typeface="+mj-cs"/>
              </a:rPr>
              <a:t>	3</a:t>
            </a:r>
            <a:r>
              <a:rPr lang="th-TH" sz="2400" dirty="0">
                <a:cs typeface="+mj-cs"/>
              </a:rPr>
              <a:t>. หนังสือราคาถูกกว่า ถ้าเปรียบเทียบในคุณภาพเดียวกัน แต่หนังสือที่ราคาสูง คุณภาพและประโยชน์จะมากกว่าสื่ออื่นๆ โดยเฉพาะคุณค่าในด้านอนุรักษ์ความรู้</a:t>
            </a:r>
          </a:p>
          <a:p>
            <a:endParaRPr lang="th-TH" sz="2000" dirty="0"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r>
              <a:rPr lang="th-TH" dirty="0"/>
              <a:t/>
            </a:r>
            <a:br>
              <a:rPr lang="th-TH" dirty="0"/>
            </a:br>
            <a:r>
              <a:rPr lang="th-TH" dirty="0" smtClean="0"/>
              <a:t/>
            </a:r>
            <a:br>
              <a:rPr lang="th-TH" dirty="0" smtClean="0"/>
            </a:br>
            <a:r>
              <a:rPr lang="th-TH" sz="5300" dirty="0" smtClean="0"/>
              <a:t>คุณค่า</a:t>
            </a:r>
            <a:r>
              <a:rPr lang="th-TH" sz="5300" dirty="0"/>
              <a:t>หนังสือของหนังสือ</a:t>
            </a: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373216"/>
            <a:ext cx="43434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1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4834"/>
            <a:ext cx="8424936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100" dirty="0" smtClean="0">
                <a:cs typeface="+mj-cs"/>
              </a:rPr>
              <a:t>	</a:t>
            </a:r>
            <a:r>
              <a:rPr lang="th-TH" sz="2400" dirty="0" smtClean="0">
                <a:cs typeface="+mj-cs"/>
              </a:rPr>
              <a:t>4</a:t>
            </a:r>
            <a:r>
              <a:rPr lang="th-TH" sz="2400" dirty="0">
                <a:cs typeface="+mj-cs"/>
              </a:rPr>
              <a:t>. หนังสือช่วยสื่อความหมายและถ่ายทอดได้อย่างถูกต้อง เพราะเป็นลายลักษณ์อักษรตลอดจนเร้าให้เกิดความอยากทดลองปฏิบัติตามขั้นตอนที่กำหนดไว้ ซึ่งผู้อ่านสามารถทบทวนได้โดยไม่เร่งรีบต่างกับการใช้สื่อประเภทภาพยนตร์หรือ วีดิทัศน์ ซึ่งต้องปฏิบัติให้ทันในเวลาจำกัด</a:t>
            </a:r>
          </a:p>
          <a:p>
            <a:pPr marL="0" indent="0">
              <a:buNone/>
            </a:pPr>
            <a:r>
              <a:rPr lang="th-TH" sz="2400" dirty="0" smtClean="0">
                <a:cs typeface="+mj-cs"/>
              </a:rPr>
              <a:t>	5</a:t>
            </a:r>
            <a:r>
              <a:rPr lang="th-TH" sz="2400" dirty="0">
                <a:cs typeface="+mj-cs"/>
              </a:rPr>
              <a:t>. หนังสือส่งเสริมการสร้างนิสัยรักการอ่าน และศึกษาค้นคว้าได้มากกว่าสื่ออื่นๆเพราะสามารถสัมผัสได้ด้วยตนเอง ทำให้เกิดอารมณ์และความคิดคล้อยตาม</a:t>
            </a:r>
          </a:p>
          <a:p>
            <a:pPr marL="0" indent="0">
              <a:buNone/>
            </a:pPr>
            <a:r>
              <a:rPr lang="th-TH" sz="2400" dirty="0" smtClean="0">
                <a:cs typeface="+mj-cs"/>
              </a:rPr>
              <a:t>	6</a:t>
            </a:r>
            <a:r>
              <a:rPr lang="th-TH" sz="2400" dirty="0">
                <a:cs typeface="+mj-cs"/>
              </a:rPr>
              <a:t>. การเก็บและบำรุงจะสะดวกกว่าสื่ออื่นๆ เพราะไม่ต้องมีเทคนิคและวิธีการที่ซับซ้อน</a:t>
            </a:r>
          </a:p>
          <a:p>
            <a:pPr marL="0" indent="0">
              <a:buNone/>
            </a:pPr>
            <a:r>
              <a:rPr lang="th-TH" sz="2400" dirty="0" smtClean="0">
                <a:cs typeface="+mj-cs"/>
              </a:rPr>
              <a:t>	7</a:t>
            </a:r>
            <a:r>
              <a:rPr lang="th-TH" sz="2400" dirty="0">
                <a:cs typeface="+mj-cs"/>
              </a:rPr>
              <a:t>. แม้ปัจจุบันวัสดุย่อส่วนต่างๆ จะอนุรักษ์หนังสือเก่าไวได้ แต่ก็ยังอาศัยรูปแบบจากต้นฉบับหนังสือเดิม และวิธีการใช้ก็ยุ่งยากมากกว่าถ้าเปรียบเทียบกับการอ่านจากหนังสือ</a:t>
            </a:r>
          </a:p>
          <a:p>
            <a:endParaRPr lang="th-TH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219200"/>
          </a:xfrm>
        </p:spPr>
        <p:txBody>
          <a:bodyPr>
            <a:normAutofit/>
          </a:bodyPr>
          <a:lstStyle/>
          <a:p>
            <a:r>
              <a:rPr lang="th-TH" dirty="0"/>
              <a:t>คุณค่าหนังสือของหนังสือ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8" b="15365"/>
          <a:stretch/>
        </p:blipFill>
        <p:spPr>
          <a:xfrm>
            <a:off x="2208154" y="4885509"/>
            <a:ext cx="5100149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4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76225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1800" dirty="0" smtClean="0">
                <a:cs typeface="+mj-cs"/>
              </a:rPr>
              <a:t>	</a:t>
            </a:r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ส่วนประกอบ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ของหนังสือ หรือส่วนสำคัญๆของหนังสือ มีหน้าที่และความสำคัญช่วยผู้ใช้ในการค้นหาข้อมูลที่ต้องการ หนังสือแต่ละเล่มอาจมีส่วนต่างๆแตกต่างกันไป ทั้งนี้ขึ้นอยู่กับเนื้อเรื่องและจุดมุ่งหมายในการจัดทำ </a:t>
            </a:r>
          </a:p>
          <a:p>
            <a:pPr marL="0" indent="0">
              <a:buNone/>
            </a:pPr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1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. ใบหุ้มปก (</a:t>
            </a:r>
            <a:r>
              <a:rPr lang="en-US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Book jacket ) 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คือใบหุ้มปกนอกของหนังสือ อาจใช้กระดาษพิมพ์ภาพสวยงามเพื่อดึงดูดความสนใจด้านหน้ามีชื่อหนังสือและชื่อผู้แต่งหรือมีคำวิจารณ์ประวัติสังเขปของผู้แต่ง คำแนะนำความเด่นของหนังสือ ใบหุ้มปกช่วยรักษาปกให้ใหม่อยู่เสมอ ป้องกันฝุ่นจับปกและช่วยให้หนังสือน่าสนใจยิ่งขึ้น</a:t>
            </a:r>
          </a:p>
          <a:p>
            <a:endParaRPr lang="th-TH" sz="2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th-TH" dirty="0"/>
              <a:t>ส่วนประกอบของหนังสือ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645024"/>
            <a:ext cx="2304256" cy="2367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645024"/>
            <a:ext cx="2902106" cy="212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1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1031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1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2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. </a:t>
            </a:r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ปก(</a:t>
            </a:r>
            <a:r>
              <a:rPr lang="en-US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C</a:t>
            </a:r>
            <a:r>
              <a:rPr lang="en-US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over</a:t>
            </a:r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)มี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ทั้งชนิดปกแข็งและปกอ่อน ทำด้วยกระดาษ หนัง แร็กซีน หรือ ผ้า ตามแต่ผู้ผลิตหนังสือจะกำหนด ให้รายละเอียดชื่อหนังสือ  ชื่อผู้แต่ง นอกจากนี้อาจมีรายละเอียดของสำนักพิมพ์ ปีที่พิมพ์ และเลขมาตรฐานสากลของหนังสือ ปกจะช่วยยึดตัวเล่มหนังสือไว้ช่วยให้หยิบจับได้</a:t>
            </a:r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สะดวก</a:t>
            </a:r>
          </a:p>
          <a:p>
            <a:pPr marL="0" indent="0">
              <a:buNone/>
            </a:pPr>
            <a:endParaRPr lang="th-TH" sz="1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sz="1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</a:p>
          <a:p>
            <a:pPr marL="0" indent="0">
              <a:buNone/>
            </a:pPr>
            <a:endParaRPr lang="th-TH" sz="1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endParaRPr lang="th-TH" sz="1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3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. สันหนังสือหรือสันปก (</a:t>
            </a:r>
            <a:r>
              <a:rPr lang="en-US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Spine) 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คือส่วนที่ยึดปกหน้าและปกหลังให้ติดกันถ้าหนังสือมีความหนา สันปกจะกว้างทำให้ส่ามารถพิมพ์รายละเอียด ชื่อผู้แต่ง ชื่อเรื่อง อาจมรสัญลักษณ์ของสำนักพิมพ์และราคาปรากฏที่สันหนังสือ ช่วยให้หาหนังสือได้ง่ายขึ้น</a:t>
            </a:r>
          </a:p>
          <a:p>
            <a:endParaRPr lang="th-TH" sz="2400" dirty="0"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576065"/>
          </a:xfrm>
        </p:spPr>
        <p:txBody>
          <a:bodyPr>
            <a:normAutofit fontScale="90000"/>
          </a:bodyPr>
          <a:lstStyle/>
          <a:p>
            <a:r>
              <a:rPr lang="th-TH" dirty="0"/>
              <a:t>ส่วนประกอบของหนังสือ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825" y="1865135"/>
            <a:ext cx="3114675" cy="1466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04" y="4830323"/>
            <a:ext cx="3696115" cy="145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4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20688"/>
            <a:ext cx="6264696" cy="54248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1800" dirty="0" smtClean="0">
                <a:cs typeface="+mj-cs"/>
              </a:rPr>
              <a:t>	</a:t>
            </a:r>
            <a:r>
              <a:rPr lang="th-TH" sz="2000" dirty="0" smtClean="0">
                <a:cs typeface="+mj-cs"/>
              </a:rPr>
              <a:t>4</a:t>
            </a:r>
            <a:r>
              <a:rPr lang="th-TH" sz="2000" dirty="0">
                <a:cs typeface="+mj-cs"/>
              </a:rPr>
              <a:t>. ใบรองปกและกระดาษยึดปก 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en-US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Fly leaf and End paper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) </a:t>
            </a:r>
            <a:r>
              <a:rPr lang="th-TH" sz="2000" dirty="0">
                <a:cs typeface="+mj-cs"/>
              </a:rPr>
              <a:t>เป็นกระดาษที่ผนึกติดกันกับปกด้านใน เป็นส่วนประกอบของหนังสือปกแข็ง ใบรองและกระดาษยึดปกเป็นกระดาษชิ้นเดียว กันแต่ทำหน้าที่ต่างกัน จึงเรียกชื่อต่างกันไป บางเล่มอาจพิมพ์ภาพสี ลวดลาย แผนที่ สูตร ฯลฯ ที่เกี่ยวข้องกับเนื้อเรื่อง ทำให้หนังสืองดงามและมีคุณค่ายิ่งขึ้น</a:t>
            </a:r>
            <a:endParaRPr lang="en-US" sz="2000" dirty="0">
              <a:cs typeface="+mj-cs"/>
            </a:endParaRPr>
          </a:p>
          <a:p>
            <a:pPr marL="0" indent="0">
              <a:buNone/>
            </a:pPr>
            <a:r>
              <a:rPr lang="th-TH" sz="1800" dirty="0" smtClean="0">
                <a:cs typeface="+mj-cs"/>
              </a:rPr>
              <a:t>	</a:t>
            </a:r>
          </a:p>
          <a:p>
            <a:pPr marL="0" indent="0">
              <a:buNone/>
            </a:pPr>
            <a:r>
              <a:rPr lang="th-TH" sz="1800" dirty="0" smtClean="0">
                <a:cs typeface="+mj-cs"/>
              </a:rPr>
              <a:t>	</a:t>
            </a:r>
            <a:r>
              <a:rPr lang="th-TH" sz="2000" dirty="0" smtClean="0">
                <a:cs typeface="+mj-cs"/>
              </a:rPr>
              <a:t>5</a:t>
            </a:r>
            <a:r>
              <a:rPr lang="th-TH" sz="2000" dirty="0">
                <a:cs typeface="+mj-cs"/>
              </a:rPr>
              <a:t>. หน้าชื่อเรื่อง 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en-US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Half title page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)  </a:t>
            </a:r>
            <a:r>
              <a:rPr lang="th-TH" sz="2000" dirty="0">
                <a:cs typeface="+mj-cs"/>
              </a:rPr>
              <a:t>คือหน้าที่ข้อความเฉพาะชื่อเรื่อง </a:t>
            </a:r>
            <a:endParaRPr lang="th-TH" sz="2000" dirty="0" smtClean="0">
              <a:cs typeface="+mj-cs"/>
            </a:endParaRPr>
          </a:p>
          <a:p>
            <a:pPr marL="0" indent="0">
              <a:buNone/>
            </a:pPr>
            <a:r>
              <a:rPr lang="th-TH" sz="2000" dirty="0" smtClean="0">
                <a:cs typeface="+mj-cs"/>
              </a:rPr>
              <a:t>อยู่</a:t>
            </a:r>
            <a:r>
              <a:rPr lang="th-TH" sz="2000" dirty="0">
                <a:cs typeface="+mj-cs"/>
              </a:rPr>
              <a:t>ถัดจากใบรอง</a:t>
            </a:r>
            <a:r>
              <a:rPr lang="th-TH" sz="2000" dirty="0" smtClean="0">
                <a:cs typeface="+mj-cs"/>
              </a:rPr>
              <a:t>ปก</a:t>
            </a:r>
          </a:p>
          <a:p>
            <a:pPr marL="0" indent="0">
              <a:buNone/>
            </a:pPr>
            <a:endParaRPr lang="th-TH" sz="2000" dirty="0">
              <a:cs typeface="+mj-cs"/>
            </a:endParaRPr>
          </a:p>
          <a:p>
            <a:pPr marL="0" indent="0">
              <a:buNone/>
            </a:pPr>
            <a:endParaRPr lang="th-TH" sz="1800" dirty="0" smtClean="0">
              <a:cs typeface="+mj-cs"/>
            </a:endParaRPr>
          </a:p>
          <a:p>
            <a:pPr marL="0" indent="0">
              <a:buNone/>
            </a:pPr>
            <a:endParaRPr lang="th-TH" sz="1800" dirty="0">
              <a:cs typeface="+mj-cs"/>
            </a:endParaRPr>
          </a:p>
          <a:p>
            <a:pPr marL="0" indent="0">
              <a:buNone/>
            </a:pPr>
            <a:endParaRPr lang="en-US" sz="1800" dirty="0">
              <a:cs typeface="+mj-cs"/>
            </a:endParaRPr>
          </a:p>
          <a:p>
            <a:pPr marL="0" indent="0">
              <a:buNone/>
            </a:pPr>
            <a:r>
              <a:rPr lang="th-TH" sz="1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</a:p>
          <a:p>
            <a:pPr marL="0" indent="0">
              <a:buNone/>
            </a:pP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sz="2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6</a:t>
            </a:r>
            <a:r>
              <a:rPr lang="th-TH" sz="2200" dirty="0">
                <a:latin typeface="AngsanaUPC" panose="02020603050405020304" pitchFamily="18" charset="-34"/>
                <a:cs typeface="AngsanaUPC" panose="02020603050405020304" pitchFamily="18" charset="-34"/>
              </a:rPr>
              <a:t>. หน้าภาพพิเศษ (</a:t>
            </a:r>
            <a:r>
              <a:rPr lang="en-US" sz="2200" dirty="0">
                <a:latin typeface="AngsanaUPC" panose="02020603050405020304" pitchFamily="18" charset="-34"/>
                <a:cs typeface="AngsanaUPC" panose="02020603050405020304" pitchFamily="18" charset="-34"/>
              </a:rPr>
              <a:t>Frontispiece)  </a:t>
            </a:r>
            <a:r>
              <a:rPr lang="th-TH" sz="2200" dirty="0">
                <a:latin typeface="AngsanaUPC" panose="02020603050405020304" pitchFamily="18" charset="-34"/>
                <a:cs typeface="AngsanaUPC" panose="02020603050405020304" pitchFamily="18" charset="-34"/>
              </a:rPr>
              <a:t>คือหน้าที่มีภาพสำคัญในเล่ม อาจเป็นภาพที่เกี่ยวข้องกับเนื้อเรื่องนั้น ส่วนใหญ่หน้าภาพพิเศษจะอยู่ก่อนหน้าปกใน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615616"/>
          </a:xfrm>
        </p:spPr>
        <p:txBody>
          <a:bodyPr>
            <a:normAutofit fontScale="90000"/>
          </a:bodyPr>
          <a:lstStyle/>
          <a:p>
            <a:r>
              <a:rPr lang="th-TH" dirty="0"/>
              <a:t>ส่วนประกอบของหนังสือ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48680"/>
            <a:ext cx="2047379" cy="15897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140968"/>
            <a:ext cx="2088232" cy="1583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347" y="3501008"/>
            <a:ext cx="2294556" cy="169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3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1700" dirty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sz="2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7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. หน้าปกใน (</a:t>
            </a:r>
            <a:r>
              <a:rPr lang="en-US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Title page) 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เป็นหน้าที่สำคัญที่สุดของหนังสือ เพราะจะบอกรายละเอียดเกี่ยวกับหนังสือเล่มนั้น </a:t>
            </a:r>
          </a:p>
          <a:p>
            <a:pPr marL="0" indent="0">
              <a:buNone/>
            </a:pPr>
            <a:r>
              <a:rPr lang="th-TH" sz="2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มี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รายละเอียดดังนี้</a:t>
            </a:r>
          </a:p>
          <a:p>
            <a:pPr marL="0" indent="0">
              <a:buNone/>
            </a:pPr>
            <a:r>
              <a:rPr lang="th-TH" sz="2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      7.1 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ชื่อเรื่อง(</a:t>
            </a:r>
            <a:r>
              <a:rPr lang="en-US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Title)  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เป็นส่วนที่ปอกเนื้อหาของหนังสือเล่มนั้น บางเล่ม</a:t>
            </a:r>
            <a:r>
              <a:rPr lang="th-TH" sz="2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มี</a:t>
            </a:r>
          </a:p>
          <a:p>
            <a:pPr marL="0" indent="0">
              <a:buNone/>
            </a:pPr>
            <a:r>
              <a:rPr lang="th-TH" sz="2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ชื่อเรื่องรอง 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en-US" sz="20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Sudtitle</a:t>
            </a:r>
            <a:r>
              <a:rPr lang="en-US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) 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ช่วยขยายความทำให้ทราบขอบเขตของหนังสือชัดเจนขึ้น </a:t>
            </a:r>
          </a:p>
          <a:p>
            <a:pPr marL="0" indent="0">
              <a:buNone/>
            </a:pPr>
            <a:r>
              <a:rPr lang="th-TH" sz="2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      7.2 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ชื่อผู้แต่ง(</a:t>
            </a:r>
            <a:r>
              <a:rPr lang="en-US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Author)  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ประกอบด้วยชื่อ นามสกุล ผู้แต่ง หรือรายละเอียดอื่นๆ </a:t>
            </a:r>
          </a:p>
          <a:p>
            <a:pPr marL="0" indent="0">
              <a:buNone/>
            </a:pPr>
            <a:r>
              <a:rPr lang="th-TH" sz="2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      7.3 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ครั้งที่พิมพ์ (</a:t>
            </a:r>
            <a:r>
              <a:rPr lang="en-US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Edition)  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หนังสือบางเล่มใช้คำว่าฉบับพิมพ์ เป็นการบอกให้ทราบ</a:t>
            </a:r>
          </a:p>
          <a:p>
            <a:pPr marL="0" indent="0">
              <a:buNone/>
            </a:pP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ว่าหนังสือเล่มนั้นมีการพิมพ์หลายครั้ง ช่วยให้ทราบว่าเป็นหนังสือที่มีผู้ใช้ต้องการมากหากมีการแก้ไขเพิ่มเติมจะแจ้งไว้ด้วย </a:t>
            </a:r>
          </a:p>
          <a:p>
            <a:pPr marL="0" indent="0">
              <a:buNone/>
            </a:pPr>
            <a:r>
              <a:rPr lang="th-TH" sz="2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      7.4 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สำนักพิมพ์</a:t>
            </a:r>
            <a:r>
              <a:rPr lang="th-TH" sz="2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en-US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P</a:t>
            </a:r>
            <a:r>
              <a:rPr lang="en-US" sz="2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ublisher)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รายละเอียดสำนักพิมพ์ ซึ่งมีส่วนบอกถึงประเภทแล</a:t>
            </a:r>
          </a:p>
          <a:p>
            <a:pPr marL="0" indent="0">
              <a:buNone/>
            </a:pP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คุณภาพของหนังสือเล่มนั้น</a:t>
            </a:r>
          </a:p>
          <a:p>
            <a:pPr marL="0" indent="0">
              <a:buNone/>
            </a:pPr>
            <a:r>
              <a:rPr lang="th-TH" sz="2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      7.5 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ปีที่พิมพ์ (</a:t>
            </a:r>
            <a:r>
              <a:rPr lang="en-US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Date) 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ปีที่พิมพ์หนังสือ บอกถึงความเก่าหรือใหม่ของเนื้อหาหนังสือ</a:t>
            </a:r>
          </a:p>
          <a:p>
            <a:pPr marL="0" indent="0">
              <a:buNone/>
            </a:pPr>
            <a:r>
              <a:rPr lang="th-TH" sz="2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      7.6 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เลขมาตรฐานสากลประจำหนังสือ (</a:t>
            </a:r>
            <a:r>
              <a:rPr lang="en-US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International Standard Book Number = </a:t>
            </a:r>
          </a:p>
          <a:p>
            <a:pPr marL="0" indent="0">
              <a:buNone/>
            </a:pPr>
            <a:r>
              <a:rPr lang="en-US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ISBN) 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คือเลขสากลที่กำหนดขึ้น ใช้สำหรับสิ่งพิมพ์ประเภทหนังสือ มีจุดมุ่งหมายเพื่อให้เป็นเอกลักษณ์สำหรับหนังสือแต่ละเล่ม และเพื่อความสะดวก รวดเร็ว และถูกต้องในการควบคุมสิ่งพิมพ์ในการสั่งซื้อหนังสือ และการควบคุมรายการหนังสือของสำนักพิมพ์</a:t>
            </a:r>
          </a:p>
          <a:p>
            <a:endParaRPr lang="th-TH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219200"/>
          </a:xfrm>
        </p:spPr>
        <p:txBody>
          <a:bodyPr/>
          <a:lstStyle/>
          <a:p>
            <a:r>
              <a:rPr lang="th-TH" dirty="0"/>
              <a:t>ส่วนประกอบของหนังสือ</a:t>
            </a:r>
          </a:p>
        </p:txBody>
      </p:sp>
    </p:spTree>
    <p:extLst>
      <p:ext uri="{BB962C8B-B14F-4D97-AF65-F5344CB8AC3E}">
        <p14:creationId xmlns:p14="http://schemas.microsoft.com/office/powerpoint/2010/main" val="315590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"/>
            <a:ext cx="8013576" cy="864096"/>
          </a:xfrm>
        </p:spPr>
        <p:txBody>
          <a:bodyPr>
            <a:normAutofit/>
          </a:bodyPr>
          <a:lstStyle/>
          <a:p>
            <a:r>
              <a:rPr lang="th-TH" dirty="0"/>
              <a:t>ส่วนประกอบของหนังสือ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260515"/>
            <a:ext cx="3280464" cy="5040560"/>
          </a:xfrm>
        </p:spPr>
      </p:pic>
      <p:sp>
        <p:nvSpPr>
          <p:cNvPr id="8" name="TextBox 7"/>
          <p:cNvSpPr txBox="1"/>
          <p:nvPr/>
        </p:nvSpPr>
        <p:spPr>
          <a:xfrm>
            <a:off x="1043608" y="1377752"/>
            <a:ext cx="1656184" cy="33855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latin typeface="AngsanaUPC" panose="02020603050405020304" pitchFamily="18" charset="-34"/>
                <a:cs typeface="AngsanaUPC" panose="02020603050405020304" pitchFamily="18" charset="-34"/>
              </a:rPr>
              <a:t>ชื่อเรื่อง(</a:t>
            </a:r>
            <a:r>
              <a:rPr lang="en-US" sz="1600" dirty="0">
                <a:latin typeface="AngsanaUPC" panose="02020603050405020304" pitchFamily="18" charset="-34"/>
                <a:cs typeface="AngsanaUPC" panose="02020603050405020304" pitchFamily="18" charset="-34"/>
              </a:rPr>
              <a:t>Title) </a:t>
            </a:r>
            <a:endParaRPr lang="th-TH" sz="16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30652" y="1675547"/>
            <a:ext cx="1656184" cy="33855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latin typeface="AngsanaUPC" panose="02020603050405020304" pitchFamily="18" charset="-34"/>
                <a:cs typeface="AngsanaUPC" panose="02020603050405020304" pitchFamily="18" charset="-34"/>
              </a:rPr>
              <a:t>ชื่อผู้แต่ง(</a:t>
            </a:r>
            <a:r>
              <a:rPr lang="en-US" sz="1600" dirty="0">
                <a:latin typeface="AngsanaUPC" panose="02020603050405020304" pitchFamily="18" charset="-34"/>
                <a:cs typeface="AngsanaUPC" panose="02020603050405020304" pitchFamily="18" charset="-34"/>
              </a:rPr>
              <a:t>Author)</a:t>
            </a:r>
            <a:endParaRPr lang="th-TH" sz="16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7134" y="2078891"/>
            <a:ext cx="1656184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latin typeface="AngsanaUPC" panose="02020603050405020304" pitchFamily="18" charset="-34"/>
                <a:cs typeface="AngsanaUPC" panose="02020603050405020304" pitchFamily="18" charset="-34"/>
              </a:rPr>
              <a:t>ครั้งที่พิมพ์ (</a:t>
            </a:r>
            <a:r>
              <a:rPr lang="en-US" sz="1600" dirty="0">
                <a:latin typeface="AngsanaUPC" panose="02020603050405020304" pitchFamily="18" charset="-34"/>
                <a:cs typeface="AngsanaUPC" panose="02020603050405020304" pitchFamily="18" charset="-34"/>
              </a:rPr>
              <a:t>Edition) </a:t>
            </a:r>
            <a:endParaRPr lang="th-TH" sz="16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7134" y="3360658"/>
            <a:ext cx="1656184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latin typeface="AngsanaUPC" panose="02020603050405020304" pitchFamily="18" charset="-34"/>
                <a:cs typeface="AngsanaUPC" panose="02020603050405020304" pitchFamily="18" charset="-34"/>
              </a:rPr>
              <a:t>สำนักพิมพ์(</a:t>
            </a:r>
            <a:r>
              <a:rPr lang="en-US" sz="1600" dirty="0">
                <a:latin typeface="AngsanaUPC" panose="02020603050405020304" pitchFamily="18" charset="-34"/>
                <a:cs typeface="AngsanaUPC" panose="02020603050405020304" pitchFamily="18" charset="-34"/>
              </a:rPr>
              <a:t>publisher)</a:t>
            </a:r>
            <a:endParaRPr lang="th-TH" sz="16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30652" y="2086109"/>
            <a:ext cx="1656184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latin typeface="AngsanaUPC" panose="02020603050405020304" pitchFamily="18" charset="-34"/>
                <a:cs typeface="AngsanaUPC" panose="02020603050405020304" pitchFamily="18" charset="-34"/>
              </a:rPr>
              <a:t>ปีที่พิมพ์ (</a:t>
            </a:r>
            <a:r>
              <a:rPr lang="en-US" sz="1600" dirty="0">
                <a:latin typeface="AngsanaUPC" panose="02020603050405020304" pitchFamily="18" charset="-34"/>
                <a:cs typeface="AngsanaUPC" panose="02020603050405020304" pitchFamily="18" charset="-34"/>
              </a:rPr>
              <a:t>Date) </a:t>
            </a:r>
            <a:endParaRPr lang="th-TH" sz="16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415" y="5733256"/>
            <a:ext cx="2448272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AngsanaUPC" panose="02020603050405020304" pitchFamily="18" charset="-34"/>
                <a:cs typeface="AngsanaUPC" panose="02020603050405020304" pitchFamily="18" charset="-34"/>
              </a:rPr>
              <a:t>เลขมาตรฐานสากลประจำ</a:t>
            </a:r>
            <a:r>
              <a:rPr lang="th-TH" sz="1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หนังสือ</a:t>
            </a:r>
          </a:p>
          <a:p>
            <a:r>
              <a:rPr lang="th-TH" sz="1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en-US" sz="1400" dirty="0">
                <a:latin typeface="AngsanaUPC" panose="02020603050405020304" pitchFamily="18" charset="-34"/>
                <a:cs typeface="AngsanaUPC" panose="02020603050405020304" pitchFamily="18" charset="-34"/>
              </a:rPr>
              <a:t>International Standard Book Number = </a:t>
            </a:r>
            <a:r>
              <a:rPr lang="en-US" sz="1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ISBN</a:t>
            </a:r>
            <a:r>
              <a:rPr lang="en-US" sz="1400" dirty="0">
                <a:latin typeface="AngsanaUPC" panose="02020603050405020304" pitchFamily="18" charset="-34"/>
                <a:cs typeface="AngsanaUPC" panose="02020603050405020304" pitchFamily="18" charset="-34"/>
              </a:rPr>
              <a:t>) </a:t>
            </a:r>
            <a:endParaRPr lang="th-TH" sz="1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cxnSp>
        <p:nvCxnSpPr>
          <p:cNvPr id="19" name="Straight Arrow Connector 18"/>
          <p:cNvCxnSpPr>
            <a:endCxn id="8" idx="3"/>
          </p:cNvCxnSpPr>
          <p:nvPr/>
        </p:nvCxnSpPr>
        <p:spPr>
          <a:xfrm flipH="1">
            <a:off x="2699792" y="1547029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499992" y="1844824"/>
            <a:ext cx="20162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211960" y="2255386"/>
            <a:ext cx="23042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4" idx="3"/>
          </p:cNvCxnSpPr>
          <p:nvPr/>
        </p:nvCxnSpPr>
        <p:spPr>
          <a:xfrm flipH="1" flipV="1">
            <a:off x="2693318" y="2248168"/>
            <a:ext cx="582538" cy="7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2703687" y="3529935"/>
            <a:ext cx="57216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2703688" y="6093296"/>
            <a:ext cx="6441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35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9021"/>
            <a:ext cx="5472608" cy="4925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8. หน้าลิขสิทธิ์ (</a:t>
            </a:r>
            <a:r>
              <a:rPr lang="en-US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Copyright page) 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คือหน้าที่บอกปีที่จดทะเบียนลิขสิทธิ์ </a:t>
            </a:r>
            <a:endParaRPr lang="th-TH" sz="1800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sz="1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มี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รายละเอียดเพิ่มเติมของสิ่งพิมพ์ เช่น ครั้งที่พิมพ์ </a:t>
            </a:r>
            <a:r>
              <a:rPr lang="th-TH" sz="1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จำนวน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ที่พิมพ์ </a:t>
            </a:r>
            <a:endParaRPr lang="th-TH" sz="1800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sz="1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เลข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มาตรฐานสากล รายการเกี่ยวกับบัตรรายการ  ชื่อโรงพิมพ์ และผู้พิมพ์โฆษณา </a:t>
            </a:r>
            <a:r>
              <a:rPr lang="th-TH" sz="1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 </a:t>
            </a:r>
          </a:p>
          <a:p>
            <a:pPr marL="0" indent="0">
              <a:buNone/>
            </a:pPr>
            <a:r>
              <a:rPr lang="th-TH" sz="1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เป็น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หน้าที่อยู่หลังหน้าปก</a:t>
            </a:r>
            <a:r>
              <a:rPr lang="th-TH" sz="1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ใน</a:t>
            </a:r>
          </a:p>
          <a:p>
            <a:pPr marL="0" indent="0">
              <a:buNone/>
            </a:pPr>
            <a:endParaRPr lang="th-TH" sz="1800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sz="1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9. หน้าคำอุทิศ (</a:t>
            </a:r>
            <a:r>
              <a:rPr lang="en-US" sz="1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Dedication) </a:t>
            </a:r>
            <a:r>
              <a:rPr lang="th-TH" sz="1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เป็นหน้าที่พิมพ์คำอุทิศของผู้เขียนให้แก่ผู้มีอุปการคุณ หรือบุคคลที่รักใคร่สนิทสนม มักอยู่ก่อนหน้าคำนำ</a:t>
            </a:r>
          </a:p>
          <a:p>
            <a:endParaRPr lang="th-TH" sz="1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980728"/>
          </a:xfrm>
        </p:spPr>
        <p:txBody>
          <a:bodyPr/>
          <a:lstStyle/>
          <a:p>
            <a:r>
              <a:rPr lang="th-TH" dirty="0"/>
              <a:t>ส่วนประกอบของหนังสือ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810" y="764704"/>
            <a:ext cx="3055346" cy="456332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356992"/>
            <a:ext cx="2144639" cy="304334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56999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2001</TotalTime>
  <Words>154</Words>
  <Application>Microsoft Office PowerPoint</Application>
  <PresentationFormat>On-screen Show (4:3)</PresentationFormat>
  <Paragraphs>82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Paper</vt:lpstr>
      <vt:lpstr>หนังสือ BOOK</vt:lpstr>
      <vt:lpstr>    คุณค่าหนังสือของหนังสือ </vt:lpstr>
      <vt:lpstr>คุณค่าหนังสือของหนังสือ</vt:lpstr>
      <vt:lpstr>ส่วนประกอบของหนังสือ</vt:lpstr>
      <vt:lpstr>ส่วนประกอบของหนังสือ</vt:lpstr>
      <vt:lpstr>ส่วนประกอบของหนังสือ</vt:lpstr>
      <vt:lpstr>ส่วนประกอบของหนังสือ</vt:lpstr>
      <vt:lpstr>ส่วนประกอบของหนังสือ</vt:lpstr>
      <vt:lpstr>ส่วนประกอบของหนังสือ</vt:lpstr>
      <vt:lpstr>ส่วนประกอบของหนังสือ</vt:lpstr>
      <vt:lpstr>ส่วนประกอบของหนังสือ</vt:lpstr>
      <vt:lpstr>ส่วนประกอบของหนังสือ</vt:lpstr>
      <vt:lpstr>ส่วนประกอบของหนังสือ</vt:lpstr>
      <vt:lpstr>ประโยชน์ของหนังสือ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หนังสือ</dc:title>
  <dc:creator>SD-SSRU</dc:creator>
  <cp:lastModifiedBy>SD-SSRU</cp:lastModifiedBy>
  <cp:revision>38</cp:revision>
  <dcterms:created xsi:type="dcterms:W3CDTF">2018-10-18T04:02:44Z</dcterms:created>
  <dcterms:modified xsi:type="dcterms:W3CDTF">2020-06-12T04:08:56Z</dcterms:modified>
</cp:coreProperties>
</file>