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1"/>
  </p:handoutMasterIdLst>
  <p:sldIdLst>
    <p:sldId id="256" r:id="rId2"/>
    <p:sldId id="259" r:id="rId3"/>
    <p:sldId id="260" r:id="rId4"/>
    <p:sldId id="257" r:id="rId5"/>
    <p:sldId id="261" r:id="rId6"/>
    <p:sldId id="258" r:id="rId7"/>
    <p:sldId id="268" r:id="rId8"/>
    <p:sldId id="262" r:id="rId9"/>
    <p:sldId id="291" r:id="rId10"/>
    <p:sldId id="292" r:id="rId11"/>
    <p:sldId id="293" r:id="rId12"/>
    <p:sldId id="294" r:id="rId13"/>
    <p:sldId id="295" r:id="rId14"/>
    <p:sldId id="317" r:id="rId15"/>
    <p:sldId id="263" r:id="rId16"/>
    <p:sldId id="264" r:id="rId17"/>
    <p:sldId id="269" r:id="rId18"/>
    <p:sldId id="270" r:id="rId19"/>
    <p:sldId id="309" r:id="rId20"/>
    <p:sldId id="310" r:id="rId21"/>
    <p:sldId id="311" r:id="rId22"/>
    <p:sldId id="312" r:id="rId23"/>
    <p:sldId id="313" r:id="rId24"/>
    <p:sldId id="265" r:id="rId25"/>
    <p:sldId id="314" r:id="rId26"/>
    <p:sldId id="266" r:id="rId27"/>
    <p:sldId id="267" r:id="rId28"/>
    <p:sldId id="271" r:id="rId29"/>
    <p:sldId id="272" r:id="rId30"/>
    <p:sldId id="315" r:id="rId31"/>
    <p:sldId id="273" r:id="rId32"/>
    <p:sldId id="274" r:id="rId33"/>
    <p:sldId id="275" r:id="rId34"/>
    <p:sldId id="276" r:id="rId35"/>
    <p:sldId id="316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277" r:id="rId47"/>
    <p:sldId id="278" r:id="rId48"/>
    <p:sldId id="279" r:id="rId49"/>
    <p:sldId id="281" r:id="rId50"/>
    <p:sldId id="282" r:id="rId51"/>
    <p:sldId id="283" r:id="rId52"/>
    <p:sldId id="284" r:id="rId53"/>
    <p:sldId id="285" r:id="rId54"/>
    <p:sldId id="286" r:id="rId55"/>
    <p:sldId id="287" r:id="rId56"/>
    <p:sldId id="288" r:id="rId57"/>
    <p:sldId id="289" r:id="rId58"/>
    <p:sldId id="290" r:id="rId59"/>
    <p:sldId id="306" r:id="rId60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3300"/>
    <a:srgbClr val="CCFF33"/>
    <a:srgbClr val="0099FF"/>
    <a:srgbClr val="009900"/>
    <a:srgbClr val="FFFF00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5C689-1828-4F97-8D86-BF54D7519D5F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D461D-4DA4-4317-BEDA-03153A9E4DC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3804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ชื่อเรื่อง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6" name="ตัวแทนวันที่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6A99-67AB-4B5C-91C2-064F182EF470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5" name="ตัวแทนหมายเลขภาพนิ่ง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039A92-2179-464C-9C97-79229E54B04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6A99-67AB-4B5C-91C2-064F182EF470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9A92-2179-464C-9C97-79229E54B04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6A99-67AB-4B5C-91C2-064F182EF470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9A92-2179-464C-9C97-79229E54B04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ชื่อเรื่อง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7" name="ตัวแทนเนื้อหา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6A99-67AB-4B5C-91C2-064F182EF470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h-TH"/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039A92-2179-464C-9C97-79229E54B04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ข้อความ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9" name="ตัวแทน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6A99-67AB-4B5C-91C2-064F182EF470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11" name="ตัวแทน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9A92-2179-464C-9C97-79229E54B04A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ชื่อเรื่อง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6A99-67AB-4B5C-91C2-064F182EF470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1" name="ตัวแทน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9A92-2179-464C-9C97-79229E54B04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ชื่อเรื่อง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5" name="ตัวแทนข้อความ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8" name="ตัวแทนเนื้อหา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6A99-67AB-4B5C-91C2-064F182EF470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0039A92-2179-464C-9C97-79229E54B04A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ชื่อเรื่อง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6A99-67AB-4B5C-91C2-064F182EF470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9A92-2179-464C-9C97-79229E54B04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6A99-67AB-4B5C-91C2-064F182EF470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24" name="ตัวแทนท้ายกระดา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9A92-2179-464C-9C97-79229E54B04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ชื่อเรื่อง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แทนข้อความ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6A99-67AB-4B5C-91C2-064F182EF470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29" name="ตัวแทนท้ายกระดา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9A92-2179-464C-9C97-79229E54B04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แทนรูปภาพ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6A99-67AB-4B5C-91C2-064F182EF470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1" name="ตัวแทน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39A92-2179-464C-9C97-79229E54B04A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แทนข้อความ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ตัวแทนข้อความ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วันที่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B46A99-67AB-4B5C-91C2-064F182EF470}" type="datetimeFigureOut">
              <a:rPr lang="th-TH" smtClean="0"/>
              <a:t>16/11/60</a:t>
            </a:fld>
            <a:endParaRPr lang="th-TH"/>
          </a:p>
        </p:txBody>
      </p:sp>
      <p:sp>
        <p:nvSpPr>
          <p:cNvPr id="28" name="ตัวแทนท้ายกระดา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039A92-2179-464C-9C97-79229E54B04A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ตัวแทนชื่อเรื่อง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.th/url?sa=i&amp;rct=j&amp;q=&amp;esrc=s&amp;source=images&amp;cd=&amp;cad=rja&amp;uact=8&amp;ved=0ahUKEwjd3L_m5a3XAhVCLo8KHZPQAagQjRwIBw&amp;url=https://pxhere.com/th/photo/718596&amp;psig=AOvVaw1NPCL109udaDI0BK8uV5wY&amp;ust=151018984582537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google.co.th/url?sa=i&amp;rct=j&amp;q=&amp;esrc=s&amp;source=images&amp;cd=&amp;cad=rja&amp;uact=8&amp;ved=0ahUKEwiFmKvasZrXAhXIso8KHUzVBcUQjRwIBw&amp;url=https://sites.google.com/site/pantakarnromanov/-nov-page5/-nov-page5-5&amp;psig=AOvVaw03iWYhUNurH_EdVqlPWlWF&amp;ust=150951697444864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sa=i&amp;rct=j&amp;q=&amp;esrc=s&amp;source=images&amp;cd=&amp;cad=rja&amp;uact=8&amp;ved=&amp;url=http://northafricapost.com/1713-egypt-oldest-pyramid-risks-crumbling.html&amp;psig=AOvVaw3pJX3Jk2FxUbFp0Qmsh2-h&amp;ust=1509586105755038" TargetMode="External"/><Relationship Id="rId2" Type="http://schemas.openxmlformats.org/officeDocument/2006/relationships/hyperlink" Target="http://www.google.co.th/url?sa=i&amp;rct=j&amp;q=&amp;esrc=s&amp;source=images&amp;cd=&amp;cad=rja&amp;uact=8&amp;ved=0ahUKEwiJ5evqnpzXAhULm5QKHaZeCnIQjRwIBw&amp;url=http://www.oceansmile.com/Egypt/EpOld.htm&amp;psig=AOvVaw3pJX3Jk2FxUbFp0Qmsh2-h&amp;ust=15095861057550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google.co.th/url?sa=i&amp;rct=j&amp;q=&amp;esrc=s&amp;source=images&amp;cd=&amp;cad=rja&amp;uact=8&amp;ved=0ahUKEwiEt-j_o5zXAhUKTrwKHSgkB2YQjRwIBw&amp;url=https://board.postjung.com/1003423.html&amp;psig=AOvVaw1aJghytbVESw4hVt3p3F_9&amp;ust=150958801299076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.th/url?sa=i&amp;rct=j&amp;q=&amp;esrc=s&amp;source=images&amp;cd=&amp;cad=rja&amp;uact=8&amp;ved=0ahUKEwjmgKSIs5rXAhVMs48KHRVWBSsQjRwIBw&amp;url=https://apirux0921.wordpress.com/2015/06/04/%E0%B8%97%E0%B8%A7%E0%B8%B5%E0%B8%9B%E0%B9%81%E0%B8%AD%E0%B8%9F%E0%B8%A3%E0%B8%B4%E0%B8%81%E0%B8%B2/&amp;psig=AOvVaw03iWYhUNurH_EdVqlPWlWF&amp;ust=1509516974448647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th/url?sa=i&amp;rct=j&amp;q=&amp;esrc=s&amp;source=images&amp;cd=&amp;cad=rja&amp;uact=8&amp;ved=0ahUKEwjqovXwt5zXAhWqilQKHakrDEIQjRwIBw&amp;url=https://www.bloggang.com/m/viewdiary.php?id%3Ditsmp%26month%3D12-2016%26date%3D11%26group%3D6%26gblog%3D5&amp;psig=AOvVaw1XCc11DXReeDHmEmc1F1p_&amp;ust=1509593419597554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th/url?sa=i&amp;rct=j&amp;q=&amp;esrc=s&amp;source=images&amp;cd=&amp;cad=rja&amp;uact=8&amp;ved=0ahUKEwjhhMvjlZzXAhWCnpQKHZkjBnMQjRwIBw&amp;url=http://61.19.238.72/chalengsak/units/unit5/chapter5/chapter5_6/africa/africa_2_land.htm&amp;psig=AOvVaw1fLh3eDP_D3eZ1gbl3Ityg&amp;ust=1509584234698484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th.wikipedia.org/w/index.php?title=%E0%B9%80%E0%B8%97%E0%B8%9E%E0%B8%B5%E0%B8%99%E0%B8%B1%E0%B8%99%E0%B9%80%E0%B8%99%E0%B9%87%E0%B8%97&amp;action=edit&amp;redlink=1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.wikipedia.org/wiki/%E0%B8%81%E0%B8%9A" TargetMode="External"/><Relationship Id="rId4" Type="http://schemas.openxmlformats.org/officeDocument/2006/relationships/hyperlink" Target="https://th.wikipedia.org/wiki/%E0%B9%80%E0%B8%97%E0%B8%9E%E0%B8%A3%E0%B8%B2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th/url?sa=i&amp;rct=j&amp;q=&amp;esrc=s&amp;source=images&amp;cd=&amp;cad=rja&amp;uact=8&amp;ved=0ahUKEwiqj4KLl5zXAhUGH5QKHUggDEkQjRwIBw&amp;url=https://krukate.wordpress.com/%E0%B8%A0%E0%B8%B9%E0%B8%A1%E0%B8%B4%E0%B8%A8%E0%B8%B2%E0%B8%AA%E0%B8%95%E0%B8%A3%E0%B9%8C/%E0%B9%81%E0%B8%9A%E0%B8%9A%E0%B8%9B%E0%B8%A3%E0%B8%B0%E0%B9%80%E0%B8%A1%E0%B8%B4%E0%B8%99%E0%B8%99%E0%B8%B1%E0%B8%81%E0%B9%80%E0%B8%A3%E0%B8%B5%E0%B8%A2%E0%B8%99/&amp;psig=AOvVaw2f1_Jm_c0oV2kM2Shgi-FX&amp;ust=1509584520594138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dreamstime.com/photos-images/horu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th/url?sa=i&amp;rct=j&amp;q=&amp;esrc=s&amp;source=images&amp;cd=&amp;cad=rja&amp;uact=8&amp;ved=0ahUKEwiq47qtmZzXAhUCX5QKHTIyCFMQjRwIBw&amp;url=http://www.trueplookpanya.com/knowledge/detail/31703/044279&amp;psig=AOvVaw1UpyJ49ZlcIxQC66ywVrMd&amp;ust=150958521161744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s://www.google.co.th/url?sa=i&amp;rct=j&amp;q=&amp;esrc=s&amp;source=images&amp;cd=&amp;cad=rja&amp;uact=8&amp;ved=0ahUKEwjgwvn7mZzXAhXKppQKHYqPCdAQjRwIBw&amp;url=https://www.mwit.ac.th/~physicslab/content_01/sutut/sahara.html&amp;psig=AOvVaw111fZIhCwRA0H470xhtKeY&amp;ust=15095853642001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ire-afrique.org/population-in-africa/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google.co.th/url?sa=i&amp;rct=j&amp;q=&amp;esrc=s&amp;source=images&amp;cd=&amp;cad=rja&amp;uact=8&amp;ved=0ahUKEwjgwvn7mZzXAhXKppQKHYqPCdAQjRwIBw&amp;url=https://pixabay.com/en/camel-sahara-africa-morocco-dune-1632243/&amp;psig=AOvVaw111fZIhCwRA0H470xhtKeY&amp;ust=1509585364200189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259632" y="1268760"/>
            <a:ext cx="7128792" cy="2088232"/>
          </a:xfrm>
          <a:solidFill>
            <a:srgbClr val="92D050"/>
          </a:solidFill>
          <a:ln>
            <a:solidFill>
              <a:schemeClr val="tx1"/>
            </a:solidFill>
            <a:prstDash val="sysDot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ctr"/>
            <a:r>
              <a:rPr lang="th-TH" dirty="0" smtClean="0"/>
              <a:t/>
            </a:r>
            <a:br>
              <a:rPr lang="th-TH" dirty="0" smtClean="0"/>
            </a:br>
            <a:r>
              <a:rPr lang="th-TH" sz="6000" dirty="0" err="1" smtClean="0"/>
              <a:t>อารย</a:t>
            </a:r>
            <a:r>
              <a:rPr lang="th-TH" sz="6000" dirty="0" smtClean="0"/>
              <a:t>ธรรมลุ่มแม่น้ำ</a:t>
            </a:r>
            <a:r>
              <a:rPr lang="th-TH" sz="6000" dirty="0" err="1" smtClean="0"/>
              <a:t>ไนล์</a:t>
            </a:r>
            <a:endParaRPr lang="th-TH" sz="6000" dirty="0"/>
          </a:p>
        </p:txBody>
      </p:sp>
      <p:cxnSp>
        <p:nvCxnSpPr>
          <p:cNvPr id="4" name="ตัวเชื่อมต่อโค้ง 3"/>
          <p:cNvCxnSpPr/>
          <p:nvPr/>
        </p:nvCxnSpPr>
        <p:spPr>
          <a:xfrm>
            <a:off x="3203848" y="3789040"/>
            <a:ext cx="3240360" cy="72008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โค้ง 5"/>
          <p:cNvCxnSpPr/>
          <p:nvPr/>
        </p:nvCxnSpPr>
        <p:spPr>
          <a:xfrm>
            <a:off x="3203848" y="4149080"/>
            <a:ext cx="3240360" cy="72008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09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2.ลักษณะทางกายภาพที่เห็นชัดเจนของทวีป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แอฟ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ริกาได้แก่ข้อใด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1. พื้นที่ทางตอนล่างเป็นที่ราบสูงและภูเขาสูง</a:t>
            </a:r>
          </a:p>
          <a:p>
            <a:pPr marL="457200" lvl="1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2. พื้นที่ทางตอนกลางเป็นที่ราบลุ่มแม่น้ำ</a:t>
            </a:r>
          </a:p>
          <a:p>
            <a:pPr marL="457200" lvl="1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3. ด้านตะวันออกจะติดทะเลและมหาสมุทรทำให้มีความชื้นทั่วทั้งทวีป</a:t>
            </a:r>
          </a:p>
          <a:p>
            <a:pPr marL="457200" lvl="1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4. ด้านตะวันตกและตอนกลางอุดมสมบูรณ์</a:t>
            </a:r>
          </a:p>
          <a:p>
            <a:pPr marL="457200" lvl="1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5. พื้นที่ส่วนใหญ่เป็นทะเลทรายและด้านทิศเหนือจะต่ำกว่าด้านทิศใต้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331640" y="5085184"/>
            <a:ext cx="331236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ตอบข้อ   5</a:t>
            </a:r>
            <a:endParaRPr lang="th-TH" dirty="0">
              <a:solidFill>
                <a:srgbClr val="FF0000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0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3.แม่น้ำสายสำคัญและเป็นแหล่ง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อารย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ธรรมอียิปต์โบราณได้แก่แม่น้ำสายใด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มีต้นกำเนิดมาจากที่ใด</a:t>
            </a:r>
          </a:p>
          <a:p>
            <a:pPr marL="457200" lvl="1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1. แม่น้ำไนเจอร์ ต้นกำเนิดมาจากเทือกเขาและที่ราบด้านตะวันตก</a:t>
            </a:r>
          </a:p>
          <a:p>
            <a:pPr marL="457200" lvl="1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2. แม่น้ำ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ไนล์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ต้นกำเนิดมาจากที่ราบสูงและภูเขาสูงด้านตะวันออก</a:t>
            </a:r>
          </a:p>
          <a:p>
            <a:pPr marL="457200" lvl="1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3. แม่น้ำแซม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ซี  ต้นกำเนิดมาจากที่ราบด้านตอนกลาง</a:t>
            </a:r>
          </a:p>
          <a:p>
            <a:pPr marL="457200" lvl="1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4. แม่น้ำคองโก ต้นกำเนิดมาจากเทือกเขาด้านเหนือ</a:t>
            </a:r>
          </a:p>
          <a:p>
            <a:pPr marL="457200" lvl="1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5. แม่น้ำโมซัมบิก  ต้นกำเนิดมาจากทางใต้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03648" y="5373216"/>
            <a:ext cx="2736304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ตอบข้อ  2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พื้นที่ส่วนใหญ่ของทวีป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แอฟ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ริกามีลักษณะภูมิอากาศแบบใด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	1. ภูมิอากาศส่วนใหญ่จะร้อน แห้งแล้งทางด้านตอนใต้</a:t>
            </a:r>
          </a:p>
          <a:p>
            <a:pPr marL="457200" lvl="1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 ภูมิอากาศสัมพันธ์กับพื้นที่ ถ้าเป็นที่สูงจะมีอากาศหนาวฝนตกชุก</a:t>
            </a:r>
          </a:p>
          <a:p>
            <a:pPr marL="457200" lvl="1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ภูมิอากาศ เป็นแบบทะเลทราย ไม่เหมาะแก่การ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เพาะปลูก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 อากาศกึ่งร้อนกึ่งหนาวทั้งกลางวันและกลางคืน</a:t>
            </a:r>
          </a:p>
          <a:p>
            <a:pPr marL="457200" lvl="1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 ด้านทิศตะวันออกอากาศเย็นมีฝนตกชุกเนื่องจากติดมหาสมุทร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835696" y="5157192"/>
            <a:ext cx="295232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ตอบข้อ  3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1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836712"/>
            <a:ext cx="8668072" cy="524341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ประชากรส่วนใหญ่ที่เป็นชาวพื้นเมืองจะอาศัยอยู่ในแถบลุ่มแม่น้ำคองโก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ในทวีป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แอฟ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ริกา ได้แก่ชนกลุ่มใด</a:t>
            </a:r>
          </a:p>
          <a:p>
            <a:pPr marL="457200" lvl="1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1. ชนเผ่าบันตู			2. ชนเผ่าซูดาน</a:t>
            </a:r>
          </a:p>
          <a:p>
            <a:pPr marL="457200" lvl="1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3. ชน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เผ่าเบ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อรเบอร์			4. ชน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เผ่าปิก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</a:p>
          <a:p>
            <a:pPr marL="457200" lvl="1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5. ชนเผ่าวาตูซี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331640" y="3933056"/>
            <a:ext cx="3168352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ตอบข้อ  4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6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5259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th-TH" dirty="0"/>
          </a:p>
        </p:txBody>
      </p:sp>
      <p:sp>
        <p:nvSpPr>
          <p:cNvPr id="4" name="พระอาทิตย์ 3"/>
          <p:cNvSpPr/>
          <p:nvPr/>
        </p:nvSpPr>
        <p:spPr>
          <a:xfrm>
            <a:off x="1220715" y="1207484"/>
            <a:ext cx="7128792" cy="439248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/>
              <a:t>ตอนที่ 2</a:t>
            </a:r>
          </a:p>
          <a:p>
            <a:pPr algn="ctr"/>
            <a:r>
              <a:rPr lang="th-TH" sz="4000" dirty="0" err="1" smtClean="0"/>
              <a:t>อารย</a:t>
            </a:r>
            <a:r>
              <a:rPr lang="th-TH" sz="4000" dirty="0" smtClean="0"/>
              <a:t>ธรรมลุ่มแม่น้ำ</a:t>
            </a:r>
            <a:r>
              <a:rPr lang="th-TH" sz="4000" dirty="0" err="1" smtClean="0"/>
              <a:t>ไนล์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0686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err="1" smtClean="0"/>
              <a:t>อารย</a:t>
            </a:r>
            <a:r>
              <a:rPr lang="th-TH" dirty="0" smtClean="0"/>
              <a:t>ธรรมลุ่มแม่น้ำ</a:t>
            </a:r>
            <a:r>
              <a:rPr lang="th-TH" dirty="0" err="1" smtClean="0"/>
              <a:t>ไนล์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 algn="just"/>
            <a:r>
              <a:rPr lang="th-TH" dirty="0" smtClean="0"/>
              <a:t>                           </a:t>
            </a:r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altLang="th-TH" sz="3200" dirty="0" err="1" smtClean="0">
                <a:latin typeface="Cordia New" pitchFamily="34" charset="-34"/>
              </a:rPr>
              <a:t>อารย</a:t>
            </a:r>
            <a:r>
              <a:rPr lang="th-TH" altLang="th-TH" sz="3200" dirty="0" smtClean="0">
                <a:latin typeface="Cordia New" pitchFamily="34" charset="-34"/>
                <a:cs typeface="+mj-cs"/>
              </a:rPr>
              <a:t>ธรรมลุ่มน้ำ</a:t>
            </a:r>
            <a:r>
              <a:rPr lang="th-TH" altLang="th-TH" sz="3200" dirty="0" err="1" smtClean="0">
                <a:latin typeface="Cordia New" pitchFamily="34" charset="-34"/>
                <a:cs typeface="+mj-cs"/>
              </a:rPr>
              <a:t>ไนล์</a:t>
            </a:r>
            <a:r>
              <a:rPr lang="th-TH" altLang="th-TH" sz="3200" dirty="0" smtClean="0">
                <a:latin typeface="Cordia New" pitchFamily="34" charset="-34"/>
                <a:cs typeface="+mj-cs"/>
              </a:rPr>
              <a:t> หรือ</a:t>
            </a:r>
            <a:r>
              <a:rPr lang="th-TH" altLang="th-TH" sz="3200" dirty="0" err="1" smtClean="0">
                <a:latin typeface="Cordia New" pitchFamily="34" charset="-34"/>
                <a:cs typeface="+mj-cs"/>
              </a:rPr>
              <a:t>อารย</a:t>
            </a:r>
            <a:r>
              <a:rPr lang="th-TH" altLang="th-TH" sz="3200" dirty="0" smtClean="0">
                <a:latin typeface="Cordia New" pitchFamily="34" charset="-34"/>
                <a:cs typeface="+mj-cs"/>
              </a:rPr>
              <a:t>ธรรมอียิปต์โบราณกำเนิดขึ้นบริเวณสองฝั่งแม่น้ำ</a:t>
            </a:r>
            <a:r>
              <a:rPr lang="th-TH" altLang="th-TH" sz="3200" dirty="0" err="1" smtClean="0">
                <a:latin typeface="Cordia New" pitchFamily="34" charset="-34"/>
                <a:cs typeface="+mj-cs"/>
              </a:rPr>
              <a:t>ไนล์</a:t>
            </a:r>
            <a:r>
              <a:rPr lang="th-TH" altLang="th-TH" sz="3200" dirty="0" smtClean="0">
                <a:latin typeface="Cordia New" pitchFamily="34" charset="-34"/>
                <a:cs typeface="+mj-cs"/>
              </a:rPr>
              <a:t>ที่มีลักษณะเป็นแนวยาว ตั้งแต่ปากแม่น้ำ</a:t>
            </a:r>
            <a:r>
              <a:rPr lang="th-TH" altLang="th-TH" sz="3200" dirty="0" err="1" smtClean="0">
                <a:latin typeface="Cordia New" pitchFamily="34" charset="-34"/>
                <a:cs typeface="+mj-cs"/>
              </a:rPr>
              <a:t>ไนล์</a:t>
            </a:r>
            <a:r>
              <a:rPr lang="th-TH" altLang="th-TH" sz="3200" dirty="0" smtClean="0">
                <a:latin typeface="Cordia New" pitchFamily="34" charset="-34"/>
                <a:cs typeface="+mj-cs"/>
              </a:rPr>
              <a:t>ซึ่งเป็นตอนปลายสุดของแม่น้ำไปจนถึงตอนเหนือของประเทศซูดานในปัจจุบัน</a:t>
            </a:r>
          </a:p>
          <a:p>
            <a:pPr lvl="8"/>
            <a:endParaRPr lang="th-TH" dirty="0"/>
          </a:p>
        </p:txBody>
      </p:sp>
      <p:pic>
        <p:nvPicPr>
          <p:cNvPr id="4" name="Picture 6" descr="P:\Education 2\บร.ประวัติศาสตร์ ม.5\ภาพ บท 4\4.06 แผนที่อียิปต์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12776"/>
            <a:ext cx="3744416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 result for ทวีปแอฟริก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6092497" cy="589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59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23764" y="586730"/>
            <a:ext cx="8219256" cy="5433467"/>
          </a:xfrm>
        </p:spPr>
        <p:txBody>
          <a:bodyPr>
            <a:normAutofit/>
          </a:bodyPr>
          <a:lstStyle/>
          <a:p>
            <a:pPr algn="thaiDist"/>
            <a:r>
              <a:rPr lang="th-TH" altLang="th-TH" b="1" dirty="0" smtClean="0">
                <a:latin typeface="Berlin Sans FB Demi" panose="020E0802020502020306" pitchFamily="34" charset="0"/>
                <a:cs typeface="Cordia New" pitchFamily="34" charset="-34"/>
              </a:rPr>
              <a:t>สภาพภูมิประเทศของลุ่มน้ำ</a:t>
            </a:r>
            <a:r>
              <a:rPr lang="th-TH" altLang="th-TH" b="1" dirty="0" err="1" smtClean="0">
                <a:latin typeface="Berlin Sans FB Demi" panose="020E0802020502020306" pitchFamily="34" charset="0"/>
                <a:cs typeface="Cordia New" pitchFamily="34" charset="-34"/>
              </a:rPr>
              <a:t>ไนล์</a:t>
            </a:r>
            <a:r>
              <a:rPr lang="th-TH" altLang="th-TH" b="1" dirty="0" smtClean="0">
                <a:latin typeface="Berlin Sans FB Demi" panose="020E0802020502020306" pitchFamily="34" charset="0"/>
                <a:cs typeface="Cordia New" pitchFamily="34" charset="-34"/>
              </a:rPr>
              <a:t>แบ่งเป็น </a:t>
            </a:r>
            <a:r>
              <a:rPr lang="en-US" altLang="th-TH" b="1" dirty="0">
                <a:latin typeface="Adobe Arabic" pitchFamily="18" charset="-78"/>
                <a:cs typeface="Adobe Arabic" pitchFamily="18" charset="-78"/>
              </a:rPr>
              <a:t>2</a:t>
            </a:r>
            <a:r>
              <a:rPr lang="en-US" altLang="th-TH" b="1" dirty="0" smtClean="0">
                <a:latin typeface="Berlin Sans FB Demi" panose="020E0802020502020306" pitchFamily="34" charset="0"/>
                <a:cs typeface="Cordia New" pitchFamily="34" charset="-34"/>
              </a:rPr>
              <a:t> </a:t>
            </a:r>
            <a:r>
              <a:rPr lang="th-TH" altLang="th-TH" b="1" dirty="0" smtClean="0">
                <a:latin typeface="Berlin Sans FB Demi" panose="020E0802020502020306" pitchFamily="34" charset="0"/>
                <a:cs typeface="Cordia New" pitchFamily="34" charset="-34"/>
              </a:rPr>
              <a:t>บริเวณ คือ</a:t>
            </a:r>
          </a:p>
          <a:p>
            <a:pPr algn="thaiDist"/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	อียิปต์ล่าง (</a:t>
            </a:r>
            <a:r>
              <a:rPr lang="en-US" altLang="th-TH" dirty="0" smtClean="0">
                <a:latin typeface="Cordia New" pitchFamily="34" charset="-34"/>
                <a:cs typeface="Cordia New" pitchFamily="34" charset="-34"/>
              </a:rPr>
              <a:t>Lower Egypt</a:t>
            </a:r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) ตั้งอยู่ที่ราบปากน้ำ</a:t>
            </a:r>
            <a:r>
              <a:rPr lang="th-TH" altLang="th-TH" dirty="0" err="1" smtClean="0">
                <a:latin typeface="Cordia New" pitchFamily="34" charset="-34"/>
                <a:cs typeface="Cordia New" pitchFamily="34" charset="-34"/>
              </a:rPr>
              <a:t>ไนล์</a:t>
            </a:r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 มีลักษณะเป็นรูปพัด ชาว</a:t>
            </a:r>
            <a:r>
              <a:rPr lang="th-TH" altLang="th-TH" dirty="0" err="1" smtClean="0">
                <a:latin typeface="Cordia New" pitchFamily="34" charset="-34"/>
                <a:cs typeface="Cordia New" pitchFamily="34" charset="-34"/>
              </a:rPr>
              <a:t>กรีก</a:t>
            </a:r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โบราณเรียกว่า </a:t>
            </a:r>
            <a:r>
              <a:rPr lang="th-TH" altLang="th-TH" dirty="0" err="1" smtClean="0">
                <a:latin typeface="Cordia New" pitchFamily="34" charset="-34"/>
                <a:cs typeface="Cordia New" pitchFamily="34" charset="-34"/>
              </a:rPr>
              <a:t>เดล</a:t>
            </a:r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ตา </a:t>
            </a:r>
            <a:r>
              <a:rPr lang="th-TH" altLang="th-TH" dirty="0" err="1" smtClean="0">
                <a:latin typeface="Cordia New" pitchFamily="34" charset="-34"/>
                <a:cs typeface="Cordia New" pitchFamily="34" charset="-34"/>
              </a:rPr>
              <a:t>อารย</a:t>
            </a:r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ธรรมโบราณของอียิปต์เจริญขึ้นบริเวณนี้ </a:t>
            </a:r>
          </a:p>
          <a:p>
            <a:pPr algn="thaiDist"/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	</a:t>
            </a:r>
          </a:p>
          <a:p>
            <a:pPr algn="thaiDist"/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	</a:t>
            </a:r>
          </a:p>
          <a:p>
            <a:endParaRPr lang="th-TH" dirty="0"/>
          </a:p>
        </p:txBody>
      </p:sp>
      <p:pic>
        <p:nvPicPr>
          <p:cNvPr id="4098" name="Picture 2" descr="Image result for ลักษณะภูมิประเทศของอียิปต์ล่า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4991100" cy="37433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ลักษณะภูมิประเทศของอียิปต์ล่า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21145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8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3528" y="155679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/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อียิปต์บน (</a:t>
            </a:r>
            <a:r>
              <a:rPr lang="en-US" altLang="th-TH" dirty="0" smtClean="0">
                <a:latin typeface="Cordia New" pitchFamily="34" charset="-34"/>
                <a:cs typeface="Cordia New" pitchFamily="34" charset="-34"/>
              </a:rPr>
              <a:t>Upper Egypt</a:t>
            </a:r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) </a:t>
            </a:r>
            <a:r>
              <a:rPr lang="th-TH" altLang="th-TH" dirty="0">
                <a:latin typeface="Cordia New" pitchFamily="34" charset="-34"/>
                <a:cs typeface="Cordia New" pitchFamily="34" charset="-34"/>
              </a:rPr>
              <a:t>ได้แก่ บริเวณที่แม่น้ำ</a:t>
            </a:r>
            <a:r>
              <a:rPr lang="th-TH" altLang="th-TH" dirty="0" err="1">
                <a:latin typeface="Cordia New" pitchFamily="34" charset="-34"/>
                <a:cs typeface="Cordia New" pitchFamily="34" charset="-34"/>
              </a:rPr>
              <a:t>ไนล์</a:t>
            </a:r>
            <a:r>
              <a:rPr lang="th-TH" altLang="th-TH" dirty="0">
                <a:latin typeface="Cordia New" pitchFamily="34" charset="-34"/>
                <a:cs typeface="Cordia New" pitchFamily="34" charset="-34"/>
              </a:rPr>
              <a:t>ไหลผ่านหุบเขา เป็นที่ราบแคบ ๆ ขนาบด้วยหน้าผาและ</a:t>
            </a:r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ทะเลทราย</a:t>
            </a:r>
          </a:p>
          <a:p>
            <a:pPr algn="thaiDist"/>
            <a:endParaRPr lang="th-TH" altLang="th-TH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5122" name="Picture 2" descr="Image result for ลักษณะภูมิประเทศของอียิปต์บ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59779"/>
            <a:ext cx="3096344" cy="394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ลักษณะภูมิประเทศของอียิปต์บ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84" y="3070947"/>
            <a:ext cx="4397467" cy="287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3527" y="1556792"/>
            <a:ext cx="85271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             ลักษณะ</a:t>
            </a:r>
            <a:r>
              <a:rPr lang="th-TH" altLang="th-TH" dirty="0">
                <a:latin typeface="Cordia New" pitchFamily="34" charset="-34"/>
                <a:cs typeface="Cordia New" pitchFamily="34" charset="-34"/>
              </a:rPr>
              <a:t>เช่นนี้ทำให้ดินแดน</a:t>
            </a:r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ลุ่มแม่น้ำ</a:t>
            </a:r>
            <a:r>
              <a:rPr lang="th-TH" altLang="th-TH" dirty="0" err="1" smtClean="0">
                <a:latin typeface="Cordia New" pitchFamily="34" charset="-34"/>
                <a:cs typeface="Cordia New" pitchFamily="34" charset="-34"/>
              </a:rPr>
              <a:t>ไนล์</a:t>
            </a:r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ถูกล้อมรอบ</a:t>
            </a:r>
            <a:r>
              <a:rPr lang="th-TH" altLang="th-TH" dirty="0">
                <a:latin typeface="Cordia New" pitchFamily="34" charset="-34"/>
                <a:cs typeface="Cordia New" pitchFamily="34" charset="-34"/>
              </a:rPr>
              <a:t>ด้วยทะเลทราย ทำให้</a:t>
            </a:r>
            <a:r>
              <a:rPr lang="th-TH" altLang="th-TH" dirty="0" smtClean="0">
                <a:latin typeface="Cordia New" pitchFamily="34" charset="-34"/>
                <a:cs typeface="Cordia New" pitchFamily="34" charset="-34"/>
              </a:rPr>
              <a:t>มีปรากฏการณ์ทาง</a:t>
            </a:r>
            <a:r>
              <a:rPr lang="th-TH" altLang="th-TH" dirty="0">
                <a:latin typeface="Cordia New" pitchFamily="34" charset="-34"/>
                <a:cs typeface="Cordia New" pitchFamily="34" charset="-34"/>
              </a:rPr>
              <a:t>ธรรมชาติ ชาวอียิปต์จึงอยู่อย่างสันโดษ สามารถพัฒนา</a:t>
            </a:r>
            <a:r>
              <a:rPr lang="th-TH" altLang="th-TH" dirty="0" err="1">
                <a:latin typeface="Cordia New" pitchFamily="34" charset="-34"/>
                <a:cs typeface="Cordia New" pitchFamily="34" charset="-34"/>
              </a:rPr>
              <a:t>อารย</a:t>
            </a:r>
            <a:r>
              <a:rPr lang="th-TH" altLang="th-TH" dirty="0">
                <a:latin typeface="Cordia New" pitchFamily="34" charset="-34"/>
                <a:cs typeface="Cordia New" pitchFamily="34" charset="-34"/>
              </a:rPr>
              <a:t>ธรรมให้มีความต่อเนื่องและมั่นคงได้เป็นระยะเวลาอันยาวนาน</a:t>
            </a:r>
          </a:p>
        </p:txBody>
      </p:sp>
      <p:pic>
        <p:nvPicPr>
          <p:cNvPr id="7170" name="Picture 2" descr="Image result for ลักษณะทะเลทรายของทวีปแอฟริก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67505"/>
            <a:ext cx="463867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2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อียิปต์สมัยก่อนประวัติศาสตร์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ลักษณะการดำเนินชีวิต จะเร่ร่อน อาศัยตามชะง่อนหิน ล่าสัตว์ตกปลาเป็นอาหาร ที่พัก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จะสร้างด้วยดินเหนียว  ในยุคหินใหม่จะมีการเพาะปลูก มีการฝึกสัตว์มาแทนแรงงานคน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รู้จักการสร้างพาหนะ คือเรือ</a:t>
            </a:r>
            <a:r>
              <a:rPr lang="th-TH" dirty="0" err="1" smtClean="0"/>
              <a:t>แคนู</a:t>
            </a:r>
            <a:r>
              <a:rPr lang="th-TH" dirty="0" smtClean="0"/>
              <a:t>เพื่อล่องตามแม่น้ำ</a:t>
            </a:r>
            <a:r>
              <a:rPr lang="th-TH" dirty="0" err="1" smtClean="0"/>
              <a:t>ไนล์</a:t>
            </a:r>
            <a:endParaRPr lang="th-TH" dirty="0" smtClean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AutoShape 2" descr="Image result for เรือแคนูสมัยอียิปต์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Image result for เรือแคนูสมัยอียิปต์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638300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0" name="Picture 6" descr="คน วิชาชีพ เครื่องดนตรี เล็ก ประติมากรรม ศิลปะ รูป รูปแกะสลัก พายเรือแคนู ชาวอินเดีย ประวัติศาสตร์สมัยโบราณ เครื่องมือสตริง เครื่องมือเครื่องดนตรีโค้งคำนับ เครื่องมือสตริงที่ดึงออกม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361137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95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ที่ตั้งทางภูมิศาสตร์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 descr="Image result for ทวีปแอฟริกา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48883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ลูกศรเชื่อมต่อแบบตรง 4"/>
          <p:cNvCxnSpPr/>
          <p:nvPr/>
        </p:nvCxnSpPr>
        <p:spPr>
          <a:xfrm flipH="1">
            <a:off x="5796136" y="1268760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6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525963"/>
          </a:xfrm>
        </p:spPr>
        <p:txBody>
          <a:bodyPr/>
          <a:lstStyle/>
          <a:p>
            <a:endParaRPr lang="th-TH" dirty="0" smtClean="0"/>
          </a:p>
          <a:p>
            <a:r>
              <a:rPr lang="th-TH" dirty="0" smtClean="0"/>
              <a:t>การพัฒนาการของชาวอียิปต์ เกี่ยวกับการตั้งบ้านเรือน ส่วนใหญ่ประชากรจะอาศัยอยู่</a:t>
            </a:r>
          </a:p>
          <a:p>
            <a:pPr marL="0" indent="0">
              <a:buNone/>
            </a:pPr>
            <a:r>
              <a:rPr lang="th-TH" dirty="0" smtClean="0"/>
              <a:t>ร่วมกันเป็นรัฐเล็กๆ ที่เรียกว่า โน</a:t>
            </a:r>
            <a:r>
              <a:rPr lang="th-TH" dirty="0" err="1" smtClean="0"/>
              <a:t>มิส</a:t>
            </a:r>
            <a:r>
              <a:rPr lang="th-TH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Nomes</a:t>
            </a:r>
            <a:r>
              <a:rPr lang="en-US" dirty="0" smtClean="0"/>
              <a:t>)</a:t>
            </a:r>
            <a:r>
              <a:rPr lang="th-TH" dirty="0" smtClean="0"/>
              <a:t>  แต่ละโน</a:t>
            </a:r>
            <a:r>
              <a:rPr lang="th-TH" dirty="0" err="1" smtClean="0"/>
              <a:t>มิสจะมัสัญ</a:t>
            </a:r>
            <a:r>
              <a:rPr lang="th-TH" dirty="0" smtClean="0"/>
              <a:t>ลักษณ์ได้แก่ สุนัข </a:t>
            </a:r>
          </a:p>
          <a:p>
            <a:pPr marL="0" indent="0">
              <a:buNone/>
            </a:pPr>
            <a:r>
              <a:rPr lang="th-TH" dirty="0" smtClean="0"/>
              <a:t>เหยี่ยว แมงป่อง  ต่อมามีการรวมกันของอาณาจักรใหญ่ 2 แห่งคือ อียิปต์บนและอียิปต์ล่าง</a:t>
            </a:r>
          </a:p>
          <a:p>
            <a:pPr marL="0" indent="0">
              <a:buNone/>
            </a:pPr>
            <a:r>
              <a:rPr lang="th-TH" dirty="0" smtClean="0"/>
              <a:t>จนกระทั่ง 3000 ปีก่อนคริสต์ศักราช  ใด</a:t>
            </a:r>
            <a:r>
              <a:rPr lang="th-TH" dirty="0" err="1"/>
              <a:t>ย</a:t>
            </a:r>
            <a:r>
              <a:rPr lang="th-TH" dirty="0" err="1" smtClean="0"/>
              <a:t>กษัตริย์</a:t>
            </a:r>
            <a:r>
              <a:rPr lang="th-TH" dirty="0" smtClean="0"/>
              <a:t>เม</a:t>
            </a:r>
            <a:r>
              <a:rPr lang="th-TH" dirty="0" err="1" smtClean="0"/>
              <a:t>นิส</a:t>
            </a:r>
            <a:r>
              <a:rPr lang="th-TH" dirty="0" smtClean="0"/>
              <a:t>   และเป็นการสถาปนาราชวงศ์ครั้งแรก </a:t>
            </a:r>
            <a:endParaRPr lang="th-TH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55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692696"/>
            <a:ext cx="8686800" cy="4525963"/>
          </a:xfrm>
        </p:spPr>
        <p:txBody>
          <a:bodyPr/>
          <a:lstStyle/>
          <a:p>
            <a:r>
              <a:rPr lang="th-TH" dirty="0" smtClean="0"/>
              <a:t>ชาวอียิปต์นับถือเทพเจ้าหลายองค์ เช่นเดียวกับ</a:t>
            </a:r>
            <a:r>
              <a:rPr lang="th-TH" dirty="0" err="1" smtClean="0"/>
              <a:t>อารย</a:t>
            </a:r>
            <a:r>
              <a:rPr lang="th-TH" dirty="0" smtClean="0"/>
              <a:t>ธรรม</a:t>
            </a:r>
            <a:r>
              <a:rPr lang="th-TH" dirty="0" err="1" smtClean="0"/>
              <a:t>เมโสโปร</a:t>
            </a:r>
            <a:r>
              <a:rPr lang="th-TH" dirty="0" smtClean="0"/>
              <a:t>เตเมีย โดยมีสุ</a:t>
            </a:r>
            <a:r>
              <a:rPr lang="th-TH" dirty="0" err="1" smtClean="0"/>
              <a:t>ริย</a:t>
            </a:r>
            <a:r>
              <a:rPr lang="th-TH" dirty="0" smtClean="0"/>
              <a:t>เทพ</a:t>
            </a:r>
          </a:p>
          <a:p>
            <a:pPr marL="0" indent="0">
              <a:buNone/>
            </a:pPr>
            <a:r>
              <a:rPr lang="th-TH" dirty="0" smtClean="0"/>
              <a:t>หรือเทพเจ้ารา </a:t>
            </a:r>
            <a:r>
              <a:rPr lang="en-US" dirty="0" smtClean="0"/>
              <a:t>(Ra)</a:t>
            </a:r>
            <a:r>
              <a:rPr lang="th-TH" dirty="0" smtClean="0"/>
              <a:t> เป็นเทพสูงสุด</a:t>
            </a:r>
            <a:endParaRPr lang="th-TH" dirty="0"/>
          </a:p>
        </p:txBody>
      </p:sp>
      <p:pic>
        <p:nvPicPr>
          <p:cNvPr id="3074" name="Picture 2" descr="Image result for เทพเจ้าร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7606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2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548680"/>
            <a:ext cx="8596064" cy="5531445"/>
          </a:xfrm>
        </p:spPr>
        <p:txBody>
          <a:bodyPr/>
          <a:lstStyle/>
          <a:p>
            <a:r>
              <a:rPr lang="th-TH" dirty="0" err="1" smtClean="0"/>
              <a:t>ฟาโรห์</a:t>
            </a:r>
            <a:r>
              <a:rPr lang="th-TH" dirty="0" smtClean="0"/>
              <a:t> เป็นประมุขสูงสุด เป็นเทพองค์หนึ่ง </a:t>
            </a:r>
            <a:r>
              <a:rPr lang="th-TH" dirty="0" err="1" smtClean="0"/>
              <a:t>คำสั่งฟาโรห์</a:t>
            </a:r>
            <a:r>
              <a:rPr lang="th-TH" dirty="0" smtClean="0"/>
              <a:t>ถือว่าเป็นคำประกาศิต และเป็นกฎหมาย  ชาวอียิปต์เชื่อว่าวิญญาณเป็นอมตะ และเชื่อเรื่องการฟื้นคืนชีพของผู้ตาย และยังเชื่อในความสุข ความรับผิดชอบ และคุณธรรม</a:t>
            </a:r>
          </a:p>
          <a:p>
            <a:r>
              <a:rPr lang="th-TH" dirty="0" smtClean="0"/>
              <a:t>ชาวอียิปต์นิยมสร้างพีระมิดมาก เพราะจะนำศพ</a:t>
            </a:r>
            <a:r>
              <a:rPr lang="th-TH" dirty="0" err="1" smtClean="0"/>
              <a:t>ของฟาโรห์</a:t>
            </a:r>
            <a:r>
              <a:rPr lang="th-TH" dirty="0" smtClean="0"/>
              <a:t>ไปฟังที่สุสาน พระศพจะถูกทำความสะอาด และพันผ้าขาวสภาพศพจะแห้งไม่เน่าเปื่อย เราเรียกว่า มัมมี่</a:t>
            </a:r>
            <a:r>
              <a:rPr lang="en-US" dirty="0" smtClean="0"/>
              <a:t>(mummy)</a:t>
            </a:r>
            <a:endParaRPr lang="th-TH" dirty="0"/>
          </a:p>
        </p:txBody>
      </p:sp>
      <p:pic>
        <p:nvPicPr>
          <p:cNvPr id="4098" name="Picture 2" descr="Image result for มัมมี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3528392" cy="210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มัมมี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21398"/>
            <a:ext cx="3810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ฟาโรห์อียิปต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09" y="2636912"/>
            <a:ext cx="5238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692696"/>
            <a:ext cx="8686800" cy="4525963"/>
          </a:xfrm>
        </p:spPr>
        <p:txBody>
          <a:bodyPr/>
          <a:lstStyle/>
          <a:p>
            <a:r>
              <a:rPr lang="th-TH" dirty="0" smtClean="0"/>
              <a:t>ความเชื่อของชาวอียิปต์ในเรื่องการฟื้นคืนชีพ ซึ่งเป็นไปตามธรรมชาติ เช่นเดียวกับการขึ้นและตกของดวงอาทิตย์ การเก็บพระศพ</a:t>
            </a:r>
            <a:r>
              <a:rPr lang="th-TH" dirty="0" err="1" smtClean="0"/>
              <a:t>ของฟาโรห์</a:t>
            </a:r>
            <a:r>
              <a:rPr lang="th-TH" dirty="0" smtClean="0"/>
              <a:t>จึงเป็นพิธีกรรมสำคัญ</a:t>
            </a:r>
            <a:endParaRPr lang="th-TH" dirty="0"/>
          </a:p>
        </p:txBody>
      </p:sp>
      <p:pic>
        <p:nvPicPr>
          <p:cNvPr id="5122" name="Picture 2" descr="https://sites.google.com/site/sitepornpimon/_/rsrc/1391847553218/reuxng-kar-khun-tk-khxng-dwng-xathity/1620808_587226791370688_83257566_n.jpg?height=400&amp;widt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21245"/>
            <a:ext cx="561662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3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4750" y="4725144"/>
            <a:ext cx="4429125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r>
              <a:rPr lang="th-TH" sz="3200" b="1" dirty="0" smtClean="0">
                <a:cs typeface="+mj-cs"/>
              </a:rPr>
              <a:t>พีระมิด</a:t>
            </a:r>
            <a:r>
              <a:rPr lang="th-TH" sz="3200" b="1" dirty="0" err="1" smtClean="0">
                <a:cs typeface="+mj-cs"/>
              </a:rPr>
              <a:t>ห่</a:t>
            </a:r>
            <a:r>
              <a:rPr lang="th-TH" sz="3200" b="1" dirty="0">
                <a:cs typeface="+mj-cs"/>
              </a:rPr>
              <a:t>งแรกของอียิปต์ขั้นบันไดแห่งซักคารา</a:t>
            </a:r>
          </a:p>
          <a:p>
            <a:pPr algn="ctr">
              <a:defRPr/>
            </a:pPr>
            <a:r>
              <a:rPr lang="th-TH" sz="3200" b="1" dirty="0">
                <a:cs typeface="+mj-cs"/>
              </a:rPr>
              <a:t>เป็นพีระมิด</a:t>
            </a:r>
            <a:r>
              <a:rPr lang="th-TH" sz="3200" b="1" dirty="0" smtClean="0">
                <a:cs typeface="+mj-cs"/>
              </a:rPr>
              <a:t>แห่งแรกของอียิปต์</a:t>
            </a:r>
            <a:endParaRPr lang="en-US" sz="3200" b="1" dirty="0">
              <a:cs typeface="+mj-cs"/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/>
          </a:p>
        </p:txBody>
      </p:sp>
      <p:sp>
        <p:nvSpPr>
          <p:cNvPr id="3" name="AutoShape 2" descr="Related im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0500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Related im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42900" y="-16383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6" descr="Related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Related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2192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12" descr="Related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58775" y="-10668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158" name="Picture 14" descr="Image result for พีระมิดแห่งแร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71756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4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มหาพีระมิดที่</a:t>
            </a:r>
            <a:r>
              <a:rPr lang="th-TH" dirty="0" err="1" smtClean="0"/>
              <a:t>เมืองกี</a:t>
            </a:r>
            <a:r>
              <a:rPr lang="th-TH" dirty="0" smtClean="0"/>
              <a:t>ซา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6" name="Picture 2" descr="Image result for มหาพีระมิดแห่งกีซ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มหาพีระมิดแห่งกีซ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47625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มหาพีระมิดแห่งกีซ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734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 อียิปต์สมัยก่อนประวัติศาสตร์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80280" y="1854665"/>
            <a:ext cx="8686800" cy="4525963"/>
          </a:xfrm>
        </p:spPr>
        <p:txBody>
          <a:bodyPr/>
          <a:lstStyle/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27584" y="1844824"/>
            <a:ext cx="2952328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th-TH" dirty="0" smtClean="0">
              <a:latin typeface="Cordia New" pitchFamily="34" charset="-34"/>
            </a:endParaRPr>
          </a:p>
          <a:p>
            <a:pPr algn="ctr">
              <a:defRPr/>
            </a:pPr>
            <a:r>
              <a:rPr lang="th-TH" dirty="0" smtClean="0">
                <a:latin typeface="Cordia New" pitchFamily="34" charset="-34"/>
              </a:rPr>
              <a:t>สุสาน</a:t>
            </a:r>
            <a:r>
              <a:rPr lang="th-TH" dirty="0">
                <a:latin typeface="Cordia New" pitchFamily="34" charset="-34"/>
              </a:rPr>
              <a:t>ฝังพระศพ</a:t>
            </a:r>
            <a:r>
              <a:rPr lang="th-TH" dirty="0" err="1">
                <a:latin typeface="Cordia New" pitchFamily="34" charset="-34"/>
              </a:rPr>
              <a:t>ของฟาโรห์</a:t>
            </a:r>
            <a:endParaRPr lang="th-TH" dirty="0">
              <a:latin typeface="Cordia New" pitchFamily="34" charset="-34"/>
            </a:endParaRPr>
          </a:p>
          <a:p>
            <a:pPr algn="ctr">
              <a:defRPr/>
            </a:pPr>
            <a:r>
              <a:rPr lang="th-TH" dirty="0">
                <a:latin typeface="Cordia New" pitchFamily="34" charset="-34"/>
              </a:rPr>
              <a:t>พระราชวงศ์และขุนนางเรียกว่า </a:t>
            </a:r>
            <a:r>
              <a:rPr lang="th-TH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rdia New" pitchFamily="34" charset="-34"/>
              </a:rPr>
              <a:t>พีระมิด</a:t>
            </a:r>
            <a:r>
              <a:rPr lang="th-TH" dirty="0">
                <a:latin typeface="Cordia New" pitchFamily="34" charset="-34"/>
              </a:rPr>
              <a:t> (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pyramid</a:t>
            </a:r>
            <a:r>
              <a:rPr lang="th-TH" dirty="0">
                <a:latin typeface="Cordia New" pitchFamily="34" charset="-34"/>
              </a:rPr>
              <a:t>)</a:t>
            </a:r>
          </a:p>
          <a:p>
            <a:pPr algn="ctr"/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27584" y="3429000"/>
            <a:ext cx="2952328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พระศพจะถูกทำให้สะอาดและผ่านกรรมวิธีที่สลับซับซ้อน แล้วพันด้วยผ้าขาว สภาพศพจะไม่เน่าเปื่อย เรียกว่า มัมมี่ (</a:t>
            </a:r>
            <a:r>
              <a:rPr lang="en-US" sz="2400" dirty="0" smtClean="0"/>
              <a:t>mummy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716016" y="1844824"/>
            <a:ext cx="3456384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dirty="0">
                <a:solidFill>
                  <a:schemeClr val="tx1"/>
                </a:solidFill>
                <a:latin typeface="Cordia New" pitchFamily="34" charset="-34"/>
              </a:rPr>
              <a:t>การสร้างพีระมิดและมัมมี่เป็นไปตามความเชื่อเรื่องการฟื้นคืนชีพของผู้ตาย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716016" y="3933056"/>
            <a:ext cx="3672408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dirty="0">
                <a:solidFill>
                  <a:schemeClr val="tx1"/>
                </a:solidFill>
                <a:latin typeface="Cordia New" pitchFamily="34" charset="-34"/>
              </a:rPr>
              <a:t>นิยมสร้างพีระมิดกันมากในสมัยราชอาณาจักรเก่า (</a:t>
            </a:r>
            <a:r>
              <a:rPr lang="en-US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2,630-2,151 </a:t>
            </a:r>
            <a:r>
              <a:rPr lang="th-TH" dirty="0">
                <a:solidFill>
                  <a:schemeClr val="tx1"/>
                </a:solidFill>
                <a:latin typeface="Cordia New" pitchFamily="34" charset="-34"/>
              </a:rPr>
              <a:t>ปีก่อนคริสต์ศักราช)</a:t>
            </a:r>
          </a:p>
        </p:txBody>
      </p:sp>
      <p:pic>
        <p:nvPicPr>
          <p:cNvPr id="8194" name="Picture 2" descr="Image result for พระศพ ฟาโรห์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3619764" cy="259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พระศพ ฟาโรห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63" y="2091903"/>
            <a:ext cx="6858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4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Cordia New" pitchFamily="34" charset="-34"/>
              </a:rPr>
              <a:t>พีระมิดที่สำคัญ ได้แก่ </a:t>
            </a: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</a:rPr>
              <a:t>มหาพีระมิดแห่งเมือง </a:t>
            </a:r>
            <a:r>
              <a:rPr lang="th-TH" b="1" dirty="0" err="1" smtClean="0">
                <a:solidFill>
                  <a:schemeClr val="tx1"/>
                </a:solidFill>
                <a:latin typeface="Cordia New" pitchFamily="34" charset="-34"/>
              </a:rPr>
              <a:t>กี</a:t>
            </a:r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</a:rPr>
              <a:t>ซา </a:t>
            </a:r>
            <a:r>
              <a:rPr lang="th-TH" dirty="0" smtClean="0">
                <a:solidFill>
                  <a:schemeClr val="tx1"/>
                </a:solidFill>
                <a:latin typeface="Cordia New" pitchFamily="34" charset="-34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The Great Pyramid</a:t>
            </a:r>
            <a:r>
              <a:rPr lang="th-TH" dirty="0" smtClean="0">
                <a:solidFill>
                  <a:schemeClr val="tx1"/>
                </a:solidFill>
                <a:latin typeface="Cordia New" pitchFamily="34" charset="-34"/>
              </a:rPr>
              <a:t>) ด้านหน้ามี </a:t>
            </a:r>
            <a:r>
              <a:rPr lang="th-TH" b="1" dirty="0" err="1" smtClean="0">
                <a:solidFill>
                  <a:schemeClr val="tx1"/>
                </a:solidFill>
                <a:latin typeface="Cordia New" pitchFamily="34" charset="-34"/>
              </a:rPr>
              <a:t>สฟิงซ์</a:t>
            </a:r>
            <a:r>
              <a:rPr lang="th-TH" dirty="0" smtClean="0">
                <a:solidFill>
                  <a:schemeClr val="tx1"/>
                </a:solidFill>
                <a:latin typeface="Cordia New" pitchFamily="34" charset="-34"/>
              </a:rPr>
              <a:t> (</a:t>
            </a:r>
            <a:r>
              <a:rPr lang="en-US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Sphinx</a:t>
            </a:r>
            <a:r>
              <a:rPr lang="th-TH" dirty="0" smtClean="0">
                <a:solidFill>
                  <a:schemeClr val="tx1"/>
                </a:solidFill>
                <a:latin typeface="Cordia New" pitchFamily="34" charset="-34"/>
              </a:rPr>
              <a:t>)  มีลักษณะตัวเป็นสิงโต หน้าเป็นคน </a:t>
            </a:r>
          </a:p>
          <a:p>
            <a:endParaRPr lang="th-TH" dirty="0"/>
          </a:p>
        </p:txBody>
      </p:sp>
      <p:pic>
        <p:nvPicPr>
          <p:cNvPr id="9218" name="Picture 2" descr="Image result for ปิระมิดที่เมืองกิซ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7"/>
            <a:ext cx="3819896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อียิปต์สมัยประวัติศาสตร์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72616" y="1484784"/>
            <a:ext cx="8686800" cy="4525963"/>
          </a:xfrm>
        </p:spPr>
        <p:txBody>
          <a:bodyPr/>
          <a:lstStyle/>
          <a:p>
            <a:r>
              <a:rPr lang="en-US" dirty="0" smtClean="0"/>
              <a:t>    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162880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defRPr/>
            </a:pPr>
            <a:r>
              <a:rPr lang="th-TH" dirty="0" smtClean="0">
                <a:latin typeface="Cordia New" pitchFamily="34" charset="-34"/>
              </a:rPr>
              <a:t>       ใน</a:t>
            </a:r>
            <a:r>
              <a:rPr lang="th-TH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dobe Caslon Pro Bold" pitchFamily="18" charset="0"/>
              </a:rPr>
              <a:t>สมัยอาณาจักรใหม่ </a:t>
            </a:r>
            <a:r>
              <a:rPr lang="th-TH" dirty="0">
                <a:latin typeface="Adobe Caslon Pro Bold" pitchFamily="18" charset="0"/>
              </a:rPr>
              <a:t>(</a:t>
            </a:r>
            <a:r>
              <a:rPr lang="en-US" dirty="0">
                <a:latin typeface="Adobe Caslon Pro Bold" pitchFamily="18" charset="0"/>
                <a:cs typeface="Cordia New" pitchFamily="34" charset="-34"/>
              </a:rPr>
              <a:t>1,550-1,050 </a:t>
            </a:r>
            <a:r>
              <a:rPr lang="th-TH" dirty="0">
                <a:latin typeface="Adobe Caslon Pro Bold" pitchFamily="18" charset="0"/>
              </a:rPr>
              <a:t>ปีก่อนคริสต์ศักราช) </a:t>
            </a:r>
            <a:r>
              <a:rPr lang="th-TH" dirty="0" err="1">
                <a:latin typeface="Adobe Caslon Pro Bold" pitchFamily="18" charset="0"/>
              </a:rPr>
              <a:t>ฟาโรห์</a:t>
            </a:r>
            <a:r>
              <a:rPr lang="th-TH" dirty="0">
                <a:latin typeface="Adobe Caslon Pro Bold" pitchFamily="18" charset="0"/>
              </a:rPr>
              <a:t>ได้ทำนุบำรุงอาณาจักร </a:t>
            </a:r>
            <a:r>
              <a:rPr lang="th-TH" dirty="0" smtClean="0">
                <a:latin typeface="Adobe Caslon Pro Bold" pitchFamily="18" charset="0"/>
              </a:rPr>
              <a:t>ดังนี้ส่งเสริม</a:t>
            </a:r>
            <a:r>
              <a:rPr lang="th-TH" dirty="0">
                <a:latin typeface="Adobe Caslon Pro Bold" pitchFamily="18" charset="0"/>
              </a:rPr>
              <a:t>เศรษฐกิจโดยการสนับสนุนการค้าขายกับซีเรีย ปาเลสไตน์ และ</a:t>
            </a:r>
            <a:r>
              <a:rPr lang="th-TH" dirty="0" err="1">
                <a:latin typeface="Adobe Caslon Pro Bold" pitchFamily="18" charset="0"/>
              </a:rPr>
              <a:t>เกาะค</a:t>
            </a:r>
            <a:r>
              <a:rPr lang="th-TH" dirty="0">
                <a:latin typeface="Adobe Caslon Pro Bold" pitchFamily="18" charset="0"/>
              </a:rPr>
              <a:t>รีต นอกจากนี้ยังส่งเสริมงานศิลปกรรม วรรณคดี และสถาปัตยกรรม จึงถือได้ว่าเป็น</a:t>
            </a:r>
            <a:r>
              <a:rPr lang="th-TH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dobe Caslon Pro Bold" pitchFamily="18" charset="0"/>
              </a:rPr>
              <a:t>ยุคทองของ</a:t>
            </a:r>
            <a:r>
              <a:rPr lang="th-TH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dobe Caslon Pro Bold" pitchFamily="18" charset="0"/>
              </a:rPr>
              <a:t>อียิปต์</a:t>
            </a:r>
            <a:endParaRPr lang="th-TH" dirty="0">
              <a:latin typeface="Adobe Caslon Pro Bold" pitchFamily="18" charset="0"/>
            </a:endParaRPr>
          </a:p>
        </p:txBody>
      </p:sp>
      <p:pic>
        <p:nvPicPr>
          <p:cNvPr id="10242" name="Picture 2" descr="Image result for ยุคทองของอียิปต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6" y="3033089"/>
            <a:ext cx="40576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ยุคทองของอียิปต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11028"/>
            <a:ext cx="4139952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55576" y="213285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>
              <a:defRPr/>
            </a:pPr>
            <a:r>
              <a:rPr lang="th-TH" dirty="0">
                <a:latin typeface="Cordia New" pitchFamily="34" charset="-34"/>
              </a:rPr>
              <a:t>ในสมัยปลายราชวงศ์</a:t>
            </a:r>
            <a:r>
              <a:rPr lang="th-TH" dirty="0" err="1">
                <a:latin typeface="Cordia New" pitchFamily="34" charset="-34"/>
              </a:rPr>
              <a:t>อำนาจฟาโรห์</a:t>
            </a:r>
            <a:r>
              <a:rPr lang="th-TH" dirty="0">
                <a:latin typeface="Cordia New" pitchFamily="34" charset="-34"/>
              </a:rPr>
              <a:t>ลดน้อยลง </a:t>
            </a:r>
            <a:r>
              <a:rPr lang="th-TH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rdia New" pitchFamily="34" charset="-34"/>
              </a:rPr>
              <a:t>ฟาโรห์แอค</a:t>
            </a:r>
            <a:r>
              <a:rPr lang="th-TH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rdia New" pitchFamily="34" charset="-34"/>
              </a:rPr>
              <a:t>นาตัน </a:t>
            </a:r>
            <a:r>
              <a:rPr lang="th-TH" dirty="0">
                <a:latin typeface="Cordia New" pitchFamily="34" charset="-34"/>
              </a:rPr>
              <a:t>(</a:t>
            </a:r>
            <a:r>
              <a:rPr lang="en-US" dirty="0" err="1">
                <a:latin typeface="Cordia New" pitchFamily="34" charset="-34"/>
                <a:cs typeface="Cordia New" pitchFamily="34" charset="-34"/>
              </a:rPr>
              <a:t>Akhnaton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 1,379-1,361</a:t>
            </a:r>
            <a:r>
              <a:rPr lang="th-TH" dirty="0">
                <a:latin typeface="Cordia New" pitchFamily="34" charset="-34"/>
              </a:rPr>
              <a:t> ปีก่อนคริสต์ศักราช) จึงพยายามกอบกู้ศักดิ์ศรีของ</a:t>
            </a:r>
            <a:r>
              <a:rPr lang="th-TH" dirty="0" err="1">
                <a:latin typeface="Cordia New" pitchFamily="34" charset="-34"/>
              </a:rPr>
              <a:t>สถาบันฟาโรห์</a:t>
            </a:r>
            <a:r>
              <a:rPr lang="th-TH" dirty="0">
                <a:latin typeface="Cordia New" pitchFamily="34" charset="-34"/>
              </a:rPr>
              <a:t>กลับคืน โดยการเปลี่ยนแปลงการนับถือเทพเจ้าหลายองค์มานับถือเทพเจ้าองค์เดียวคือ </a:t>
            </a:r>
            <a:r>
              <a:rPr lang="th-TH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rdia New" pitchFamily="34" charset="-34"/>
              </a:rPr>
              <a:t>สุ</a:t>
            </a:r>
            <a:r>
              <a:rPr lang="th-TH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rdia New" pitchFamily="34" charset="-34"/>
              </a:rPr>
              <a:t>ริยเทพอะ</a:t>
            </a:r>
            <a:r>
              <a:rPr lang="th-TH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rdia New" pitchFamily="34" charset="-34"/>
              </a:rPr>
              <a:t>ตัน </a:t>
            </a:r>
            <a:r>
              <a:rPr lang="th-TH" dirty="0">
                <a:latin typeface="Cordia New" pitchFamily="34" charset="-34"/>
              </a:rPr>
              <a:t>(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Aton</a:t>
            </a:r>
            <a:r>
              <a:rPr lang="th-TH" dirty="0">
                <a:latin typeface="Cordia New" pitchFamily="34" charset="-34"/>
              </a:rPr>
              <a:t>) แต่สร้างความเกลียดชังแก่ผู้นับถือเทพเจ้าหลายองค์จนทำให้อียิปต์ทรุดโทรมลงไปอีก</a:t>
            </a:r>
          </a:p>
        </p:txBody>
      </p:sp>
      <p:sp>
        <p:nvSpPr>
          <p:cNvPr id="5" name="AutoShape 2" descr="Image result for สุริยเทพอะตัน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Image result for สุริยเทพอะตัน"/>
          <p:cNvSpPr>
            <a:spLocks noChangeAspect="1" noChangeArrowheads="1"/>
          </p:cNvSpPr>
          <p:nvPr/>
        </p:nvSpPr>
        <p:spPr bwMode="auto">
          <a:xfrm>
            <a:off x="1524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270" name="Picture 6" descr="Image result for สุริยเทพอะตั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331236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40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904656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3074" name="Picture 2" descr="Image result for ทวีปแอฟริกา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776864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ลูกศรเชื่อมต่อแบบตรง 3"/>
          <p:cNvCxnSpPr/>
          <p:nvPr/>
        </p:nvCxnSpPr>
        <p:spPr>
          <a:xfrm flipV="1">
            <a:off x="2915816" y="5157192"/>
            <a:ext cx="100811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78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การเสื่อมอำนาจของอียิปต์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ในช่วง 620 ปีก่อนคริสต์ศักราช อียิปต์ได้สูญเสียอำนาจให้</a:t>
            </a:r>
            <a:r>
              <a:rPr lang="th-TH" dirty="0" err="1" smtClean="0"/>
              <a:t>พวกอัส</a:t>
            </a:r>
            <a:r>
              <a:rPr lang="th-TH" dirty="0" smtClean="0"/>
              <a:t>ซีเรีย เปอร์เซีย </a:t>
            </a:r>
            <a:r>
              <a:rPr lang="th-TH" dirty="0" err="1" smtClean="0"/>
              <a:t>กรีก</a:t>
            </a:r>
            <a:r>
              <a:rPr lang="th-TH" dirty="0" smtClean="0"/>
              <a:t> โรมัน ท้ายที่สุดอียิปต์เปลี่ยนไปนับถือศาสนาอิสลาม</a:t>
            </a:r>
          </a:p>
          <a:p>
            <a:r>
              <a:rPr lang="th-TH" dirty="0" smtClean="0"/>
              <a:t>อียิปต์เป็นต้นกำเนิดของ</a:t>
            </a:r>
            <a:r>
              <a:rPr lang="th-TH" dirty="0" err="1" smtClean="0"/>
              <a:t>อารย</a:t>
            </a:r>
            <a:r>
              <a:rPr lang="th-TH" dirty="0" smtClean="0"/>
              <a:t>ธรรมตะวันตกควบคู่ไปกับ</a:t>
            </a:r>
            <a:r>
              <a:rPr lang="th-TH" dirty="0" err="1" smtClean="0"/>
              <a:t>อารย</a:t>
            </a:r>
            <a:r>
              <a:rPr lang="th-TH" dirty="0" smtClean="0"/>
              <a:t>ธรรม</a:t>
            </a:r>
            <a:r>
              <a:rPr lang="th-TH" dirty="0" err="1" smtClean="0"/>
              <a:t>เมโสโปร</a:t>
            </a:r>
            <a:r>
              <a:rPr lang="th-TH" dirty="0" smtClean="0"/>
              <a:t>เตเมีย และถ่ายทอดไปยัง </a:t>
            </a:r>
            <a:r>
              <a:rPr lang="th-TH" dirty="0" err="1" smtClean="0"/>
              <a:t>กรีก</a:t>
            </a:r>
            <a:r>
              <a:rPr lang="th-TH" dirty="0" smtClean="0"/>
              <a:t> โรมัน จึงถือได้ว่าเป็นต้นกำเนิดของ</a:t>
            </a:r>
            <a:r>
              <a:rPr lang="th-TH" dirty="0" err="1" smtClean="0"/>
              <a:t>อารย</a:t>
            </a:r>
            <a:r>
              <a:rPr lang="th-TH" dirty="0" smtClean="0"/>
              <a:t>ธรรมตะวันตกอย่างแท้จริง</a:t>
            </a:r>
            <a:endParaRPr lang="th-TH" dirty="0"/>
          </a:p>
        </p:txBody>
      </p:sp>
      <p:pic>
        <p:nvPicPr>
          <p:cNvPr id="7170" name="Picture 2" descr="Image result for กระดาษปาปิรุ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8" indent="0">
              <a:buSzPct val="70000"/>
              <a:buNone/>
            </a:pPr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           </a:t>
            </a:r>
            <a:r>
              <a:rPr lang="th-TH" sz="4000" dirty="0" err="1" smtClean="0">
                <a:latin typeface="JasmineUPC" panose="02020603050405020304" pitchFamily="18" charset="-34"/>
                <a:cs typeface="JasmineUPC" panose="02020603050405020304" pitchFamily="18" charset="-34"/>
              </a:rPr>
              <a:t>อักษรไฮ</a:t>
            </a:r>
            <a:r>
              <a:rPr lang="th-TH" sz="40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โรก</a:t>
            </a:r>
            <a:r>
              <a:rPr lang="th-TH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ลิฟิกของ</a:t>
            </a:r>
            <a:r>
              <a:rPr lang="th-TH" sz="40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อียิปต์</a:t>
            </a:r>
          </a:p>
          <a:p>
            <a:pPr marL="0" lvl="8" indent="0">
              <a:buSzPct val="70000"/>
              <a:buNone/>
            </a:pP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th-TH" dirty="0"/>
          </a:p>
        </p:txBody>
      </p:sp>
      <p:pic>
        <p:nvPicPr>
          <p:cNvPr id="12290" name="Picture 2" descr="Image result for อักษรไฮโรกลิฟิ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2600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อักษรไฮโรกลิฟิ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71087"/>
            <a:ext cx="4829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0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err="1" smtClean="0"/>
              <a:t>อักษรไฮ</a:t>
            </a:r>
            <a:r>
              <a:rPr lang="th-TH" dirty="0" smtClean="0"/>
              <a:t>แร</a:t>
            </a:r>
            <a:r>
              <a:rPr lang="th-TH" dirty="0" err="1" smtClean="0"/>
              <a:t>ติก</a:t>
            </a:r>
            <a:r>
              <a:rPr lang="th-TH" dirty="0" smtClean="0"/>
              <a:t>  อักษรแอลฟา</a:t>
            </a:r>
            <a:r>
              <a:rPr lang="th-TH" dirty="0" err="1" smtClean="0"/>
              <a:t>เบต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3314" name="Picture 2" descr="Image result for อักษรไฮแรติ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6004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อักษรแอลฟาเบต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318" name="Picture 6" descr="Image result for อักษรอัลฟาเบ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36" y="2258607"/>
            <a:ext cx="4219575" cy="374332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8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จารึก</a:t>
            </a:r>
            <a:r>
              <a:rPr lang="th-TH" dirty="0" err="1" smtClean="0"/>
              <a:t>โรเชต</a:t>
            </a:r>
            <a:r>
              <a:rPr lang="th-TH" dirty="0" smtClean="0"/>
              <a:t>ตา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8"/>
            <a:r>
              <a:rPr lang="th-TH" sz="3600" dirty="0" smtClean="0"/>
              <a:t>ในคริสต์ศตวรรษที่ 19 จารึกนี้พบที่เมือง</a:t>
            </a:r>
          </a:p>
          <a:p>
            <a:pPr lvl="8"/>
            <a:r>
              <a:rPr lang="th-TH" sz="3600" dirty="0" err="1" smtClean="0"/>
              <a:t>โรเชต</a:t>
            </a:r>
            <a:r>
              <a:rPr lang="th-TH" sz="3600" dirty="0" smtClean="0"/>
              <a:t>ตา ประเทศอียิปต์ ช่วงตอนบนเป็น</a:t>
            </a:r>
          </a:p>
          <a:p>
            <a:pPr lvl="8"/>
            <a:r>
              <a:rPr lang="th-TH" sz="3600" dirty="0" smtClean="0"/>
              <a:t>อักษรภาพ ช่วงกลางเป็นอักษร</a:t>
            </a:r>
            <a:r>
              <a:rPr lang="th-TH" sz="3600" smtClean="0"/>
              <a:t>อียิปต์โบราณ</a:t>
            </a:r>
            <a:endParaRPr lang="th-TH" sz="3600" dirty="0" smtClean="0"/>
          </a:p>
          <a:p>
            <a:pPr lvl="8"/>
            <a:r>
              <a:rPr lang="th-TH" sz="3600" dirty="0" smtClean="0"/>
              <a:t>ช่วงล่างเป็นอักษร</a:t>
            </a:r>
            <a:r>
              <a:rPr lang="th-TH" sz="3600" dirty="0" err="1" smtClean="0"/>
              <a:t>กรีก</a:t>
            </a:r>
            <a:r>
              <a:rPr lang="th-TH" sz="3600" dirty="0" smtClean="0"/>
              <a:t> การอ่านจารึก</a:t>
            </a:r>
          </a:p>
          <a:p>
            <a:pPr lvl="8"/>
            <a:r>
              <a:rPr lang="th-TH" sz="3600" dirty="0" smtClean="0"/>
              <a:t>3 ภาษานี้ ทำให้ </a:t>
            </a:r>
            <a:r>
              <a:rPr lang="th-TH" sz="3600" dirty="0" err="1" smtClean="0"/>
              <a:t>ฟรังซัว</a:t>
            </a:r>
            <a:r>
              <a:rPr lang="th-TH" sz="3600" dirty="0" smtClean="0"/>
              <a:t> ซองโปลิยอง</a:t>
            </a:r>
          </a:p>
          <a:p>
            <a:pPr lvl="8"/>
            <a:r>
              <a:rPr lang="th-TH" sz="3600" dirty="0" smtClean="0"/>
              <a:t>(</a:t>
            </a:r>
            <a:r>
              <a:rPr lang="en-US" sz="3600" dirty="0" smtClean="0"/>
              <a:t>Jean </a:t>
            </a:r>
            <a:r>
              <a:rPr lang="en-US" sz="3600" dirty="0" err="1" smtClean="0"/>
              <a:t>Frangois</a:t>
            </a:r>
            <a:r>
              <a:rPr lang="en-US" sz="3600" dirty="0" smtClean="0"/>
              <a:t> Champollion</a:t>
            </a:r>
            <a:r>
              <a:rPr lang="th-TH" sz="3600" dirty="0" smtClean="0"/>
              <a:t>) อ่านอักษรออก</a:t>
            </a:r>
            <a:endParaRPr lang="th-TH" sz="3600" dirty="0"/>
          </a:p>
        </p:txBody>
      </p:sp>
      <p:pic>
        <p:nvPicPr>
          <p:cNvPr id="1026" name="Picture 2" descr="Image result for จารึกโรเซตต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03413"/>
            <a:ext cx="28194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Book of the dead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th-TH" dirty="0" smtClean="0"/>
              <a:t>                                       </a:t>
            </a:r>
            <a:r>
              <a:rPr lang="th-TH" sz="2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บันทึกของผู้ตาย</a:t>
            </a:r>
          </a:p>
          <a:p>
            <a:pPr lvl="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             ชาวอียิปต์เตริยมเขียนแสดง</a:t>
            </a:r>
          </a:p>
          <a:p>
            <a:pPr lvl="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             ความดีและความบริสุทธิ์ของ           </a:t>
            </a:r>
          </a:p>
          <a:p>
            <a:pPr lvl="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             ตนไว้ เพื่อนำไปเสนอต่อ</a:t>
            </a:r>
          </a:p>
          <a:p>
            <a:pPr lvl="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              เทพโอไซ</a:t>
            </a:r>
            <a:r>
              <a:rPr lang="th-TH" sz="2800" dirty="0" err="1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ริส</a:t>
            </a:r>
            <a:r>
              <a:rPr lang="th-TH" sz="2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ซึ่งเป็นตุลาการ</a:t>
            </a:r>
          </a:p>
          <a:p>
            <a:pPr lvl="8"/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              แห่งยมโลก</a:t>
            </a:r>
            <a:endParaRPr lang="th-TH" dirty="0"/>
          </a:p>
        </p:txBody>
      </p:sp>
      <p:pic>
        <p:nvPicPr>
          <p:cNvPr id="15362" name="Picture 2" descr="Image result for บันทึกของผู้ตายของอียิปต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18" y="3140968"/>
            <a:ext cx="2632426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เทพโอซีริส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81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6" descr="Image result for เทพโอซีริส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38300"/>
            <a:ext cx="281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5368" name="Picture 8" descr="Image result for เทพโอซีริส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33" y="1124744"/>
            <a:ext cx="241580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0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th-TH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ลองตอบคำถามกันหน่อยนะคะ</a:t>
            </a:r>
            <a:endParaRPr lang="th-TH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 descr="Image result for ฟาโรห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62336"/>
            <a:ext cx="55446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ระจาย 1 3"/>
          <p:cNvSpPr/>
          <p:nvPr/>
        </p:nvSpPr>
        <p:spPr>
          <a:xfrm>
            <a:off x="6688591" y="1628800"/>
            <a:ext cx="2448272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1 2 3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987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แบบทดสอบ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ลักษณะทางภูมิศาสตร์ที่ทำให้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อารย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ธรรมลุ่มแม่น้ำ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ไนล์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มีความเจริญมาถึงปัจจุบัน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ยกเว้น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ข้อใดผิด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ภูมิประเทศถูกล้อมรอบด้วยทะเลทรายจึงเป็นปราการสำคัญในการ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  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ข้าศึก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ด้านทิศตะวันตกมีทะเลทรายซาฮาราซึ่งมีอาณาเขตกว้างขวางมาก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ด้านตะวันออกมีที่ราบสูงและภูเขา มีอาณาเขตติดต่อกับทวีปเอเชีย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ลักษณะทางกายภาพของที่ตั้ง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อารย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ธรรมส่วนใหญ่จะมีความเจริญ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บริเวณ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ตอน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ใต้ของภูมิภาค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บริเวณปากแม่น้ำ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ไนล์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เป็นรูปพัดเหมาะแก่การตั้ง</a:t>
            </a:r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ถิ่น</a:t>
            </a:r>
            <a:r>
              <a:rPr lang="th-TH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ฐาน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75656" y="5949280"/>
            <a:ext cx="3240360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ตอบข้อ 4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6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620688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ดินแดนที่เรียกว่าอียิปต์ล่าง มีสัญลักษณ์ที่เห็นชัดเจนได้แก่ข้อใด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เดล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ตาปาก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แม่น้ำเป็นรูปพัด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พื้นที่ต่ำกว่าน้ำทะเลมาก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มีอาณาเขตติดทะเลแดง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ประชากรอาศัยอยู่น้อย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สร้างพิ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มิดขั้นบันไดจำนวนมาก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547664" y="3429000"/>
            <a:ext cx="3024336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ตอบข้อ 1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5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ตามความเชื่อในพระเจ้าของชาวอียิปต์  พระองค์มี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ลักษณะที่เห็นเด่นชัด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ข้อใดถูกต้อง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ประชากรต้องสร้างสถาปัตยกรรมให้ใหญ่โตเพื่อถวายพระเจ้า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เทพ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เจ้าจะปกครอง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แบบสมมติ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เทพ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เทวรา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ชา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พระเจ้าประทานความ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รับผิดชอบและความสงบสุขมาให้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</a:p>
          <a:p>
            <a:pPr marL="0" indent="0">
              <a:buNone/>
            </a:pP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เทพเจ้า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เป็นเสมือนผู้กำหนดการเปลี่ยนแปลงของธรรมชาติ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5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เทพเจ้า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เป็นผู้ให้และผู้รับในเวลาเดียวกัน</a:t>
            </a:r>
          </a:p>
          <a:p>
            <a:pPr mar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87624" y="5733256"/>
            <a:ext cx="367240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ตอบข้อ  3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620688"/>
            <a:ext cx="8686800" cy="45259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ความเชื่อของ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อารย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ธรรมลุ่มแม่น้ำ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ไนล์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ส่วนใหญ่เน้นไปทางด้านใด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ความเชื่อว่ามนุษย์ทุกคนทำดีจะได้ดีในภพหน้า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การกระทำส่วนใหญ่จะเน้นการใช้กำลังรุนแรง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เหตุการณ์ที่เกิดขึ้นส่วนใหญ่เกิดจากกรรมเก่า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เน้นด้านการกระทำของบุคคลที่ได้ทำดีในชาตินี้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การดำเนินชีวิตที่สุจริตเมื่อตายไปแล้วจะสามารถแสดงความ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บริสุทธิ์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ใน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ยมโลก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619672" y="4869160"/>
            <a:ext cx="3528392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ตอบข้อ  5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2800" dirty="0" smtClean="0"/>
              <a:t>ลักษณะภูมิประเทศ</a:t>
            </a:r>
          </a:p>
          <a:p>
            <a:pPr lvl="1"/>
            <a:r>
              <a:rPr lang="th-TH" dirty="0" smtClean="0"/>
              <a:t>ทวีป</a:t>
            </a:r>
            <a:r>
              <a:rPr lang="th-TH" dirty="0" err="1" smtClean="0"/>
              <a:t>แอฟ</a:t>
            </a:r>
            <a:r>
              <a:rPr lang="th-TH" dirty="0" smtClean="0"/>
              <a:t>ริกาเป็นทวีปที่ไม่ค่อยมีคาบสมุทร อ่าว และทะเล เนื้อที่ประมาณ</a:t>
            </a:r>
          </a:p>
          <a:p>
            <a:pPr marL="457200" lvl="1" indent="0">
              <a:buNone/>
            </a:pPr>
            <a:r>
              <a:rPr lang="th-TH" dirty="0" smtClean="0"/>
              <a:t>2 ใน 3 ของทวีป เป็นที่ราบสูง ส่วนลักษณะพื้นที่ ที่เป็นที่ราบมีอยู่น้อยมาก และ</a:t>
            </a:r>
          </a:p>
          <a:p>
            <a:pPr marL="457200" lvl="1" indent="0">
              <a:buNone/>
            </a:pPr>
            <a:r>
              <a:rPr lang="th-TH" dirty="0" smtClean="0"/>
              <a:t>มีขนาดเล็กซึ่งส่วนใหญ่ได้แก่ ดินแดนบริเวณชายขอบของทวีปเท่านั้น</a:t>
            </a:r>
          </a:p>
          <a:p>
            <a:pPr marL="457200" lvl="1" indent="0">
              <a:buNone/>
            </a:pPr>
            <a:r>
              <a:rPr lang="th-TH" dirty="0" smtClean="0"/>
              <a:t>อาจจำแนกความแตกต่างของภูมิประเทศเป็น 4 เขต ดังนี้</a:t>
            </a:r>
          </a:p>
          <a:p>
            <a:pPr marL="457200" lvl="1" indent="0">
              <a:buNone/>
            </a:pPr>
            <a:r>
              <a:rPr lang="th-TH" dirty="0"/>
              <a:t>	</a:t>
            </a:r>
            <a:r>
              <a:rPr lang="th-TH" dirty="0" smtClean="0"/>
              <a:t>1. เขตที่ราบสูงทางภาคตะวันตกเฉียงเหนือ อยู่ในเขตประเทศโมร็อกโก</a:t>
            </a:r>
          </a:p>
          <a:p>
            <a:pPr marL="457200" lvl="1" indent="0">
              <a:buNone/>
            </a:pPr>
            <a:r>
              <a:rPr lang="th-TH" dirty="0" smtClean="0"/>
              <a:t>แอลจีเรีย และ</a:t>
            </a:r>
            <a:r>
              <a:rPr lang="th-TH" dirty="0" err="1" smtClean="0"/>
              <a:t>ตูนีเซีย</a:t>
            </a:r>
            <a:r>
              <a:rPr lang="th-TH" dirty="0" smtClean="0"/>
              <a:t>  มีแนวเทือกเขา</a:t>
            </a:r>
            <a:r>
              <a:rPr lang="th-TH" dirty="0" err="1" smtClean="0"/>
              <a:t>แอตลาสซึ่ง</a:t>
            </a:r>
            <a:r>
              <a:rPr lang="th-TH" dirty="0" smtClean="0"/>
              <a:t>มียอดเขาทูบ</a:t>
            </a:r>
            <a:r>
              <a:rPr lang="th-TH" dirty="0" err="1" smtClean="0"/>
              <a:t>คาล</a:t>
            </a:r>
            <a:r>
              <a:rPr lang="th-TH" dirty="0" smtClean="0"/>
              <a:t>เป็นยอด</a:t>
            </a:r>
          </a:p>
          <a:p>
            <a:pPr marL="457200" lvl="1" indent="0">
              <a:buNone/>
            </a:pPr>
            <a:r>
              <a:rPr lang="th-TH" dirty="0" smtClean="0"/>
              <a:t>ที่สูงสุด (4,167 เมตร )</a:t>
            </a:r>
            <a:endParaRPr lang="th-TH" dirty="0"/>
          </a:p>
        </p:txBody>
      </p:sp>
      <p:pic>
        <p:nvPicPr>
          <p:cNvPr id="1026" name="Picture 2" descr="Image result for ภาพภูมิประเทศแอฟริกา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9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71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404664"/>
            <a:ext cx="8686800" cy="45259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ข้อใดหมายถึงผลงานทางด้านศาสนา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ของฟาโรห์แอค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นาตัน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รวมการปกครองอยู่ที่พระราชวัง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และศา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สนจักร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การเปลี่ยนแปลงจากการนับถือเทพเจ้าหลายองค์เป็นเทพ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องค์เดียว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นำศาสนาคริสต์เข้ามาเผยแผ่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ส่งเสริมการสร้างพีระมิด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เก็บภาษีที่นาค่อนข้างสูง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259632" y="4797152"/>
            <a:ext cx="3168352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ตอบข้อ  2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404664"/>
            <a:ext cx="8686800" cy="45259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ยุคทองของอียิปต์เริ่มขึ้นเมื่อใด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ชาวอียิปต์ขยายอำนาจไปยังดินแดน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ใกล้เคียง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อียิปต์เริ่มมีตัวอักษรใช้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การสร้างพีระมิดที่ใหญ่โตมาก		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อียิปต์เริ่มติดต่อค้าขายระหว่างโน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มิส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ระบบการติดต่อการค้ามีทั้งในและนอก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ราชอาณาจักร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331640" y="3933056"/>
            <a:ext cx="324036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ตอบข้อ 5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8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548680"/>
            <a:ext cx="8686800" cy="45259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</a:t>
            </a:r>
            <a:r>
              <a:rPr lang="th-TH" dirty="0"/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จารึก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โรเชต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 มีความเกี่ยวข้องกับอาณาจักรใดบ้าง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1. 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กรีก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โรมัน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		2.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อียิปต์  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กรีก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		3. 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กรีก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เมโส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โปเตเมีย 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	4.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โรมัน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อียิปต์		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	5.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โรมัน    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เมโส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โปเตเมีย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75656" y="4221088"/>
            <a:ext cx="2520280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ตอบข้อ  2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2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631229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8.</a:t>
            </a:r>
            <a:r>
              <a:rPr lang="th-TH" dirty="0"/>
              <a:t> .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Book Of Dead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เป็นการบันทึกที่เขียนขึ้นเพื่ออะไร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หนังสือที่แสดงประวัติความเป็นมาของผู้ตาย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2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จดหมายุเหตุที่เขียนเรื่องราวเกี่ยวกับการปกครอง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แย่งชิงราชบัลลังก์กัน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ขั้นตอนการทำมัมมี่ ซึ่งทำให้เห็นถึงการประณีต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รักษาพระ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ศพฟาโรห์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หนังสือสดุดีผู้ตายก่อนจะทำพิธีกรรมทางศาสนา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แสดงความบริสุทธิ์ ความดีของตนต่อเทพโอไซ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รีส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619672" y="5085184"/>
            <a:ext cx="288032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ตอบข้อ  5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620688"/>
            <a:ext cx="8686800" cy="45259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9.</a:t>
            </a:r>
            <a:r>
              <a:rPr lang="th-TH" dirty="0"/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ปาปิรัส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มีความสัมพันธ์กับข้อใด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ตัวอักษรของชาวอียิปต์ที่อยู่ทางตอนใต้		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2.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งานจิตรกรรมที่จารึกลงบน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หีบศพฟาโรห์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เสาหินที่ใช้เขียนและบันทึกเหตุการณ์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ต้นไม้สัญลักษณ์ของแม่น้ำ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ไนล์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5. อักษรภาพที่เขียนบนผนังพระ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ศพฟาโรห์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619672" y="4293096"/>
            <a:ext cx="324036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ตอบข้อ  4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0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548680"/>
            <a:ext cx="8686800" cy="4525963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คำว่า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ตุลาการแห่งยมโลก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หมายถึงข้อใด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RA OR RE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2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AMUN / AMEN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2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NUT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2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OSIRIS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</a:p>
          <a:p>
            <a:pPr marL="914400" lvl="2" indent="0">
              <a:buNone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5. 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SETH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23539" y="4221088"/>
            <a:ext cx="3564485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ตอบข้อ 4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91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เทพของอียิปต์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6386" name="Picture 2" descr="Image result for เทพของอียิปต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3448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0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th-TH" sz="3100" dirty="0" smtClean="0"/>
              <a:t/>
            </a:r>
            <a:br>
              <a:rPr lang="th-TH" sz="3100" dirty="0" smtClean="0"/>
            </a:br>
            <a:r>
              <a:rPr lang="th-TH" sz="3100" dirty="0"/>
              <a:t> </a:t>
            </a:r>
            <a:r>
              <a:rPr lang="th-TH" sz="3100" dirty="0" smtClean="0"/>
              <a:t>     รา </a:t>
            </a:r>
            <a:r>
              <a:rPr lang="th-TH" sz="3100" dirty="0"/>
              <a:t>หรือ </a:t>
            </a:r>
            <a:r>
              <a:rPr lang="th-TH" sz="3100" dirty="0" err="1"/>
              <a:t>เร</a:t>
            </a:r>
            <a:r>
              <a:rPr lang="th-TH" sz="3100" dirty="0"/>
              <a:t> ( </a:t>
            </a:r>
            <a:r>
              <a:rPr lang="en-US" sz="3100" dirty="0"/>
              <a:t>Ra or Re ) </a:t>
            </a:r>
            <a:r>
              <a:rPr lang="th-TH" sz="3100" dirty="0"/>
              <a:t>เป็นสุ</a:t>
            </a:r>
            <a:r>
              <a:rPr lang="th-TH" sz="3100" dirty="0" err="1"/>
              <a:t>ริย</a:t>
            </a:r>
            <a:r>
              <a:rPr lang="th-TH" sz="3100" dirty="0"/>
              <a:t>เทพ ( </a:t>
            </a:r>
            <a:r>
              <a:rPr lang="en-US" sz="3100" dirty="0"/>
              <a:t>Sun God ) </a:t>
            </a:r>
            <a:r>
              <a:rPr lang="th-TH" sz="3100" dirty="0"/>
              <a:t>เทพเจ้าสูงสุด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                      </a:t>
            </a:r>
            <a:r>
              <a:rPr lang="th-TH" dirty="0">
                <a:solidFill>
                  <a:srgbClr val="FF0000"/>
                </a:solidFill>
              </a:rPr>
              <a:t>เป็นสุ</a:t>
            </a:r>
            <a:r>
              <a:rPr lang="th-TH" dirty="0" err="1">
                <a:solidFill>
                  <a:srgbClr val="FF0000"/>
                </a:solidFill>
              </a:rPr>
              <a:t>ริย</a:t>
            </a:r>
            <a:r>
              <a:rPr lang="th-TH" dirty="0">
                <a:solidFill>
                  <a:srgbClr val="FF0000"/>
                </a:solidFill>
              </a:rPr>
              <a:t>เทพซึ่งเป็นใหญ่เหนือเทพทั้งปวงรา หรือ </a:t>
            </a:r>
            <a:r>
              <a:rPr lang="th-TH" dirty="0" err="1">
                <a:solidFill>
                  <a:srgbClr val="FF0000"/>
                </a:solidFill>
              </a:rPr>
              <a:t>เร</a:t>
            </a:r>
            <a:r>
              <a:rPr lang="th-TH" dirty="0">
                <a:solidFill>
                  <a:srgbClr val="FF0000"/>
                </a:solidFill>
              </a:rPr>
              <a:t> (</a:t>
            </a:r>
            <a:r>
              <a:rPr lang="en-US" dirty="0">
                <a:solidFill>
                  <a:srgbClr val="FF0000"/>
                </a:solidFill>
              </a:rPr>
              <a:t>Ra / </a:t>
            </a:r>
            <a:r>
              <a:rPr lang="en-US" dirty="0" smtClean="0">
                <a:solidFill>
                  <a:srgbClr val="FF0000"/>
                </a:solidFill>
              </a:rPr>
              <a:t>      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Re)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th-TH" dirty="0">
                <a:solidFill>
                  <a:srgbClr val="FF0000"/>
                </a:solidFill>
              </a:rPr>
              <a:t>เป็นเทพบิดรแห่งเทพทั้งปวง สัญลักษณ์ของพระองค์คือ 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</a:p>
          <a:p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                     รูป</a:t>
            </a:r>
            <a:r>
              <a:rPr lang="th-TH" dirty="0">
                <a:solidFill>
                  <a:srgbClr val="FF0000"/>
                </a:solidFill>
              </a:rPr>
              <a:t>จานกลมแห่งดวงอาทิตย์ (</a:t>
            </a:r>
            <a:r>
              <a:rPr lang="en-US" dirty="0">
                <a:solidFill>
                  <a:srgbClr val="FF0000"/>
                </a:solidFill>
              </a:rPr>
              <a:t>Solar Disk) </a:t>
            </a:r>
            <a:r>
              <a:rPr lang="th-TH" dirty="0" smtClean="0">
                <a:solidFill>
                  <a:srgbClr val="FF0000"/>
                </a:solidFill>
              </a:rPr>
              <a:t>บางครั้ง</a:t>
            </a:r>
          </a:p>
          <a:p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                     ตั้งอยู่</a:t>
            </a:r>
            <a:r>
              <a:rPr lang="th-TH" dirty="0">
                <a:solidFill>
                  <a:srgbClr val="FF0000"/>
                </a:solidFill>
              </a:rPr>
              <a:t>บนเรือ (</a:t>
            </a:r>
            <a:r>
              <a:rPr lang="en-US" dirty="0">
                <a:solidFill>
                  <a:srgbClr val="FF0000"/>
                </a:solidFill>
              </a:rPr>
              <a:t>Solar Boat) </a:t>
            </a:r>
            <a:r>
              <a:rPr lang="th-TH" dirty="0">
                <a:solidFill>
                  <a:srgbClr val="FF0000"/>
                </a:solidFill>
              </a:rPr>
              <a:t>ที่พายเคลื่อนข้ามท้องฟ้า</a:t>
            </a:r>
            <a:r>
              <a:rPr lang="th-TH" dirty="0" smtClean="0">
                <a:solidFill>
                  <a:srgbClr val="FF0000"/>
                </a:solidFill>
              </a:rPr>
              <a:t>ทุก</a:t>
            </a:r>
          </a:p>
          <a:p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                     วันๆ </a:t>
            </a:r>
            <a:r>
              <a:rPr lang="th-TH" dirty="0">
                <a:solidFill>
                  <a:srgbClr val="FF0000"/>
                </a:solidFill>
              </a:rPr>
              <a:t>บางครั้งก็เป็นรูปเหยี่ยวที่มีจานกลมอยู่บนเศียร ในฐานะ</a:t>
            </a:r>
            <a:r>
              <a:rPr lang="th-TH" dirty="0" smtClean="0">
                <a:solidFill>
                  <a:srgbClr val="FF0000"/>
                </a:solidFill>
              </a:rPr>
              <a:t>ที่</a:t>
            </a:r>
          </a:p>
          <a:p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                     เหยี่ยว</a:t>
            </a:r>
            <a:r>
              <a:rPr lang="th-TH" dirty="0">
                <a:solidFill>
                  <a:srgbClr val="FF0000"/>
                </a:solidFill>
              </a:rPr>
              <a:t>บิน</a:t>
            </a:r>
            <a:r>
              <a:rPr lang="th-TH" dirty="0" smtClean="0">
                <a:solidFill>
                  <a:srgbClr val="FF0000"/>
                </a:solidFill>
              </a:rPr>
              <a:t>ได้ใกล้</a:t>
            </a:r>
            <a:r>
              <a:rPr lang="th-TH" dirty="0">
                <a:solidFill>
                  <a:srgbClr val="FF0000"/>
                </a:solidFill>
              </a:rPr>
              <a:t>ดวงอาทิตย์ที่สุด</a:t>
            </a:r>
            <a:endParaRPr lang="en-US" dirty="0">
              <a:solidFill>
                <a:srgbClr val="FF0000"/>
              </a:solidFill>
            </a:endParaRPr>
          </a:p>
          <a:p>
            <a:endParaRPr lang="th-TH" dirty="0"/>
          </a:p>
        </p:txBody>
      </p:sp>
      <p:pic>
        <p:nvPicPr>
          <p:cNvPr id="17410" name="Picture 2" descr="http://www.2by4travel.com/_/rsrc/1281067354748/home/Data-travel/egypt/thephcea-haeng-xiyipt/%E0%B9%80%E0%B8%97%E0%B8%9E%E0%B8%A3%E0%B8%B2%E0%B8%AB%E0%B9%8C.png?height=200&amp;width=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1857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/>
          <a:lstStyle/>
          <a:p>
            <a:pPr algn="ctr"/>
            <a:r>
              <a:rPr lang="th-TH" dirty="0">
                <a:effectLst/>
              </a:rPr>
              <a:t>เทพ</a:t>
            </a:r>
            <a:r>
              <a:rPr lang="th-TH" dirty="0" err="1">
                <a:effectLst/>
              </a:rPr>
              <a:t>นุน</a:t>
            </a:r>
            <a:r>
              <a:rPr lang="en-US" dirty="0">
                <a:effectLst/>
              </a:rPr>
              <a:t> </a:t>
            </a:r>
            <a:r>
              <a:rPr lang="th-TH" dirty="0">
                <a:effectLst/>
              </a:rPr>
              <a:t>เป็นเทพแห่งน้ำ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 descr="Heh as chaos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520280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683568" y="239852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solidFill>
                  <a:srgbClr val="0070C0"/>
                </a:solidFill>
              </a:rPr>
              <a:t>เทพ</a:t>
            </a:r>
            <a:r>
              <a:rPr lang="th-TH" dirty="0" err="1">
                <a:solidFill>
                  <a:srgbClr val="0070C0"/>
                </a:solidFill>
              </a:rPr>
              <a:t>นุน</a:t>
            </a: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th-TH" dirty="0">
                <a:solidFill>
                  <a:srgbClr val="0070C0"/>
                </a:solidFill>
              </a:rPr>
              <a:t>เป็นเทพแห่งน้ำ ได้รับการยกย่องให้เป็นเทพอาวุโส ถือกำเนิดในช่วงสร้างโลก พระชายาคือ</a:t>
            </a:r>
            <a:r>
              <a:rPr lang="th-TH" dirty="0" err="1">
                <a:solidFill>
                  <a:srgbClr val="0070C0"/>
                </a:solidFill>
                <a:hlinkClick r:id="rId3" tooltip="เทพีนันเน็ท (ไม่มีหน้า)"/>
              </a:rPr>
              <a:t>เทพีนัน</a:t>
            </a:r>
            <a:r>
              <a:rPr lang="th-TH" dirty="0">
                <a:solidFill>
                  <a:srgbClr val="0070C0"/>
                </a:solidFill>
                <a:hlinkClick r:id="rId3" tooltip="เทพีนันเน็ท (ไม่มีหน้า)"/>
              </a:rPr>
              <a:t>เน็ท</a:t>
            </a: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th-TH" dirty="0">
                <a:solidFill>
                  <a:srgbClr val="0070C0"/>
                </a:solidFill>
              </a:rPr>
              <a:t>เป็นเทพที่คอยให้คำแนะนำแก่</a:t>
            </a:r>
            <a:r>
              <a:rPr lang="th-TH" dirty="0">
                <a:solidFill>
                  <a:srgbClr val="0070C0"/>
                </a:solidFill>
                <a:hlinkClick r:id="rId4" tooltip="เทพรา"/>
              </a:rPr>
              <a:t>เทพรา</a:t>
            </a: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th-TH" dirty="0">
                <a:solidFill>
                  <a:srgbClr val="0070C0"/>
                </a:solidFill>
              </a:rPr>
              <a:t>ลักษณะเป็นชาย เศียรเป็น</a:t>
            </a:r>
            <a:r>
              <a:rPr lang="th-TH" dirty="0">
                <a:solidFill>
                  <a:srgbClr val="0070C0"/>
                </a:solidFill>
                <a:hlinkClick r:id="rId5" tooltip="กบ"/>
              </a:rPr>
              <a:t>กบ</a:t>
            </a:r>
            <a:r>
              <a:rPr lang="th-TH" dirty="0">
                <a:solidFill>
                  <a:srgbClr val="0070C0"/>
                </a:solidFill>
              </a:rPr>
              <a:t>แมลงปีกแข็งหรืองูใหญ่ โผล่ขึ้นจากน้ำเพียงเอว ชูพระกรขึ้นเหนือ</a:t>
            </a:r>
            <a:r>
              <a:rPr lang="th-TH" dirty="0" smtClean="0">
                <a:solidFill>
                  <a:srgbClr val="0070C0"/>
                </a:solidFill>
              </a:rPr>
              <a:t>เศียร</a:t>
            </a:r>
            <a:r>
              <a:rPr lang="th-TH" dirty="0" err="1">
                <a:solidFill>
                  <a:srgbClr val="0070C0"/>
                </a:solidFill>
              </a:rPr>
              <a:t>เทพีนัน</a:t>
            </a:r>
            <a:r>
              <a:rPr lang="th-TH" dirty="0">
                <a:solidFill>
                  <a:srgbClr val="0070C0"/>
                </a:solidFill>
              </a:rPr>
              <a:t>เน็ท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err="1">
                <a:solidFill>
                  <a:srgbClr val="0099FF"/>
                </a:solidFill>
                <a:effectLst/>
              </a:rPr>
              <a:t>เทพีนัต</a:t>
            </a:r>
            <a:r>
              <a:rPr lang="th-TH" dirty="0">
                <a:solidFill>
                  <a:srgbClr val="0099FF"/>
                </a:solidFill>
                <a:effectLst/>
              </a:rPr>
              <a:t>(</a:t>
            </a:r>
            <a:r>
              <a:rPr lang="en-US" dirty="0">
                <a:solidFill>
                  <a:srgbClr val="0099FF"/>
                </a:solidFill>
                <a:effectLst/>
              </a:rPr>
              <a:t>Nut)</a:t>
            </a:r>
            <a:br>
              <a:rPr lang="en-US" dirty="0">
                <a:solidFill>
                  <a:srgbClr val="0099FF"/>
                </a:solidFill>
                <a:effectLst/>
              </a:rPr>
            </a:br>
            <a:endParaRPr lang="th-TH" dirty="0">
              <a:solidFill>
                <a:srgbClr val="0099FF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 descr="http://www.2by4travel.com/_/rsrc/1281082322765/home/Data-travel/egypt/thephcea-haeng-xiyipt/%E0%B9%80%E0%B8%97%E0%B8%9E%E0%B8%B5%E0%B8%99%E0%B8%B1%E0%B8%95.JPG?height=129&amp;width=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0" y="1675965"/>
            <a:ext cx="3156001" cy="4057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3995936" y="206084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solidFill>
                  <a:srgbClr val="0099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เป็นเทพีแห่งท้องฟ้า และเป็นพระมเหสีของเทพ</a:t>
            </a:r>
            <a:r>
              <a:rPr lang="th-TH" dirty="0" err="1">
                <a:solidFill>
                  <a:srgbClr val="0099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เร</a:t>
            </a:r>
            <a:r>
              <a:rPr lang="th-TH" dirty="0">
                <a:solidFill>
                  <a:srgbClr val="0099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มีโอรส-ธิดา</a:t>
            </a:r>
            <a:r>
              <a:rPr lang="en-US" dirty="0">
                <a:solidFill>
                  <a:srgbClr val="0099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 5 </a:t>
            </a:r>
            <a:r>
              <a:rPr lang="th-TH" dirty="0">
                <a:solidFill>
                  <a:srgbClr val="0099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องค์ เป็นเทพสำคัญ</a:t>
            </a:r>
            <a:r>
              <a:rPr lang="en-US" dirty="0">
                <a:solidFill>
                  <a:srgbClr val="0099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 5 </a:t>
            </a:r>
            <a:r>
              <a:rPr lang="th-TH" dirty="0">
                <a:solidFill>
                  <a:srgbClr val="0099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องค์ คือ โอซิ</a:t>
            </a:r>
            <a:r>
              <a:rPr lang="th-TH" dirty="0" err="1">
                <a:solidFill>
                  <a:srgbClr val="0099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ริส</a:t>
            </a:r>
            <a:r>
              <a:rPr lang="th-TH" dirty="0">
                <a:solidFill>
                  <a:srgbClr val="0099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ไอ</a:t>
            </a:r>
            <a:r>
              <a:rPr lang="th-TH" dirty="0" err="1">
                <a:solidFill>
                  <a:srgbClr val="0099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ซิส</a:t>
            </a:r>
            <a:r>
              <a:rPr lang="th-TH" dirty="0">
                <a:solidFill>
                  <a:srgbClr val="0099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dirty="0" err="1">
                <a:solidFill>
                  <a:srgbClr val="0099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เนฟธิส</a:t>
            </a:r>
            <a:r>
              <a:rPr lang="th-TH" dirty="0">
                <a:solidFill>
                  <a:srgbClr val="0099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dirty="0" err="1">
                <a:solidFill>
                  <a:srgbClr val="0099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เซธ</a:t>
            </a:r>
            <a:r>
              <a:rPr lang="th-TH" dirty="0">
                <a:solidFill>
                  <a:srgbClr val="0099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และ </a:t>
            </a:r>
            <a:r>
              <a:rPr lang="th-TH" dirty="0" err="1">
                <a:solidFill>
                  <a:srgbClr val="0099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ฮาร์มาคิส</a:t>
            </a:r>
            <a:r>
              <a:rPr lang="en-US" dirty="0">
                <a:solidFill>
                  <a:srgbClr val="0099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dirty="0">
                <a:solidFill>
                  <a:srgbClr val="0099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endParaRPr lang="th-TH" dirty="0">
              <a:solidFill>
                <a:srgbClr val="0099FF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49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 smtClean="0"/>
              <a:t>2.เขตที่ราบลุ่มแม่น้ำ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   - แม่น้ำ</a:t>
            </a:r>
            <a:r>
              <a:rPr lang="th-TH" dirty="0" err="1" smtClean="0"/>
              <a:t>ไนล์</a:t>
            </a:r>
            <a:r>
              <a:rPr lang="th-TH" dirty="0" smtClean="0"/>
              <a:t> เป็นแม่น้ำที่อยู่ในเขตที่ราบสูงมีความยาวที่สุดในทวีป</a:t>
            </a:r>
          </a:p>
          <a:p>
            <a:pPr marL="0" indent="0">
              <a:buNone/>
            </a:pPr>
            <a:r>
              <a:rPr lang="th-TH" dirty="0" err="1" smtClean="0"/>
              <a:t>แอฟ</a:t>
            </a:r>
            <a:r>
              <a:rPr lang="th-TH" dirty="0" smtClean="0"/>
              <a:t>ริกา และยาวที่สุดในโลก คือ 6,695 กิโลเมตร เกิดจากที่สูงและภูเขา</a:t>
            </a:r>
          </a:p>
          <a:p>
            <a:pPr marL="0" indent="0">
              <a:buNone/>
            </a:pPr>
            <a:r>
              <a:rPr lang="th-TH" dirty="0" smtClean="0"/>
              <a:t>ทางด้านตะวันออก ไหลผ่านทะเลทรายสู่ทะเล</a:t>
            </a:r>
            <a:r>
              <a:rPr lang="th-TH" dirty="0" err="1" smtClean="0"/>
              <a:t>เมดิเตอร์เร</a:t>
            </a:r>
            <a:r>
              <a:rPr lang="th-TH" dirty="0" smtClean="0"/>
              <a:t>เนียน ซึ่งอยู่ใน</a:t>
            </a:r>
          </a:p>
          <a:p>
            <a:pPr marL="0" indent="0">
              <a:buNone/>
            </a:pPr>
            <a:r>
              <a:rPr lang="th-TH" dirty="0" smtClean="0"/>
              <a:t>เขตประเทศซูดาน และประเทศอียิปต์</a:t>
            </a:r>
            <a:endParaRPr lang="th-TH" dirty="0"/>
          </a:p>
        </p:txBody>
      </p:sp>
      <p:sp>
        <p:nvSpPr>
          <p:cNvPr id="2" name="AutoShape 2" descr="Image result for ภาพภูมิประเทศแอฟริกาที่ราบลุ่้ แม่น้ำ"/>
          <p:cNvSpPr>
            <a:spLocks noChangeAspect="1" noChangeArrowheads="1"/>
          </p:cNvSpPr>
          <p:nvPr/>
        </p:nvSpPr>
        <p:spPr bwMode="auto">
          <a:xfrm>
            <a:off x="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2" name="Picture 4" descr="Image result for ภาพภูมิประเทศแอฟริกาที่ราบลุ่้ แม่น้ำ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42279"/>
            <a:ext cx="42484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83568"/>
          </a:xfrm>
        </p:spPr>
        <p:txBody>
          <a:bodyPr>
            <a:noAutofit/>
          </a:bodyPr>
          <a:lstStyle/>
          <a:p>
            <a:pPr algn="ctr"/>
            <a:r>
              <a:rPr lang="th-TH" dirty="0" smtClean="0">
                <a:effectLst/>
              </a:rPr>
              <a:t>                              </a:t>
            </a:r>
            <a:br>
              <a:rPr lang="th-TH" dirty="0" smtClean="0">
                <a:effectLst/>
              </a:rPr>
            </a:br>
            <a:r>
              <a:rPr lang="th-TH" dirty="0" smtClean="0">
                <a:effectLst/>
              </a:rPr>
              <a:t>   โอ</a:t>
            </a:r>
            <a:r>
              <a:rPr lang="th-TH" dirty="0">
                <a:effectLst/>
              </a:rPr>
              <a:t>ซิ</a:t>
            </a:r>
            <a:r>
              <a:rPr lang="th-TH" dirty="0" err="1" smtClean="0">
                <a:effectLst/>
              </a:rPr>
              <a:t>ริส</a:t>
            </a:r>
            <a:r>
              <a:rPr lang="th-TH" dirty="0" smtClean="0">
                <a:effectLst/>
              </a:rPr>
              <a:t> </a:t>
            </a:r>
            <a:r>
              <a:rPr lang="th-TH" sz="2800" dirty="0" smtClean="0">
                <a:effectLst/>
              </a:rPr>
              <a:t>(</a:t>
            </a:r>
            <a:r>
              <a:rPr lang="en-US" sz="2800" dirty="0">
                <a:effectLst/>
              </a:rPr>
              <a:t>OSIRIS)</a:t>
            </a:r>
            <a:br>
              <a:rPr lang="en-US" sz="2800" dirty="0">
                <a:effectLst/>
              </a:rPr>
            </a:br>
            <a:endParaRPr lang="th-TH" sz="2800" dirty="0"/>
          </a:p>
        </p:txBody>
      </p:sp>
      <p:pic>
        <p:nvPicPr>
          <p:cNvPr id="4" name="ตัวแทนเนื้อหา 3" descr="http://www.2by4travel.com/_/rsrc/1281067991804/home/Data-travel/egypt/thephcea-haeng-xiyipt/%E0%B9%82%E0%B8%AD%E0%B8%8A%E0%B8%B5%E0%B8%A3%E0%B8%B4%E0%B8%AA.jpg?height=200&amp;width=13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2088232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3923928" y="16288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เป็นเทพผู้ยิ่งใหญ่แห่งยมโลก </a:t>
            </a:r>
            <a:r>
              <a:rPr lang="th-TH" dirty="0" err="1">
                <a:solidFill>
                  <a:schemeClr val="accent1">
                    <a:lumMod val="75000"/>
                  </a:schemeClr>
                </a:solidFill>
              </a:rPr>
              <a:t>ฟาโรห์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ที่สวรรคตจะทรงไปรวมกับโอซิ</a:t>
            </a:r>
            <a:r>
              <a:rPr lang="th-TH" dirty="0" err="1">
                <a:solidFill>
                  <a:schemeClr val="accent1">
                    <a:lumMod val="75000"/>
                  </a:schemeClr>
                </a:solidFill>
              </a:rPr>
              <a:t>ริส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ในดินแดนหลังความตาย ในที่ฝังพระศพจะมีภาพโอซิ</a:t>
            </a:r>
            <a:r>
              <a:rPr lang="th-TH" dirty="0" err="1">
                <a:solidFill>
                  <a:schemeClr val="accent1">
                    <a:lumMod val="75000"/>
                  </a:schemeClr>
                </a:solidFill>
              </a:rPr>
              <a:t>ริส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เสมอ โอซิ</a:t>
            </a:r>
            <a:r>
              <a:rPr lang="th-TH" dirty="0" err="1">
                <a:solidFill>
                  <a:schemeClr val="accent1">
                    <a:lumMod val="75000"/>
                  </a:schemeClr>
                </a:solidFill>
              </a:rPr>
              <a:t>ริส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จะอยู่ในรูปบุรุษทรงเครื่องและมงกุฎ</a:t>
            </a:r>
            <a:r>
              <a:rPr lang="th-TH" dirty="0" err="1">
                <a:solidFill>
                  <a:schemeClr val="accent1">
                    <a:lumMod val="75000"/>
                  </a:schemeClr>
                </a:solidFill>
              </a:rPr>
              <a:t>ของฟาโรห์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 แต่มีผิวกายสีดำและถูกพันผ้าไว้แบบมัมมี่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 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โอซิ</a:t>
            </a:r>
            <a:r>
              <a:rPr lang="th-TH" dirty="0" err="1">
                <a:solidFill>
                  <a:schemeClr val="accent1">
                    <a:lumMod val="75000"/>
                  </a:schemeClr>
                </a:solidFill>
              </a:rPr>
              <a:t>ริส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คือศูนย์กลางความเชื่อเรื่องการกลับฟื้นคืนชีพ เพราะตามตำนานโอซิ</a:t>
            </a:r>
            <a:r>
              <a:rPr lang="th-TH" dirty="0" err="1">
                <a:solidFill>
                  <a:schemeClr val="accent1">
                    <a:lumMod val="75000"/>
                  </a:schemeClr>
                </a:solidFill>
              </a:rPr>
              <a:t>ริส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ถูกฆ่าโดย</a:t>
            </a:r>
            <a:r>
              <a:rPr lang="th-TH" dirty="0" err="1">
                <a:solidFill>
                  <a:schemeClr val="accent1">
                    <a:lumMod val="75000"/>
                  </a:schemeClr>
                </a:solidFill>
              </a:rPr>
              <a:t>เซธ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 และถูกสับเป็นชิ้นๆ แต่ด้วยความรักของมเหสีเทวีไอ</a:t>
            </a:r>
            <a:r>
              <a:rPr lang="th-TH" dirty="0" err="1">
                <a:solidFill>
                  <a:schemeClr val="accent1">
                    <a:lumMod val="75000"/>
                  </a:schemeClr>
                </a:solidFill>
              </a:rPr>
              <a:t>ซิส</a:t>
            </a:r>
            <a:r>
              <a:rPr lang="th-TH" dirty="0">
                <a:solidFill>
                  <a:schemeClr val="accent1">
                    <a:lumMod val="75000"/>
                  </a:schemeClr>
                </a:solidFill>
              </a:rPr>
              <a:t> ผู้ตามเก็บรวบรวมพระศพมาต่อใหม่ ทำให้โอซิริสกลับฟื้นคืนมาได้อีก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0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>
                <a:effectLst/>
              </a:rPr>
              <a:t>				</a:t>
            </a:r>
            <a:br>
              <a:rPr lang="th-TH" dirty="0" smtClean="0">
                <a:effectLst/>
              </a:rPr>
            </a:br>
            <a:r>
              <a:rPr lang="th-TH" dirty="0" err="1" smtClean="0">
                <a:solidFill>
                  <a:srgbClr val="FF99FF"/>
                </a:solidFill>
                <a:effectLst/>
              </a:rPr>
              <a:t>ไอซีส</a:t>
            </a:r>
            <a:r>
              <a:rPr lang="th-TH" sz="3100" dirty="0">
                <a:solidFill>
                  <a:srgbClr val="FF99FF"/>
                </a:solidFill>
                <a:effectLst/>
              </a:rPr>
              <a:t>(</a:t>
            </a:r>
            <a:r>
              <a:rPr lang="en-US" sz="3100" dirty="0">
                <a:solidFill>
                  <a:srgbClr val="FF99FF"/>
                </a:solidFill>
                <a:effectLst/>
              </a:rPr>
              <a:t>Isis)</a:t>
            </a:r>
            <a:r>
              <a:rPr lang="en-US" dirty="0">
                <a:solidFill>
                  <a:srgbClr val="FF99FF"/>
                </a:solidFill>
                <a:effectLst/>
              </a:rPr>
              <a:t/>
            </a:r>
            <a:br>
              <a:rPr lang="en-US" dirty="0">
                <a:solidFill>
                  <a:srgbClr val="FF99FF"/>
                </a:solidFill>
                <a:effectLst/>
              </a:rPr>
            </a:br>
            <a:endParaRPr lang="th-TH" dirty="0">
              <a:solidFill>
                <a:srgbClr val="FF99FF"/>
              </a:solidFill>
            </a:endParaRPr>
          </a:p>
        </p:txBody>
      </p:sp>
      <p:pic>
        <p:nvPicPr>
          <p:cNvPr id="4" name="ตัวแทนเนื้อหา 3" descr="http://www.2by4travel.com/_/rsrc/1281068312394/home/Data-travel/egypt/thephcea-haeng-xiyipt/%E0%B9%80%E0%B8%97%E0%B8%9E%E0%B9%84%E0%B8%AD%E0%B8%AA%E0%B8%B4%E0%B8%AA.jpg?height=133&amp;width=2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880320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3995936" y="170080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solidFill>
                  <a:srgbClr val="FF99FF"/>
                </a:solidFill>
              </a:rPr>
              <a:t>อัครเทวีที่คนอียิปต์ให้ความนับถือมากที่สุด เป็นเทวีแห่งความรัก และการอุทิศตนเพื่อสามีและบุตร และยังมีมนต์ และชื่อเสียงทางด้านการรักษาโรคภัยไข้เจ็บด้วย ไอซีมีพระรูปเป็นหญิงงาม ทรงเครื่องอย่างมเหสี</a:t>
            </a:r>
            <a:r>
              <a:rPr lang="th-TH" dirty="0" err="1">
                <a:solidFill>
                  <a:srgbClr val="FF99FF"/>
                </a:solidFill>
              </a:rPr>
              <a:t>แห่งฟาโรห์</a:t>
            </a:r>
            <a:r>
              <a:rPr lang="en-US" dirty="0">
                <a:solidFill>
                  <a:srgbClr val="FF99FF"/>
                </a:solidFill>
              </a:rPr>
              <a:t/>
            </a:r>
            <a:br>
              <a:rPr lang="en-US" dirty="0">
                <a:solidFill>
                  <a:srgbClr val="FF99FF"/>
                </a:solidFill>
              </a:rPr>
            </a:br>
            <a:endParaRPr lang="th-TH" dirty="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8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080120"/>
          </a:xfrm>
        </p:spPr>
        <p:txBody>
          <a:bodyPr>
            <a:noAutofit/>
          </a:bodyPr>
          <a:lstStyle/>
          <a:p>
            <a:pPr algn="ctr"/>
            <a:r>
              <a:rPr lang="th-TH" dirty="0" err="1">
                <a:effectLst/>
              </a:rPr>
              <a:t>ฮอรัส</a:t>
            </a:r>
            <a:r>
              <a:rPr lang="th-TH" dirty="0">
                <a:effectLst/>
              </a:rPr>
              <a:t> (</a:t>
            </a:r>
            <a:r>
              <a:rPr lang="en-US" sz="2400" dirty="0">
                <a:effectLst/>
              </a:rPr>
              <a:t>Horus)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MORE SIMILAR STOCK IMAGES OF `</a:t>
            </a:r>
            <a:r>
              <a:rPr lang="en-US" sz="2400" dirty="0">
                <a:effectLst/>
                <a:hlinkClick r:id="rId2"/>
              </a:rPr>
              <a:t>HORUS</a:t>
            </a:r>
            <a:r>
              <a:rPr lang="en-US" sz="2400" dirty="0">
                <a:effectLst/>
              </a:rPr>
              <a:t>`</a:t>
            </a:r>
            <a:br>
              <a:rPr lang="en-US" sz="2400" dirty="0">
                <a:effectLst/>
              </a:rPr>
            </a:br>
            <a:endParaRPr lang="th-TH" sz="2400" dirty="0"/>
          </a:p>
        </p:txBody>
      </p:sp>
      <p:pic>
        <p:nvPicPr>
          <p:cNvPr id="4" name="ตัวแทนเนื้อหา 3" descr="http://thumbs.dreamstime.com/z/horus-egyptian-god-sun-war-protection-3082668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172819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รูปภาพ 4" descr="Papyrus painti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2586445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3347864" y="168744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solidFill>
                  <a:srgbClr val="009900"/>
                </a:solidFill>
              </a:rPr>
              <a:t>โอรสแห่งโอซิ</a:t>
            </a:r>
            <a:r>
              <a:rPr lang="th-TH" dirty="0" err="1">
                <a:solidFill>
                  <a:srgbClr val="009900"/>
                </a:solidFill>
              </a:rPr>
              <a:t>ริส</a:t>
            </a:r>
            <a:r>
              <a:rPr lang="th-TH" dirty="0">
                <a:solidFill>
                  <a:srgbClr val="009900"/>
                </a:solidFill>
              </a:rPr>
              <a:t> และ</a:t>
            </a:r>
            <a:r>
              <a:rPr lang="th-TH" dirty="0" err="1">
                <a:solidFill>
                  <a:srgbClr val="009900"/>
                </a:solidFill>
              </a:rPr>
              <a:t>ไอซีส</a:t>
            </a:r>
            <a:r>
              <a:rPr lang="th-TH" dirty="0">
                <a:solidFill>
                  <a:srgbClr val="009900"/>
                </a:solidFill>
              </a:rPr>
              <a:t> ทรงสภาพเป็นนกเหยี่ยว เป็นเทพเจ้าแห่งท้องฟ้าและถูก</a:t>
            </a:r>
            <a:r>
              <a:rPr lang="th-TH" dirty="0" err="1">
                <a:solidFill>
                  <a:srgbClr val="009900"/>
                </a:solidFill>
              </a:rPr>
              <a:t>ทียบ</a:t>
            </a:r>
            <a:r>
              <a:rPr lang="th-TH" dirty="0">
                <a:solidFill>
                  <a:srgbClr val="009900"/>
                </a:solidFill>
              </a:rPr>
              <a:t>เป็น</a:t>
            </a:r>
            <a:r>
              <a:rPr lang="th-TH" dirty="0" err="1">
                <a:solidFill>
                  <a:srgbClr val="009900"/>
                </a:solidFill>
              </a:rPr>
              <a:t>องค์ฟาโรห์</a:t>
            </a:r>
            <a:r>
              <a:rPr lang="th-TH" dirty="0">
                <a:solidFill>
                  <a:srgbClr val="009900"/>
                </a:solidFill>
              </a:rPr>
              <a:t>เมื่อยังทรงพระชนม์ จึงจะพบรูปสลัก</a:t>
            </a:r>
            <a:r>
              <a:rPr lang="th-TH" dirty="0" err="1">
                <a:solidFill>
                  <a:srgbClr val="009900"/>
                </a:solidFill>
              </a:rPr>
              <a:t>องค์ฟาโรห์</a:t>
            </a:r>
            <a:r>
              <a:rPr lang="th-TH" dirty="0">
                <a:solidFill>
                  <a:srgbClr val="009900"/>
                </a:solidFill>
              </a:rPr>
              <a:t>มีเทพ</a:t>
            </a:r>
            <a:r>
              <a:rPr lang="th-TH" dirty="0" err="1">
                <a:solidFill>
                  <a:srgbClr val="009900"/>
                </a:solidFill>
              </a:rPr>
              <a:t>ฮอรัส</a:t>
            </a:r>
            <a:r>
              <a:rPr lang="th-TH" dirty="0">
                <a:solidFill>
                  <a:srgbClr val="009900"/>
                </a:solidFill>
              </a:rPr>
              <a:t>รวมอยู่ด้วยเสมอ</a:t>
            </a:r>
            <a:r>
              <a:rPr lang="en-US" dirty="0">
                <a:solidFill>
                  <a:srgbClr val="009900"/>
                </a:solidFill>
              </a:rPr>
              <a:t>  </a:t>
            </a:r>
            <a:r>
              <a:rPr lang="th-TH" dirty="0" err="1">
                <a:solidFill>
                  <a:srgbClr val="009900"/>
                </a:solidFill>
              </a:rPr>
              <a:t>ฮอรัส</a:t>
            </a:r>
            <a:r>
              <a:rPr lang="th-TH" dirty="0">
                <a:solidFill>
                  <a:srgbClr val="009900"/>
                </a:solidFill>
              </a:rPr>
              <a:t>คือตัวแทนแห่งความฉลาดแหลมคม และมีดวงตาที่มองทะลุได้อย่างรู้แจ้งเห็นจริง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12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3200" dirty="0" err="1">
                <a:effectLst/>
              </a:rPr>
              <a:t>เซธ</a:t>
            </a:r>
            <a:r>
              <a:rPr lang="th-TH" sz="2800" dirty="0">
                <a:effectLst/>
              </a:rPr>
              <a:t> (</a:t>
            </a:r>
            <a:r>
              <a:rPr lang="en-US" sz="2800" dirty="0">
                <a:effectLst/>
              </a:rPr>
              <a:t>Seth)</a:t>
            </a:r>
            <a:br>
              <a:rPr lang="en-US" sz="2800" dirty="0">
                <a:effectLst/>
              </a:rPr>
            </a:br>
            <a:endParaRPr lang="th-TH" sz="2800" dirty="0"/>
          </a:p>
        </p:txBody>
      </p:sp>
      <p:pic>
        <p:nvPicPr>
          <p:cNvPr id="4" name="ตัวแทนเนื้อหา 3" descr="http://www.2by4travel.com/_/rsrc/1281069688669/home/Data-travel/egypt/thephcea-haeng-xiyipt/%E0%B9%80%E0%B8%8B%E0%B9%87%E0%B8%97.jpg?height=200&amp;width=17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664296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1043608" y="184482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/>
              <a:t>เทพแห่งพายุและความรุนแรง มีรูปเป็นหน้าสัตว์ที่น่าเกลียด เช่นหมู หรือลา ตามตำนานว่าเป็นอนุชาของโอซิ</a:t>
            </a:r>
            <a:r>
              <a:rPr lang="th-TH" dirty="0" err="1"/>
              <a:t>ริส</a:t>
            </a:r>
            <a:r>
              <a:rPr lang="th-TH" dirty="0"/>
              <a:t> ผู้เกลียดชังพี่ของตนเอง และเป็นผู้สังหารโอซิ</a:t>
            </a:r>
            <a:r>
              <a:rPr lang="th-TH" dirty="0" err="1"/>
              <a:t>ริส</a:t>
            </a:r>
            <a:r>
              <a:rPr lang="th-TH" dirty="0"/>
              <a:t>ด้วย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5685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err="1">
                <a:solidFill>
                  <a:srgbClr val="002060"/>
                </a:solidFill>
                <a:effectLst/>
              </a:rPr>
              <a:t>อนูบิส</a:t>
            </a:r>
            <a:r>
              <a:rPr lang="th-TH" dirty="0">
                <a:solidFill>
                  <a:srgbClr val="002060"/>
                </a:solidFill>
                <a:effectLst/>
              </a:rPr>
              <a:t> (</a:t>
            </a:r>
            <a:r>
              <a:rPr lang="en-US" dirty="0">
                <a:solidFill>
                  <a:srgbClr val="002060"/>
                </a:solidFill>
                <a:effectLst/>
              </a:rPr>
              <a:t>Anubis)</a:t>
            </a:r>
            <a:br>
              <a:rPr lang="en-US" dirty="0">
                <a:solidFill>
                  <a:srgbClr val="002060"/>
                </a:solidFill>
                <a:effectLst/>
              </a:rPr>
            </a:br>
            <a:endParaRPr lang="th-TH" dirty="0">
              <a:solidFill>
                <a:srgbClr val="002060"/>
              </a:solidFill>
            </a:endParaRPr>
          </a:p>
        </p:txBody>
      </p:sp>
      <p:pic>
        <p:nvPicPr>
          <p:cNvPr id="4" name="ตัวแทนเนื้อหา 3" descr="http://www.2by4travel.com/_/rsrc/1281069897919/home/Data-travel/egypt/thephcea-haeng-xiyipt/%E0%B8%AD%E0%B8%99%E0%B8%B9%E0%B8%9A%E0%B8%B5%E0%B8%AA.jpg?height=200&amp;width=1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1872208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3419872" y="198884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solidFill>
                  <a:srgbClr val="002060"/>
                </a:solidFill>
              </a:rPr>
              <a:t>เทพแห่งความตาย และการจัดการพิธีศพ มีรูปเป็น</a:t>
            </a:r>
            <a:r>
              <a:rPr lang="th-TH" dirty="0" err="1">
                <a:solidFill>
                  <a:srgbClr val="002060"/>
                </a:solidFill>
              </a:rPr>
              <a:t>หมาไน</a:t>
            </a:r>
            <a:r>
              <a:rPr lang="th-TH" dirty="0">
                <a:solidFill>
                  <a:srgbClr val="002060"/>
                </a:solidFill>
              </a:rPr>
              <a:t> จะพบรู</a:t>
            </a:r>
            <a:r>
              <a:rPr lang="th-TH" dirty="0" err="1">
                <a:solidFill>
                  <a:srgbClr val="002060"/>
                </a:solidFill>
              </a:rPr>
              <a:t>ปอนูบิส</a:t>
            </a:r>
            <a:r>
              <a:rPr lang="th-TH" dirty="0">
                <a:solidFill>
                  <a:srgbClr val="002060"/>
                </a:solidFill>
              </a:rPr>
              <a:t>ในหลุมฝังศพ และที่ฝังพระศพทุกแห่ง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th-T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8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>
                <a:effectLst/>
              </a:rPr>
              <a:t>ฮา</a:t>
            </a:r>
            <a:r>
              <a:rPr lang="th-TH" dirty="0" err="1">
                <a:effectLst/>
              </a:rPr>
              <a:t>เธอร์</a:t>
            </a:r>
            <a:r>
              <a:rPr lang="th-TH" dirty="0">
                <a:effectLst/>
              </a:rPr>
              <a:t> (</a:t>
            </a:r>
            <a:r>
              <a:rPr lang="en-US" dirty="0">
                <a:effectLst/>
              </a:rPr>
              <a:t>Hathor)</a:t>
            </a:r>
            <a:endParaRPr lang="th-TH" dirty="0"/>
          </a:p>
        </p:txBody>
      </p:sp>
      <p:pic>
        <p:nvPicPr>
          <p:cNvPr id="4" name="ตัวแทนเนื้อหา 3" descr="http://www.2by4travel.com/_/rsrc/1281079682280/home/Data-travel/egypt/thephcea-haeng-xiyipt/%E0%B8%AE%E0%B8%B2%E0%B9%80%E0%B8%98%E0%B8%AD%E0%B8%A3%E0%B9%8C.png?height=200&amp;width=8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2088232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1259632" y="177281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solidFill>
                  <a:srgbClr val="0099FF"/>
                </a:solidFill>
              </a:rPr>
              <a:t>ทรงเป็นเทวีแห่งนภากา</a:t>
            </a:r>
            <a:r>
              <a:rPr lang="th-TH" dirty="0" err="1">
                <a:solidFill>
                  <a:srgbClr val="0099FF"/>
                </a:solidFill>
              </a:rPr>
              <a:t>ศอีก</a:t>
            </a:r>
            <a:r>
              <a:rPr lang="th-TH" dirty="0">
                <a:solidFill>
                  <a:srgbClr val="0099FF"/>
                </a:solidFill>
              </a:rPr>
              <a:t>องค์หนึ่ง และเป็นมหาเทวีที่สำคัญที่สุดของนิกายที่นับถือสุ</a:t>
            </a:r>
            <a:r>
              <a:rPr lang="th-TH" dirty="0" err="1">
                <a:solidFill>
                  <a:srgbClr val="0099FF"/>
                </a:solidFill>
              </a:rPr>
              <a:t>ริย</a:t>
            </a:r>
            <a:r>
              <a:rPr lang="th-TH" dirty="0">
                <a:solidFill>
                  <a:srgbClr val="0099FF"/>
                </a:solidFill>
              </a:rPr>
              <a:t>เทพรา โดย</a:t>
            </a:r>
            <a:r>
              <a:rPr lang="th-TH" dirty="0" err="1">
                <a:solidFill>
                  <a:srgbClr val="0099FF"/>
                </a:solidFill>
              </a:rPr>
              <a:t>เทวปกรณ์</a:t>
            </a:r>
            <a:r>
              <a:rPr lang="th-TH" dirty="0">
                <a:solidFill>
                  <a:srgbClr val="0099FF"/>
                </a:solidFill>
              </a:rPr>
              <a:t>กล่าวว่าทรงเป็นธิดาและชายาขององค์สุ</a:t>
            </a:r>
            <a:r>
              <a:rPr lang="th-TH" dirty="0" err="1">
                <a:solidFill>
                  <a:srgbClr val="0099FF"/>
                </a:solidFill>
              </a:rPr>
              <a:t>ริย</a:t>
            </a:r>
            <a:r>
              <a:rPr lang="th-TH" dirty="0">
                <a:solidFill>
                  <a:srgbClr val="0099FF"/>
                </a:solidFill>
              </a:rPr>
              <a:t>เทพ ทรงเป็นเทวีแห่งความงาม ความรัก ความสุข พิธีกรรม </a:t>
            </a:r>
            <a:r>
              <a:rPr lang="th-TH" dirty="0" err="1">
                <a:solidFill>
                  <a:srgbClr val="0099FF"/>
                </a:solidFill>
              </a:rPr>
              <a:t>ศิลป</a:t>
            </a:r>
            <a:r>
              <a:rPr lang="th-TH" dirty="0">
                <a:solidFill>
                  <a:srgbClr val="0099FF"/>
                </a:solidFill>
              </a:rPr>
              <a:t>วิทยาการ และคุณสมบัติที่ดีของเพศหญิง </a:t>
            </a:r>
            <a:r>
              <a:rPr lang="th-TH" dirty="0" err="1">
                <a:solidFill>
                  <a:srgbClr val="0099FF"/>
                </a:solidFill>
              </a:rPr>
              <a:t>เทว</a:t>
            </a:r>
            <a:r>
              <a:rPr lang="th-TH" dirty="0">
                <a:solidFill>
                  <a:srgbClr val="0099FF"/>
                </a:solidFill>
              </a:rPr>
              <a:t>ลักษณะเป็นเทพนารีสวมศิรา</a:t>
            </a:r>
            <a:r>
              <a:rPr lang="th-TH" dirty="0" err="1">
                <a:solidFill>
                  <a:srgbClr val="0099FF"/>
                </a:solidFill>
              </a:rPr>
              <a:t>ภรณ์</a:t>
            </a:r>
            <a:r>
              <a:rPr lang="th-TH" dirty="0">
                <a:solidFill>
                  <a:srgbClr val="0099FF"/>
                </a:solidFill>
              </a:rPr>
              <a:t>รูปเขาวัวคู่โอบดวงสุริยะ </a:t>
            </a:r>
          </a:p>
        </p:txBody>
      </p:sp>
    </p:spTree>
    <p:extLst>
      <p:ext uri="{BB962C8B-B14F-4D97-AF65-F5344CB8AC3E}">
        <p14:creationId xmlns:p14="http://schemas.microsoft.com/office/powerpoint/2010/main" val="239738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err="1">
                <a:effectLst/>
              </a:rPr>
              <a:t>ธอธ</a:t>
            </a:r>
            <a:r>
              <a:rPr lang="th-TH" dirty="0">
                <a:effectLst/>
              </a:rPr>
              <a:t> (</a:t>
            </a:r>
            <a:r>
              <a:rPr lang="en-US" dirty="0">
                <a:effectLst/>
              </a:rPr>
              <a:t>Thoth)</a:t>
            </a:r>
            <a:br>
              <a:rPr lang="en-US" dirty="0">
                <a:effectLst/>
              </a:rPr>
            </a:br>
            <a:endParaRPr lang="th-TH" dirty="0"/>
          </a:p>
        </p:txBody>
      </p:sp>
      <p:pic>
        <p:nvPicPr>
          <p:cNvPr id="4" name="ตัวแทนเนื้อหา 3" descr="http://www.2by4travel.com/_/rsrc/1281080085818/home/Data-travel/egypt/thephcea-haeng-xiyipt/%E0%B8%98%E0%B8%AD%E0%B8%98.jpg?height=200&amp;width=12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2" y="1412776"/>
            <a:ext cx="2304256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3923928" y="20608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solidFill>
                  <a:srgbClr val="00B050"/>
                </a:solidFill>
              </a:rPr>
              <a:t>เทพผู้มีเศียรเป็นรูปนกกระเรียน เป็นเทพแห่งอาลักษณ์ เจ้าแห่งการอ่านและเขียนจะเป็นผู้บันทึกเรื่องราวต่างๆในการพิพากษาดวงวิญญาณของผู้ล่วงลับ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endParaRPr lang="th-TH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1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err="1">
                <a:effectLst/>
              </a:rPr>
              <a:t>ฮาร์มาคิส</a:t>
            </a:r>
            <a:r>
              <a:rPr lang="th-TH" dirty="0">
                <a:effectLst/>
              </a:rPr>
              <a:t>(</a:t>
            </a:r>
            <a:r>
              <a:rPr lang="en-US" dirty="0" err="1">
                <a:effectLst/>
              </a:rPr>
              <a:t>Harmakhis</a:t>
            </a:r>
            <a:r>
              <a:rPr lang="en-US" dirty="0">
                <a:effectLst/>
              </a:rPr>
              <a:t>)</a:t>
            </a:r>
            <a:br>
              <a:rPr lang="en-US" dirty="0">
                <a:effectLst/>
              </a:rPr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/>
          </a:p>
        </p:txBody>
      </p:sp>
      <p:pic>
        <p:nvPicPr>
          <p:cNvPr id="4" name="รูปภาพ 3" descr="http://www.2by4travel.com/_/rsrc/1281083019386/home/Data-travel/egypt/thephcea-haeng-xiyipt/%E0%B8%AE%E0%B8%B2%E0%B8%A3%E0%B9%8C%E0%B8%A1%E0%B8%B2%E0%B8%84%E0%B8%B4%E0%B8%AA.jpg?height=162&amp;width=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1434"/>
            <a:ext cx="3888432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182666" y="22768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 smtClean="0"/>
              <a:t>เป็น</a:t>
            </a:r>
            <a:r>
              <a:rPr lang="th-TH" dirty="0" err="1" smtClean="0"/>
              <a:t>แทพแห่ง</a:t>
            </a:r>
            <a:r>
              <a:rPr lang="th-TH" dirty="0"/>
              <a:t>รุ่งอรุณ มีรูปร่างเป็นสิงโตและศีรษะเป็นมนุษย์ หรือที่เราเรียกว่า </a:t>
            </a:r>
            <a:r>
              <a:rPr lang="th-TH" dirty="0" err="1"/>
              <a:t>สฟิงซ์</a:t>
            </a:r>
            <a:r>
              <a:rPr lang="th-TH" dirty="0"/>
              <a:t> เป็นกำลังสำคัญที่ช่วยหลานชายตัวเอง คือเทพ</a:t>
            </a:r>
            <a:r>
              <a:rPr lang="th-TH" dirty="0" err="1"/>
              <a:t>ฮอรัส</a:t>
            </a:r>
            <a:r>
              <a:rPr lang="th-TH" dirty="0"/>
              <a:t>ทำสงครามกับ </a:t>
            </a:r>
            <a:r>
              <a:rPr lang="th-TH" dirty="0" err="1"/>
              <a:t>เซธ</a:t>
            </a:r>
            <a:r>
              <a:rPr lang="th-TH" dirty="0"/>
              <a:t> จนประสบความสำเร็จ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694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>
                <a:solidFill>
                  <a:srgbClr val="FF3300"/>
                </a:solidFill>
                <a:effectLst/>
              </a:rPr>
              <a:t>โซ</a:t>
            </a:r>
            <a:r>
              <a:rPr lang="th-TH" dirty="0" err="1">
                <a:solidFill>
                  <a:srgbClr val="FF3300"/>
                </a:solidFill>
                <a:effectLst/>
              </a:rPr>
              <a:t>เบค</a:t>
            </a:r>
            <a:r>
              <a:rPr lang="th-TH" dirty="0">
                <a:solidFill>
                  <a:srgbClr val="FF3300"/>
                </a:solidFill>
                <a:effectLst/>
              </a:rPr>
              <a:t> (</a:t>
            </a:r>
            <a:r>
              <a:rPr lang="en-US" dirty="0" err="1">
                <a:solidFill>
                  <a:srgbClr val="FF3300"/>
                </a:solidFill>
                <a:effectLst/>
              </a:rPr>
              <a:t>Sebekh</a:t>
            </a:r>
            <a:r>
              <a:rPr lang="en-US" dirty="0">
                <a:solidFill>
                  <a:srgbClr val="FF3300"/>
                </a:solidFill>
                <a:effectLst/>
              </a:rPr>
              <a:t>)</a:t>
            </a:r>
            <a:endParaRPr lang="th-TH" dirty="0">
              <a:solidFill>
                <a:srgbClr val="FF3300"/>
              </a:solidFill>
            </a:endParaRPr>
          </a:p>
        </p:txBody>
      </p:sp>
      <p:pic>
        <p:nvPicPr>
          <p:cNvPr id="4" name="ตัวแทนเนื้อหา 3" descr="http://www.2by4travel.com/_/rsrc/1281089390425/home/Data-travel/egypt/thephcea-haeng-xiyipt/%E0%B9%82%E0%B8%8B%E0%B9%80%E0%B8%9A%E0%B8%84.jpg?height=200&amp;width=7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2776"/>
            <a:ext cx="1944216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1475656" y="1916832"/>
            <a:ext cx="475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FF3300"/>
                </a:solidFill>
              </a:rPr>
              <a:t>เทพแห่งจระเข้ ผู้รักษากฎแห่งแม่น้ำ</a:t>
            </a:r>
            <a:r>
              <a:rPr lang="th-TH" dirty="0" err="1">
                <a:solidFill>
                  <a:srgbClr val="FF3300"/>
                </a:solidFill>
              </a:rPr>
              <a:t>ไนล์</a:t>
            </a:r>
            <a:r>
              <a:rPr lang="th-TH" dirty="0">
                <a:solidFill>
                  <a:srgbClr val="FF3300"/>
                </a:solidFill>
              </a:rPr>
              <a:t> ปรากฏพระองค์เป็นรูปจระเข้ทั้งตัวสวมศิรา</a:t>
            </a:r>
            <a:r>
              <a:rPr lang="th-TH" dirty="0" err="1">
                <a:solidFill>
                  <a:srgbClr val="FF3300"/>
                </a:solidFill>
              </a:rPr>
              <a:t>ภรณ์</a:t>
            </a:r>
            <a:r>
              <a:rPr lang="th-TH" dirty="0">
                <a:solidFill>
                  <a:srgbClr val="FF3300"/>
                </a:solidFill>
              </a:rPr>
              <a:t>ขนนกคู่ประกอบด้วยเขาแกะ เขาวัวคู่โอบดวงสุริยะและยูรี</a:t>
            </a:r>
            <a:r>
              <a:rPr lang="th-TH" dirty="0" err="1">
                <a:solidFill>
                  <a:srgbClr val="FF3300"/>
                </a:solidFill>
              </a:rPr>
              <a:t>อุสส</a:t>
            </a:r>
            <a:r>
              <a:rPr lang="th-TH" dirty="0">
                <a:solidFill>
                  <a:srgbClr val="FF3300"/>
                </a:solidFill>
              </a:rPr>
              <a:t>องข้าง หรือรูปเทพเจ้าที่มีพระเศียรเป็นจระเข้สวมศิรา</a:t>
            </a:r>
            <a:r>
              <a:rPr lang="th-TH" dirty="0" err="1">
                <a:solidFill>
                  <a:srgbClr val="FF3300"/>
                </a:solidFill>
              </a:rPr>
              <a:t>ภรณ์</a:t>
            </a:r>
            <a:r>
              <a:rPr lang="th-TH" dirty="0">
                <a:solidFill>
                  <a:srgbClr val="FF3300"/>
                </a:solidFill>
              </a:rPr>
              <a:t>ชนิดเดียวกัน</a:t>
            </a:r>
            <a:r>
              <a:rPr lang="en-US" dirty="0">
                <a:solidFill>
                  <a:srgbClr val="FF3300"/>
                </a:solidFill>
              </a:rPr>
              <a:t>  </a:t>
            </a:r>
            <a:r>
              <a:rPr lang="th-TH" dirty="0">
                <a:solidFill>
                  <a:srgbClr val="FF3300"/>
                </a:solidFill>
              </a:rPr>
              <a:t>เป็นที่นับถือมากในราชวงศ์ที่ ๑๒-๑๓ พระนามภาษากรีกว่า </a:t>
            </a:r>
            <a:r>
              <a:rPr lang="th-TH" dirty="0" err="1">
                <a:solidFill>
                  <a:srgbClr val="FF3300"/>
                </a:solidFill>
              </a:rPr>
              <a:t>ซูคอส</a:t>
            </a:r>
            <a:r>
              <a:rPr lang="th-TH" dirty="0">
                <a:solidFill>
                  <a:srgbClr val="FF3300"/>
                </a:solidFill>
              </a:rPr>
              <a:t> (</a:t>
            </a:r>
            <a:r>
              <a:rPr lang="en-US" dirty="0" err="1">
                <a:solidFill>
                  <a:srgbClr val="FF3300"/>
                </a:solidFill>
              </a:rPr>
              <a:t>Suchos</a:t>
            </a:r>
            <a:r>
              <a:rPr lang="en-US" dirty="0">
                <a:solidFill>
                  <a:srgbClr val="FF33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739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ot"/>
          </a:ln>
        </p:spPr>
        <p:txBody>
          <a:bodyPr/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กระจาย 2 3"/>
          <p:cNvSpPr/>
          <p:nvPr/>
        </p:nvSpPr>
        <p:spPr>
          <a:xfrm>
            <a:off x="1447412" y="1628800"/>
            <a:ext cx="7056784" cy="43924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The End</a:t>
            </a:r>
            <a:endParaRPr lang="th-TH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415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 smtClean="0"/>
              <a:t>3.  เขตที่ราบสูงและภูเขาสูง </a:t>
            </a:r>
          </a:p>
          <a:p>
            <a:pPr marL="0" indent="0">
              <a:buNone/>
            </a:pPr>
            <a:r>
              <a:rPr lang="th-TH" dirty="0" smtClean="0"/>
              <a:t>          -เขตที่ราบสูงและภูเขาสูงทางด้านตะวันออก เช่นที่ราบสูงเอธิโอเปีย </a:t>
            </a:r>
          </a:p>
          <a:p>
            <a:pPr marL="0" indent="0">
              <a:buNone/>
            </a:pPr>
            <a:r>
              <a:rPr lang="th-TH" dirty="0" smtClean="0"/>
              <a:t>ที่ราบสูง</a:t>
            </a:r>
            <a:r>
              <a:rPr lang="th-TH" dirty="0" err="1" smtClean="0"/>
              <a:t>แอฟ</a:t>
            </a:r>
            <a:r>
              <a:rPr lang="th-TH" dirty="0" smtClean="0"/>
              <a:t>ริกาตะวันออก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     - เขตภูเขาและที่ราบสูงภาคใต้ เป็นที่ราบสูงหินแกรนิต เป็นแหล่ง</a:t>
            </a:r>
          </a:p>
          <a:p>
            <a:pPr marL="0" indent="0">
              <a:buNone/>
            </a:pPr>
            <a:r>
              <a:rPr lang="th-TH" dirty="0" smtClean="0"/>
              <a:t>ผลิตแร่ทองคำที่สำคัญของโลก</a:t>
            </a:r>
          </a:p>
        </p:txBody>
      </p:sp>
      <p:pic>
        <p:nvPicPr>
          <p:cNvPr id="2050" name="Picture 2" descr="Image result for ลักษณะภูมิประเทศแอฟริก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7525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5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908720"/>
            <a:ext cx="8686800" cy="4525963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11560" y="1772817"/>
            <a:ext cx="6246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4. เขตที่ราบสูงภาคตะวันตก</a:t>
            </a:r>
          </a:p>
          <a:p>
            <a:r>
              <a:rPr lang="th-TH" dirty="0"/>
              <a:t>      - เป็นที่ราบกว้างใหญ่มีอาณาเขตตั้งแต่ทะเลทรายสะฮาราถึงอ่าวกินี</a:t>
            </a:r>
          </a:p>
        </p:txBody>
      </p:sp>
      <p:pic>
        <p:nvPicPr>
          <p:cNvPr id="5" name="Picture 4" descr="Image result for ภาพภูมิประเทศแอฟริก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55377"/>
            <a:ext cx="3672408" cy="261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ลักษณะภูมิประเทศแอฟริกา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4" y="2755377"/>
            <a:ext cx="53530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7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 smtClean="0"/>
              <a:t>ลักษณะภูมิอากาศ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    - ทวีป</a:t>
            </a:r>
            <a:r>
              <a:rPr lang="th-TH" dirty="0" err="1" smtClean="0"/>
              <a:t>แอฟ</a:t>
            </a:r>
            <a:r>
              <a:rPr lang="th-TH" dirty="0" smtClean="0"/>
              <a:t>ริกาจะได้รับอิทธิพลความชื้นและมวลอากาศจากทะเลน้อยมาก แม้จะมีแนวเทือกเขาทางด้านตะวันตกเฉียงเหนือ ตะวันออก และใต้</a:t>
            </a:r>
          </a:p>
          <a:p>
            <a:pPr marL="0" indent="0">
              <a:buNone/>
            </a:pPr>
            <a:r>
              <a:rPr lang="th-TH" dirty="0" smtClean="0"/>
              <a:t>แต่ไม่มีผลต่อความชื้นภายในทวีปมากนัก </a:t>
            </a:r>
            <a:endParaRPr lang="th-TH" dirty="0"/>
          </a:p>
        </p:txBody>
      </p:sp>
      <p:pic>
        <p:nvPicPr>
          <p:cNvPr id="3074" name="Picture 2" descr="Image result for ลักษณะภูมิอากาศแอฟริกา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71398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ประชากรในทวีปแอฟริกา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42529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8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แบบทดสอบ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79920" y="1628800"/>
            <a:ext cx="67204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1.ข้อใดกล่าวไม่ถูกต้องเกี่ยวกับที่ตั้งของทวีป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แอฟ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ริกา</a:t>
            </a:r>
          </a:p>
          <a:p>
            <a:pPr lvl="1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1. เป็นทวีปที่อยู่ระหว่างมหาสมุทรอินเดียกับ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มหาสมุทร</a:t>
            </a:r>
          </a:p>
          <a:p>
            <a:pPr lvl="1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แอนแลน</a:t>
            </a:r>
            <a:r>
              <a:rPr lang="th-TH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ติก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2. เป็นทวีปที่ตั้งอยู่ในซีกโลกเหนือ และซีกโลกใต้</a:t>
            </a:r>
          </a:p>
          <a:p>
            <a:pPr lvl="1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3. เป็นดินแดนที่เป็นผืนแผ่นดินเดียวกับทวีปยุโรป</a:t>
            </a:r>
          </a:p>
          <a:p>
            <a:pPr lvl="1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4. เป็น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ทวีปในโลกเก่าเช่นเดียวกับทวีป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เอเชียกับทวีปยุโรป</a:t>
            </a:r>
          </a:p>
          <a:p>
            <a:pPr lvl="1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5. มีคาบสมุทรซีนายแบ่งเขตทวีป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แอฟ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ริกากับทวีปเอเชีย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91680" y="5085184"/>
            <a:ext cx="288032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 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3</a:t>
            </a:r>
          </a:p>
        </p:txBody>
      </p:sp>
    </p:spTree>
    <p:extLst>
      <p:ext uri="{BB962C8B-B14F-4D97-AF65-F5344CB8AC3E}">
        <p14:creationId xmlns:p14="http://schemas.microsoft.com/office/powerpoint/2010/main" val="145030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ทางเดิน">
  <a:themeElements>
    <a:clrScheme name="ปกแข็ง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ทางเดิน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ทางเดิน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2023</Words>
  <Application>Microsoft Office PowerPoint</Application>
  <PresentationFormat>นำเสนอทางหน้าจอ (4:3)</PresentationFormat>
  <Paragraphs>231</Paragraphs>
  <Slides>59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59</vt:i4>
      </vt:variant>
    </vt:vector>
  </HeadingPairs>
  <TitlesOfParts>
    <vt:vector size="60" baseType="lpstr">
      <vt:lpstr>ทางเดิน</vt:lpstr>
      <vt:lpstr> อารยธรรมลุ่มแม่น้ำไนล์</vt:lpstr>
      <vt:lpstr>ที่ตั้งทางภูมิศาสตร์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แบบทดสอบ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อารยธรรมลุ่มแม่น้ำไนล์</vt:lpstr>
      <vt:lpstr>งานนำเสนอ PowerPoint</vt:lpstr>
      <vt:lpstr>งานนำเสนอ PowerPoint</vt:lpstr>
      <vt:lpstr>งานนำเสนอ PowerPoint</vt:lpstr>
      <vt:lpstr>อียิปต์สมัยก่อนประวัติศาสตร์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มหาพีระมิดที่เมืองกีซา</vt:lpstr>
      <vt:lpstr>สรุป อียิปต์สมัยก่อนประวัติศาสตร์</vt:lpstr>
      <vt:lpstr>งานนำเสนอ PowerPoint</vt:lpstr>
      <vt:lpstr>อียิปต์สมัยประวัติศาสตร์</vt:lpstr>
      <vt:lpstr>งานนำเสนอ PowerPoint</vt:lpstr>
      <vt:lpstr>การเสื่อมอำนาจของอียิปต์</vt:lpstr>
      <vt:lpstr>งานนำเสนอ PowerPoint</vt:lpstr>
      <vt:lpstr>อักษรไฮแรติก  อักษรแอลฟาเบต</vt:lpstr>
      <vt:lpstr>จารึกโรเชตตา</vt:lpstr>
      <vt:lpstr>Book of the dead</vt:lpstr>
      <vt:lpstr>ลองตอบคำถามกันหน่อยนะคะ</vt:lpstr>
      <vt:lpstr>แบบทดสอบ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เทพของอียิปต์</vt:lpstr>
      <vt:lpstr>       รา หรือ เร ( Ra or Re ) เป็นสุริยเทพ ( Sun God ) เทพเจ้าสูงสุด </vt:lpstr>
      <vt:lpstr>เทพนุน เป็นเทพแห่งน้ำ </vt:lpstr>
      <vt:lpstr>เทพีนัต(Nut) </vt:lpstr>
      <vt:lpstr>                                  โอซิริส (OSIRIS) </vt:lpstr>
      <vt:lpstr>     ไอซีส(Isis) </vt:lpstr>
      <vt:lpstr>ฮอรัส (Horus) MORE SIMILAR STOCK IMAGES OF `HORUS` </vt:lpstr>
      <vt:lpstr>เซธ (Seth) </vt:lpstr>
      <vt:lpstr>อนูบิส (Anubis) </vt:lpstr>
      <vt:lpstr>ฮาเธอร์ (Hathor)</vt:lpstr>
      <vt:lpstr>ธอธ (Thoth) </vt:lpstr>
      <vt:lpstr>ฮาร์มาคิส(Harmakhis) </vt:lpstr>
      <vt:lpstr>โซเบค (Sebekh)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อารยธรรมลุ่มแม่น้ำไนล์</dc:title>
  <dc:creator>SD-SSRU</dc:creator>
  <cp:lastModifiedBy>SD-SSRU</cp:lastModifiedBy>
  <cp:revision>161</cp:revision>
  <cp:lastPrinted>2017-11-01T05:56:38Z</cp:lastPrinted>
  <dcterms:created xsi:type="dcterms:W3CDTF">2017-10-31T06:10:01Z</dcterms:created>
  <dcterms:modified xsi:type="dcterms:W3CDTF">2017-11-16T02:02:27Z</dcterms:modified>
</cp:coreProperties>
</file>