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9" r:id="rId1"/>
  </p:sldMasterIdLst>
  <p:sldIdLst>
    <p:sldId id="269" r:id="rId2"/>
    <p:sldId id="264" r:id="rId3"/>
    <p:sldId id="265" r:id="rId4"/>
    <p:sldId id="266" r:id="rId5"/>
    <p:sldId id="268" r:id="rId6"/>
  </p:sldIdLst>
  <p:sldSz cx="12192000" cy="6858000"/>
  <p:notesSz cx="6858000" cy="9144000"/>
  <p:embeddedFontLst>
    <p:embeddedFont>
      <p:font typeface="DB Adman X" panose="02000506090000020004" pitchFamily="2" charset="-34"/>
      <p:regular r:id="rId7"/>
      <p:bold r:id="rId8"/>
      <p:italic r:id="rId9"/>
      <p:boldItalic r:id="rId10"/>
    </p:embeddedFont>
    <p:embeddedFont>
      <p:font typeface="Source Sans Pro" panose="020B0503030403020204" pitchFamily="34" charset="0"/>
      <p:regular r:id="rId11"/>
      <p:bold r:id="rId12"/>
      <p:italic r:id="rId13"/>
      <p:boldItalic r:id="rId14"/>
    </p:embeddedFont>
    <p:embeddedFont>
      <p:font typeface="TH SarabunPSK" panose="020B0500040200020003" pitchFamily="34" charset="-34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10" d="100"/>
          <a:sy n="110" d="100"/>
        </p:scale>
        <p:origin x="-3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23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17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6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0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55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0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9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29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3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99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oiวิดีโอใหม่">
            <a:hlinkClick r:id="" action="ppaction://media"/>
            <a:extLst>
              <a:ext uri="{FF2B5EF4-FFF2-40B4-BE49-F238E27FC236}">
                <a16:creationId xmlns:a16="http://schemas.microsoft.com/office/drawing/2014/main" id="{C67F3970-9B2C-411E-91F8-0F5ED4287B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154" y="602524"/>
            <a:ext cx="10049691" cy="5652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825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5606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1788EE-E920-47A2-A9AA-9DBB3A1ADB6E}"/>
              </a:ext>
            </a:extLst>
          </p:cNvPr>
          <p:cNvSpPr/>
          <p:nvPr/>
        </p:nvSpPr>
        <p:spPr>
          <a:xfrm>
            <a:off x="1230905" y="393818"/>
            <a:ext cx="92688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ให้นักเรียนฝึกลำดับขั้นตอนอย่างง่ายในชีวิตประจำวัน</a:t>
            </a:r>
            <a:endParaRPr lang="en-US" sz="4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0738F0-1744-48CC-B121-F26DA49E447D}"/>
              </a:ext>
            </a:extLst>
          </p:cNvPr>
          <p:cNvSpPr/>
          <p:nvPr/>
        </p:nvSpPr>
        <p:spPr>
          <a:xfrm>
            <a:off x="881710" y="1420758"/>
            <a:ext cx="1073082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sz="4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1. </a:t>
            </a:r>
            <a:r>
              <a:rPr lang="th-TH" sz="4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ให้นักเรียนลองคิดว่า“โรงเรียนสาธิตมหาวิทยาลัยราชภัฏสวน</a:t>
            </a:r>
            <a:r>
              <a:rPr lang="th-TH" sz="4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สุนัน</a:t>
            </a:r>
            <a:r>
              <a:rPr lang="th-TH" sz="4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ทา”</a:t>
            </a:r>
          </a:p>
          <a:p>
            <a:r>
              <a:rPr lang="th-TH" sz="4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   ต้องการหุ่นยนต์ที่จะมาช่วยเหลืองานอะไรบ้าง</a:t>
            </a:r>
          </a:p>
          <a:p>
            <a:r>
              <a:rPr lang="th-TH" sz="4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1.1 </a:t>
            </a:r>
          </a:p>
          <a:p>
            <a:r>
              <a:rPr lang="th-TH" sz="4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1.2 </a:t>
            </a:r>
          </a:p>
          <a:p>
            <a:r>
              <a:rPr lang="th-TH" sz="4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1.3 </a:t>
            </a:r>
          </a:p>
        </p:txBody>
      </p:sp>
    </p:spTree>
    <p:extLst>
      <p:ext uri="{BB962C8B-B14F-4D97-AF65-F5344CB8AC3E}">
        <p14:creationId xmlns:p14="http://schemas.microsoft.com/office/powerpoint/2010/main" val="57618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1788EE-E920-47A2-A9AA-9DBB3A1ADB6E}"/>
              </a:ext>
            </a:extLst>
          </p:cNvPr>
          <p:cNvSpPr/>
          <p:nvPr/>
        </p:nvSpPr>
        <p:spPr>
          <a:xfrm>
            <a:off x="1461557" y="26127"/>
            <a:ext cx="92688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ให้นักเรียนฝึกลำดับขั้นตอนอย่างง่ายในชีวิตประจำวัน</a:t>
            </a:r>
            <a:endParaRPr lang="en-US" sz="4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0738F0-1744-48CC-B121-F26DA49E447D}"/>
              </a:ext>
            </a:extLst>
          </p:cNvPr>
          <p:cNvSpPr/>
          <p:nvPr/>
        </p:nvSpPr>
        <p:spPr>
          <a:xfrm>
            <a:off x="1116503" y="697327"/>
            <a:ext cx="83086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2. ให้นักเรียนบอกกิจกรรมที่ทำ</a:t>
            </a:r>
            <a:r>
              <a:rPr lang="th-TH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หลังเลิกเรียน</a:t>
            </a:r>
            <a:r>
              <a:rPr lang="th-TH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ตามลำดับ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6734EE1-2702-471D-A69C-374592506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736673"/>
              </p:ext>
            </p:extLst>
          </p:nvPr>
        </p:nvGraphicFramePr>
        <p:xfrm>
          <a:off x="204106" y="1510311"/>
          <a:ext cx="11783786" cy="5090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2651">
                  <a:extLst>
                    <a:ext uri="{9D8B030D-6E8A-4147-A177-3AD203B41FA5}">
                      <a16:colId xmlns:a16="http://schemas.microsoft.com/office/drawing/2014/main" val="2118072758"/>
                    </a:ext>
                  </a:extLst>
                </a:gridCol>
                <a:gridCol w="8551135">
                  <a:extLst>
                    <a:ext uri="{9D8B030D-6E8A-4147-A177-3AD203B41FA5}">
                      <a16:colId xmlns:a16="http://schemas.microsoft.com/office/drawing/2014/main" val="2473639784"/>
                    </a:ext>
                  </a:extLst>
                </a:gridCol>
              </a:tblGrid>
              <a:tr h="5821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spc="300">
                          <a:effectLst/>
                          <a:latin typeface="DB Adman X" panose="02000506090000020004" pitchFamily="2" charset="-34"/>
                          <a:ea typeface="Calibri" panose="020F0502020204030204" pitchFamily="34" charset="0"/>
                          <a:cs typeface="DB Adman X" panose="02000506090000020004" pitchFamily="2" charset="-34"/>
                        </a:rPr>
                        <a:t>เวลา</a:t>
                      </a:r>
                      <a:endParaRPr lang="en-US" sz="1200" spc="300"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spc="300" dirty="0">
                          <a:effectLst/>
                          <a:latin typeface="DB Adman X" panose="02000506090000020004" pitchFamily="2" charset="-34"/>
                          <a:ea typeface="Calibri" panose="020F0502020204030204" pitchFamily="34" charset="0"/>
                          <a:cs typeface="DB Adman X" panose="02000506090000020004" pitchFamily="2" charset="-34"/>
                        </a:rPr>
                        <a:t>กิจกรรม</a:t>
                      </a:r>
                      <a:endParaRPr lang="en-US" sz="1200" spc="300" dirty="0"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8173452"/>
                  </a:ext>
                </a:extLst>
              </a:tr>
              <a:tr h="45082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DB Adman X" panose="02000506090000020004" pitchFamily="2" charset="-34"/>
                          <a:ea typeface="Calibri" panose="020F0502020204030204" pitchFamily="34" charset="0"/>
                          <a:cs typeface="DB Adman X" panose="02000506090000020004" pitchFamily="2" charset="-34"/>
                        </a:rPr>
                        <a:t>(ตัวอย่าง)</a:t>
                      </a:r>
                      <a:r>
                        <a:rPr lang="th-TH" sz="3200" dirty="0">
                          <a:effectLst/>
                          <a:latin typeface="DB Adman X" panose="02000506090000020004" pitchFamily="2" charset="-34"/>
                          <a:ea typeface="Calibri" panose="020F0502020204030204" pitchFamily="34" charset="0"/>
                          <a:cs typeface="DB Adman X" panose="02000506090000020004" pitchFamily="2" charset="-34"/>
                        </a:rPr>
                        <a:t> 15.30 น.</a:t>
                      </a:r>
                      <a:r>
                        <a:rPr lang="en-US" sz="3200" dirty="0">
                          <a:effectLst/>
                          <a:latin typeface="DB Adman X" panose="02000506090000020004" pitchFamily="2" charset="-34"/>
                          <a:ea typeface="Calibri" panose="020F0502020204030204" pitchFamily="34" charset="0"/>
                          <a:cs typeface="DB Adman X" panose="02000506090000020004" pitchFamily="2" charset="-34"/>
                        </a:rPr>
                        <a:t> </a:t>
                      </a:r>
                      <a:endParaRPr lang="en-US" sz="1600" dirty="0"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DB Adman X" panose="02000506090000020004" pitchFamily="2" charset="-34"/>
                          <a:ea typeface="Calibri" panose="020F0502020204030204" pitchFamily="34" charset="0"/>
                          <a:cs typeface="DB Adman X" panose="02000506090000020004" pitchFamily="2" charset="-34"/>
                        </a:rPr>
                        <a:t> </a:t>
                      </a:r>
                      <a:endParaRPr lang="en-US" sz="1600" dirty="0"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DB Adman X" panose="02000506090000020004" pitchFamily="2" charset="-34"/>
                          <a:ea typeface="Calibri" panose="020F0502020204030204" pitchFamily="34" charset="0"/>
                          <a:cs typeface="DB Adman X" panose="02000506090000020004" pitchFamily="2" charset="-34"/>
                        </a:rPr>
                        <a:t> </a:t>
                      </a:r>
                      <a:endParaRPr lang="en-US" sz="1600" dirty="0"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DB Adman X" panose="02000506090000020004" pitchFamily="2" charset="-34"/>
                          <a:ea typeface="Calibri" panose="020F0502020204030204" pitchFamily="34" charset="0"/>
                          <a:cs typeface="DB Adman X" panose="02000506090000020004" pitchFamily="2" charset="-34"/>
                        </a:rPr>
                        <a:t> </a:t>
                      </a:r>
                      <a:endParaRPr lang="en-US" sz="1600" dirty="0"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DB Adman X" panose="02000506090000020004" pitchFamily="2" charset="-34"/>
                          <a:ea typeface="Calibri" panose="020F0502020204030204" pitchFamily="34" charset="0"/>
                          <a:cs typeface="DB Adman X" panose="02000506090000020004" pitchFamily="2" charset="-34"/>
                        </a:rPr>
                        <a:t> </a:t>
                      </a:r>
                      <a:endParaRPr lang="en-US" sz="1600" dirty="0"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DB Adman X" panose="02000506090000020004" pitchFamily="2" charset="-34"/>
                          <a:ea typeface="Calibri" panose="020F0502020204030204" pitchFamily="34" charset="0"/>
                          <a:cs typeface="DB Adman X" panose="02000506090000020004" pitchFamily="2" charset="-34"/>
                        </a:rPr>
                        <a:t> </a:t>
                      </a:r>
                      <a:endParaRPr lang="en-US" sz="1600" dirty="0"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DB Adman X" panose="02000506090000020004" pitchFamily="2" charset="-34"/>
                          <a:ea typeface="Calibri" panose="020F0502020204030204" pitchFamily="34" charset="0"/>
                          <a:cs typeface="DB Adman X" panose="02000506090000020004" pitchFamily="2" charset="-34"/>
                        </a:rPr>
                        <a:t> </a:t>
                      </a:r>
                      <a:endParaRPr lang="en-US" sz="1600" dirty="0"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DB Adman X" panose="02000506090000020004" pitchFamily="2" charset="-34"/>
                          <a:ea typeface="Calibri" panose="020F0502020204030204" pitchFamily="34" charset="0"/>
                          <a:cs typeface="DB Adman X" panose="02000506090000020004" pitchFamily="2" charset="-34"/>
                        </a:rPr>
                        <a:t> </a:t>
                      </a:r>
                      <a:endParaRPr lang="en-US" sz="1600" dirty="0"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DB Adman X" panose="02000506090000020004" pitchFamily="2" charset="-34"/>
                          <a:ea typeface="Calibri" panose="020F0502020204030204" pitchFamily="34" charset="0"/>
                          <a:cs typeface="DB Adman X" panose="02000506090000020004" pitchFamily="2" charset="-34"/>
                        </a:rPr>
                        <a:t>เลิกเรียน เดินทางกลับบ้าน</a:t>
                      </a:r>
                      <a:endParaRPr lang="en-US" sz="1600" dirty="0"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831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84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BBCFF0-19DA-435F-8199-0668EC4C0978}"/>
              </a:ext>
            </a:extLst>
          </p:cNvPr>
          <p:cNvSpPr/>
          <p:nvPr/>
        </p:nvSpPr>
        <p:spPr>
          <a:xfrm>
            <a:off x="4946300" y="105228"/>
            <a:ext cx="6643165" cy="69865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3</a:t>
            </a:r>
            <a:r>
              <a:rPr lang="th-TH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.ให้นักเรียนเขียนแสดงเส้นทางที่ ปริ</a:t>
            </a:r>
            <a:r>
              <a:rPr lang="th-TH" sz="32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ญถ์</a:t>
            </a:r>
            <a:r>
              <a:rPr lang="th-TH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กับต้นข้าว </a:t>
            </a:r>
          </a:p>
          <a:p>
            <a:r>
              <a:rPr lang="th-TH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ต้องการเดินทางไปซื้อขนมเค้กและไอศกรีม</a:t>
            </a:r>
          </a:p>
          <a:p>
            <a:r>
              <a:rPr lang="th-TH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จากสัญลักษณ์ลูกศร  ดังนี้</a:t>
            </a:r>
          </a:p>
          <a:p>
            <a:r>
              <a:rPr lang="th-TH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จงตอบคำถามต่อไปนี้</a:t>
            </a:r>
          </a:p>
          <a:p>
            <a:r>
              <a:rPr lang="th-TH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1.ถ้า ปริ</a:t>
            </a:r>
            <a:r>
              <a:rPr lang="th-TH" sz="32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ญถ์</a:t>
            </a:r>
            <a:r>
              <a:rPr lang="th-TH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กับต้นข้าว ต้องการเดินทางไปซื้อไอศกรีม </a:t>
            </a:r>
          </a:p>
          <a:p>
            <a:r>
              <a:rPr lang="th-TH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จะต้องเดินทางเป็นระยะทางกี่ช่องตาราง  </a:t>
            </a:r>
          </a:p>
          <a:p>
            <a:r>
              <a:rPr lang="th-TH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และเป็นระยะทางกี่กิโลเมตร ??</a:t>
            </a:r>
          </a:p>
          <a:p>
            <a:r>
              <a:rPr lang="th-TH" sz="32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ตอบ</a:t>
            </a:r>
          </a:p>
          <a:p>
            <a:endParaRPr lang="th-TH" sz="32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  <a:p>
            <a:r>
              <a:rPr lang="th-TH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2.ถ้า ปริ</a:t>
            </a:r>
            <a:r>
              <a:rPr lang="th-TH" sz="32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ญถ์</a:t>
            </a:r>
            <a:r>
              <a:rPr lang="th-TH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กับต้นข้าว ต้องการเดินทางไปซื้อขนมเค้ก </a:t>
            </a:r>
          </a:p>
          <a:p>
            <a:r>
              <a:rPr lang="th-TH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จะต้องเดินทางเป็นระยะทางกี่ช่องตาราง  </a:t>
            </a:r>
          </a:p>
          <a:p>
            <a:r>
              <a:rPr lang="th-TH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และเป็นระยะทางกี่กิโลเมตร ??</a:t>
            </a:r>
          </a:p>
          <a:p>
            <a:r>
              <a:rPr lang="th-TH" sz="32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ตอบ</a:t>
            </a:r>
          </a:p>
          <a:p>
            <a:endParaRPr lang="th-TH" sz="32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4" name="ลูกศร: ขวา 6">
            <a:extLst>
              <a:ext uri="{FF2B5EF4-FFF2-40B4-BE49-F238E27FC236}">
                <a16:creationId xmlns:a16="http://schemas.microsoft.com/office/drawing/2014/main" id="{9E2CF0AE-A626-4952-BE5B-6BA2E62C9F4E}"/>
              </a:ext>
            </a:extLst>
          </p:cNvPr>
          <p:cNvSpPr/>
          <p:nvPr/>
        </p:nvSpPr>
        <p:spPr>
          <a:xfrm>
            <a:off x="8835354" y="1194872"/>
            <a:ext cx="483235" cy="354965"/>
          </a:xfrm>
          <a:prstGeom prst="rightArrow">
            <a:avLst/>
          </a:prstGeom>
          <a:solidFill>
            <a:srgbClr val="FF66FF"/>
          </a:solidFill>
          <a:ln w="127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ลูกศร: ลง 8">
            <a:extLst>
              <a:ext uri="{FF2B5EF4-FFF2-40B4-BE49-F238E27FC236}">
                <a16:creationId xmlns:a16="http://schemas.microsoft.com/office/drawing/2014/main" id="{48DB4873-500B-488A-8D5B-40F0412A27E3}"/>
              </a:ext>
            </a:extLst>
          </p:cNvPr>
          <p:cNvSpPr/>
          <p:nvPr/>
        </p:nvSpPr>
        <p:spPr>
          <a:xfrm>
            <a:off x="10682358" y="1160264"/>
            <a:ext cx="354965" cy="424180"/>
          </a:xfrm>
          <a:prstGeom prst="downArrow">
            <a:avLst/>
          </a:prstGeom>
          <a:solidFill>
            <a:srgbClr val="00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ลูกศร: ลง 9">
            <a:extLst>
              <a:ext uri="{FF2B5EF4-FFF2-40B4-BE49-F238E27FC236}">
                <a16:creationId xmlns:a16="http://schemas.microsoft.com/office/drawing/2014/main" id="{6737CFE6-0E99-40E7-9D6F-006463CEE906}"/>
              </a:ext>
            </a:extLst>
          </p:cNvPr>
          <p:cNvSpPr/>
          <p:nvPr/>
        </p:nvSpPr>
        <p:spPr>
          <a:xfrm rot="10800000">
            <a:off x="11483055" y="1160264"/>
            <a:ext cx="354965" cy="424180"/>
          </a:xfrm>
          <a:prstGeom prst="downArrow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ลูกศร: ขวา 7">
            <a:extLst>
              <a:ext uri="{FF2B5EF4-FFF2-40B4-BE49-F238E27FC236}">
                <a16:creationId xmlns:a16="http://schemas.microsoft.com/office/drawing/2014/main" id="{28C08C1D-9F41-4E62-8207-3FC2E3ED613E}"/>
              </a:ext>
            </a:extLst>
          </p:cNvPr>
          <p:cNvSpPr/>
          <p:nvPr/>
        </p:nvSpPr>
        <p:spPr>
          <a:xfrm rot="10800000">
            <a:off x="9702011" y="1194871"/>
            <a:ext cx="483235" cy="354965"/>
          </a:xfrm>
          <a:prstGeom prst="rightArrow">
            <a:avLst/>
          </a:prstGeom>
          <a:solidFill>
            <a:srgbClr val="00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EC977-CE87-4462-92D6-A6C36C62975D}"/>
              </a:ext>
            </a:extLst>
          </p:cNvPr>
          <p:cNvSpPr txBox="1"/>
          <p:nvPr/>
        </p:nvSpPr>
        <p:spPr>
          <a:xfrm>
            <a:off x="468749" y="482216"/>
            <a:ext cx="450965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 		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 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	</a:t>
            </a:r>
          </a:p>
          <a:p>
            <a:r>
              <a:rPr lang="en-US" dirty="0"/>
              <a:t> 				</a:t>
            </a:r>
          </a:p>
          <a:p>
            <a:r>
              <a:rPr lang="en-US" dirty="0"/>
              <a:t>				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864913-D0EF-48AF-8A8E-424457001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35" y="743473"/>
            <a:ext cx="3489465" cy="46101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94E76F-3B8C-4F63-BB8F-0432AD6E1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4665" y="600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7A12B66-DB7A-4F08-B3FD-C2DB32399E1A}"/>
              </a:ext>
            </a:extLst>
          </p:cNvPr>
          <p:cNvGrpSpPr/>
          <p:nvPr/>
        </p:nvGrpSpPr>
        <p:grpSpPr>
          <a:xfrm>
            <a:off x="301171" y="333769"/>
            <a:ext cx="11700329" cy="6445576"/>
            <a:chOff x="252185" y="295549"/>
            <a:chExt cx="11700329" cy="644557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4424206-6A0C-40C0-9CCC-329261AB2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652"/>
            <a:stretch/>
          </p:blipFill>
          <p:spPr>
            <a:xfrm rot="5400000">
              <a:off x="3237627" y="-2027681"/>
              <a:ext cx="6375329" cy="11054445"/>
            </a:xfrm>
            <a:prstGeom prst="rect">
              <a:avLst/>
            </a:prstGeom>
          </p:spPr>
        </p:pic>
        <p:sp>
          <p:nvSpPr>
            <p:cNvPr id="6" name="แผนผังลำดับงาน: สิ้นสุด 23">
              <a:extLst>
                <a:ext uri="{FF2B5EF4-FFF2-40B4-BE49-F238E27FC236}">
                  <a16:creationId xmlns:a16="http://schemas.microsoft.com/office/drawing/2014/main" id="{28675946-28F0-46F8-B4DF-ADDF3DD34326}"/>
                </a:ext>
              </a:extLst>
            </p:cNvPr>
            <p:cNvSpPr/>
            <p:nvPr/>
          </p:nvSpPr>
          <p:spPr>
            <a:xfrm rot="5400000" flipH="1">
              <a:off x="105001" y="685394"/>
              <a:ext cx="1234440" cy="506095"/>
            </a:xfrm>
            <a:prstGeom prst="flowChartTerminator">
              <a:avLst/>
            </a:prstGeom>
            <a:solidFill>
              <a:srgbClr val="66FFFF"/>
            </a:solidFill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th-TH" sz="160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Cordia New" panose="020B0304020202020204" pitchFamily="34" charset="-34"/>
                </a:rPr>
                <a:t>จุดเริ่มต้น</a:t>
              </a:r>
              <a:endParaRPr lang="en-US" sz="1100" dirty="0">
                <a:effectLst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7" name="สี่เหลี่ยมผืนผ้า 10">
              <a:extLst>
                <a:ext uri="{FF2B5EF4-FFF2-40B4-BE49-F238E27FC236}">
                  <a16:creationId xmlns:a16="http://schemas.microsoft.com/office/drawing/2014/main" id="{DE81BCA7-6C01-4428-B80C-81EC0E951869}"/>
                </a:ext>
              </a:extLst>
            </p:cNvPr>
            <p:cNvSpPr/>
            <p:nvPr/>
          </p:nvSpPr>
          <p:spPr>
            <a:xfrm>
              <a:off x="252185" y="3898901"/>
              <a:ext cx="719455" cy="74031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ED843908-802C-499D-BEF0-C01A251AA01D}"/>
                </a:ext>
              </a:extLst>
            </p:cNvPr>
            <p:cNvSpPr txBox="1"/>
            <p:nvPr/>
          </p:nvSpPr>
          <p:spPr>
            <a:xfrm rot="5400000">
              <a:off x="-357130" y="5438747"/>
              <a:ext cx="1991033" cy="613724"/>
            </a:xfrm>
            <a:prstGeom prst="rect">
              <a:avLst/>
            </a:prstGeom>
            <a:no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1 </a:t>
              </a:r>
              <a:r>
                <a:rPr lang="th-TH" sz="1600" b="1" dirty="0">
                  <a:effectLst/>
                  <a:latin typeface="DB Adman X" panose="02000506090000020004" pitchFamily="2" charset="-34"/>
                  <a:ea typeface="Calibri" panose="020F0502020204030204" pitchFamily="34" charset="0"/>
                  <a:cs typeface="DB Adman X" panose="02000506090000020004" pitchFamily="2" charset="-34"/>
                </a:rPr>
                <a:t>ช่องตาราง </a:t>
              </a:r>
              <a:r>
                <a:rPr lang="en-US" sz="1600" b="1" dirty="0">
                  <a:effectLst/>
                  <a:latin typeface="DB Adman X" panose="02000506090000020004" pitchFamily="2" charset="-34"/>
                  <a:ea typeface="Calibri" panose="020F0502020204030204" pitchFamily="34" charset="0"/>
                  <a:cs typeface="DB Adman X" panose="02000506090000020004" pitchFamily="2" charset="-34"/>
                </a:rPr>
                <a:t>= 1</a:t>
              </a:r>
              <a:r>
                <a:rPr lang="th-TH" sz="1600" b="1" dirty="0">
                  <a:effectLst/>
                  <a:latin typeface="DB Adman X" panose="02000506090000020004" pitchFamily="2" charset="-34"/>
                  <a:ea typeface="Calibri" panose="020F0502020204030204" pitchFamily="34" charset="0"/>
                  <a:cs typeface="DB Adman X" panose="02000506090000020004" pitchFamily="2" charset="-34"/>
                </a:rPr>
                <a:t> กิโลเมตร</a:t>
              </a:r>
              <a:endParaRPr lang="en-US" sz="1100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5DDFC8-B4A0-4A5B-8EB4-499E328B8CA3}"/>
                </a:ext>
              </a:extLst>
            </p:cNvPr>
            <p:cNvSpPr/>
            <p:nvPr/>
          </p:nvSpPr>
          <p:spPr>
            <a:xfrm>
              <a:off x="1107982" y="295549"/>
              <a:ext cx="1508218" cy="1520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รูปภาพ 20">
              <a:extLst>
                <a:ext uri="{FF2B5EF4-FFF2-40B4-BE49-F238E27FC236}">
                  <a16:creationId xmlns:a16="http://schemas.microsoft.com/office/drawing/2014/main" id="{D89DEC3D-ED5B-4E19-9E1A-9AF695A0EE6D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93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06303" y="464756"/>
              <a:ext cx="1226820" cy="104330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8346F8A-8AC8-44E4-8510-ACF12FBFE663}"/>
                </a:ext>
              </a:extLst>
            </p:cNvPr>
            <p:cNvSpPr/>
            <p:nvPr/>
          </p:nvSpPr>
          <p:spPr>
            <a:xfrm>
              <a:off x="9715500" y="372998"/>
              <a:ext cx="1606170" cy="1520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9AA32B-9883-4936-82C7-E0E47A1D241A}"/>
                </a:ext>
              </a:extLst>
            </p:cNvPr>
            <p:cNvSpPr/>
            <p:nvPr/>
          </p:nvSpPr>
          <p:spPr>
            <a:xfrm>
              <a:off x="8092982" y="3773125"/>
              <a:ext cx="1508218" cy="1520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รูปภาพ 21">
              <a:extLst>
                <a:ext uri="{FF2B5EF4-FFF2-40B4-BE49-F238E27FC236}">
                  <a16:creationId xmlns:a16="http://schemas.microsoft.com/office/drawing/2014/main" id="{7BF8E129-C482-4BEB-A1FC-FF32328C230A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383285" y="311877"/>
              <a:ext cx="751205" cy="1079500"/>
            </a:xfrm>
            <a:prstGeom prst="rect">
              <a:avLst/>
            </a:prstGeom>
          </p:spPr>
        </p:pic>
        <p:pic>
          <p:nvPicPr>
            <p:cNvPr id="4" name="รูปภาพ 19">
              <a:extLst>
                <a:ext uri="{FF2B5EF4-FFF2-40B4-BE49-F238E27FC236}">
                  <a16:creationId xmlns:a16="http://schemas.microsoft.com/office/drawing/2014/main" id="{D2693BB3-775F-4D20-8213-196A9079D303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53805" y="4381500"/>
              <a:ext cx="786995" cy="912176"/>
            </a:xfrm>
            <a:prstGeom prst="rect">
              <a:avLst/>
            </a:prstGeom>
          </p:spPr>
        </p:pic>
      </p:grpSp>
      <p:sp>
        <p:nvSpPr>
          <p:cNvPr id="13" name="ลูกศร: ขวา 6">
            <a:extLst>
              <a:ext uri="{FF2B5EF4-FFF2-40B4-BE49-F238E27FC236}">
                <a16:creationId xmlns:a16="http://schemas.microsoft.com/office/drawing/2014/main" id="{B0FC1C0A-CB74-41C5-B4BC-E770D92DDA45}"/>
              </a:ext>
            </a:extLst>
          </p:cNvPr>
          <p:cNvSpPr/>
          <p:nvPr/>
        </p:nvSpPr>
        <p:spPr>
          <a:xfrm>
            <a:off x="592445" y="1737930"/>
            <a:ext cx="483235" cy="354965"/>
          </a:xfrm>
          <a:prstGeom prst="rightArrow">
            <a:avLst/>
          </a:prstGeom>
          <a:solidFill>
            <a:srgbClr val="FF66FF"/>
          </a:solidFill>
          <a:ln w="127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ลูกศร: ลง 8">
            <a:extLst>
              <a:ext uri="{FF2B5EF4-FFF2-40B4-BE49-F238E27FC236}">
                <a16:creationId xmlns:a16="http://schemas.microsoft.com/office/drawing/2014/main" id="{F1BA1C59-C2A0-4759-BB43-1968B4E0A701}"/>
              </a:ext>
            </a:extLst>
          </p:cNvPr>
          <p:cNvSpPr/>
          <p:nvPr/>
        </p:nvSpPr>
        <p:spPr>
          <a:xfrm>
            <a:off x="635202" y="2638656"/>
            <a:ext cx="354965" cy="424180"/>
          </a:xfrm>
          <a:prstGeom prst="downArrow">
            <a:avLst/>
          </a:prstGeom>
          <a:solidFill>
            <a:srgbClr val="00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ลูกศร: ลง 9">
            <a:extLst>
              <a:ext uri="{FF2B5EF4-FFF2-40B4-BE49-F238E27FC236}">
                <a16:creationId xmlns:a16="http://schemas.microsoft.com/office/drawing/2014/main" id="{89446B92-CA33-400A-82CF-3A443757FD42}"/>
              </a:ext>
            </a:extLst>
          </p:cNvPr>
          <p:cNvSpPr/>
          <p:nvPr/>
        </p:nvSpPr>
        <p:spPr>
          <a:xfrm rot="10800000">
            <a:off x="677959" y="3216910"/>
            <a:ext cx="354965" cy="424180"/>
          </a:xfrm>
          <a:prstGeom prst="downArrow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ลูกศร: ขวา 7">
            <a:extLst>
              <a:ext uri="{FF2B5EF4-FFF2-40B4-BE49-F238E27FC236}">
                <a16:creationId xmlns:a16="http://schemas.microsoft.com/office/drawing/2014/main" id="{FF823AB0-796F-4834-8DFD-2D2EE0ECA595}"/>
              </a:ext>
            </a:extLst>
          </p:cNvPr>
          <p:cNvSpPr/>
          <p:nvPr/>
        </p:nvSpPr>
        <p:spPr>
          <a:xfrm rot="10800000">
            <a:off x="506931" y="2236943"/>
            <a:ext cx="483235" cy="354965"/>
          </a:xfrm>
          <a:prstGeom prst="rightArrow">
            <a:avLst/>
          </a:prstGeom>
          <a:solidFill>
            <a:srgbClr val="00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สี่เหลี่ยมผืนผ้า 10">
            <a:extLst>
              <a:ext uri="{FF2B5EF4-FFF2-40B4-BE49-F238E27FC236}">
                <a16:creationId xmlns:a16="http://schemas.microsoft.com/office/drawing/2014/main" id="{342C36CB-17E4-4705-9CBE-CC4A3CEAE21C}"/>
              </a:ext>
            </a:extLst>
          </p:cNvPr>
          <p:cNvSpPr/>
          <p:nvPr/>
        </p:nvSpPr>
        <p:spPr>
          <a:xfrm>
            <a:off x="313470" y="3943617"/>
            <a:ext cx="719455" cy="740318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264588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194</Words>
  <Application>Microsoft Office PowerPoint</Application>
  <PresentationFormat>Widescreen</PresentationFormat>
  <Paragraphs>54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DB Adman X</vt:lpstr>
      <vt:lpstr>TH SarabunPSK</vt:lpstr>
      <vt:lpstr>Source Sans Pro</vt:lpstr>
      <vt:lpstr>Arial</vt:lpstr>
      <vt:lpstr>FunkyShapesVTI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สัญลักษณ์พื้นฐาน สำหรับ  การเขียนผังงาน</dc:title>
  <dc:creator>Sirilak  Lerthiransap</dc:creator>
  <cp:lastModifiedBy>Sirilak  Lerthiransap</cp:lastModifiedBy>
  <cp:revision>29</cp:revision>
  <dcterms:created xsi:type="dcterms:W3CDTF">2021-01-13T08:10:17Z</dcterms:created>
  <dcterms:modified xsi:type="dcterms:W3CDTF">2021-01-18T06:56:33Z</dcterms:modified>
</cp:coreProperties>
</file>