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8" r:id="rId2"/>
    <p:sldId id="287" r:id="rId3"/>
    <p:sldId id="258" r:id="rId4"/>
    <p:sldId id="259" r:id="rId5"/>
    <p:sldId id="260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63" r:id="rId22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DB Embossiam X" panose="02000506090000020004" pitchFamily="2" charset="-34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8" d="100"/>
          <a:sy n="48" d="100"/>
        </p:scale>
        <p:origin x="150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9CEC8-2169-4F07-9D30-C7C8A528A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A6998-7E1F-4B8F-AD97-414A85D11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9A9C9-2FA3-4E75-82C9-0C2E9A1AE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1DB3-15F4-4CB0-ACF0-562B124DAC9D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4D403-4A0B-4BFB-9DA6-38D57A03A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F11F8-0A50-4773-AAF0-CE08DB1E0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ED80-D272-4E64-94E1-AA98A897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26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8AA76-1468-4BFA-8663-9E53AC28B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699279-0BCA-4E1B-A0DB-11DA13F87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47800-84DB-476A-A14A-BE9FF0CEE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1DB3-15F4-4CB0-ACF0-562B124DAC9D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D073E-7EF7-420D-BCDE-D502315A1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59118-7A76-478C-BC1E-DC9FE598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ED80-D272-4E64-94E1-AA98A897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40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7AED99-365B-42C5-84DC-12753C643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04B64F-425B-45B8-AEB0-CE46BDB5D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A7FBC-0C31-4FB3-85D3-670FB922C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1DB3-15F4-4CB0-ACF0-562B124DAC9D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6BB14-F572-4BEB-AF12-6ABD7E13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F9721-553C-4227-A46A-9E582E0D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ED80-D272-4E64-94E1-AA98A897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49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2485A-46F1-4B46-8D64-613CC1DDF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5DDE3-099D-4C20-854E-5CFD2AC76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8E719-D2E3-4E13-B104-4F5D752DC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1DB3-15F4-4CB0-ACF0-562B124DAC9D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53FD6-F5D4-4E4F-BFB3-6D75A944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C76A8-1C66-4CC7-8D56-76603A089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ED80-D272-4E64-94E1-AA98A897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9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D1C32-50E7-4BFC-A96F-E43EE11BD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D7461-9EF4-4E6D-803C-FB99C92F9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238CA-6AA6-425E-A969-94C1A093D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1DB3-15F4-4CB0-ACF0-562B124DAC9D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00470-2465-49F2-B1F6-8DDCBAC69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D2679-B023-49DB-BA24-3B2D5BF32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ED80-D272-4E64-94E1-AA98A897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1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82233-49A9-421E-8CFE-A99BA9325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A2B0E-FF79-42AD-9944-7E83BB706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E67E9-7C4E-4B8E-9652-06CE7F146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98D48-FCEE-4E9B-A20E-02FDE0958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1DB3-15F4-4CB0-ACF0-562B124DAC9D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18347-0970-4BCF-9891-460297329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43E2AA-4C71-4340-B20D-06073B0E6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ED80-D272-4E64-94E1-AA98A897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85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605D3-9F35-487C-9ED5-1F763A404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6ACE4-A804-442F-8A76-4234A2586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F13D1-6704-4958-B9B1-61C90E920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17DFAF-9AD0-4434-B3D4-6AB1D95EA9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4E4563-F457-4D55-A986-94FC02CBB1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871A8D-841F-4E9F-9026-DA580AAE0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1DB3-15F4-4CB0-ACF0-562B124DAC9D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8FE640-6489-46BE-9C8C-3BACBE3E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670597-944A-4A09-AF44-ECCB1ED1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ED80-D272-4E64-94E1-AA98A897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40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70EE0-07D8-4559-8FF2-C5AFF9C63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3DB99A-75C9-4821-BFE1-E4894819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1DB3-15F4-4CB0-ACF0-562B124DAC9D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67CFE2-0A6E-4E67-8B2C-BC5234B23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06416D-169E-45D8-92D8-5D66EF3E1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ED80-D272-4E64-94E1-AA98A897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40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F698A3-C127-45FA-B0E4-CA2F1DA3D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1DB3-15F4-4CB0-ACF0-562B124DAC9D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B29F8F-3297-430E-87C3-044FE8B83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7E379-4F79-42E7-92F4-7613C681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ED80-D272-4E64-94E1-AA98A897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46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F4F4B-9300-442F-97BF-9A6D917CD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A4001-C72C-4C47-99A3-CBE532257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4E938-E370-4CDE-909F-4D1B58AE7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074F4-1BE9-4EB4-8026-15DEC905E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1DB3-15F4-4CB0-ACF0-562B124DAC9D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1EC630-0D5A-4818-9C04-8B8A7599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DE9FA-7964-40B5-A39C-AA2A2C49B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ED80-D272-4E64-94E1-AA98A897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31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C2A6D-6540-4E3D-BDD7-4DE773749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C95292-9236-478B-8CCC-5F2F6F2D0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F885D-21F7-4B1C-92D4-06338B550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C47EC-B955-41BA-B14E-68C7C7696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1DB3-15F4-4CB0-ACF0-562B124DAC9D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D8D026-2521-4675-93C4-F2702844F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5FC1-6AFF-4AC9-A9D5-788B304CB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ED80-D272-4E64-94E1-AA98A897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08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05C586-98B3-4E4A-8332-9AEDC93E5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2C8F0-6FD8-472F-B5A7-E77DB25AA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EE7E2-5AED-4233-9BCB-4700E8BBA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C1DB3-15F4-4CB0-ACF0-562B124DAC9D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F7B20-4E32-41E6-80FF-F6409504E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5E490-6C72-45FD-89B7-DFFF445785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BED80-D272-4E64-94E1-AA98A897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10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oiวิดีโอใหม่">
            <a:hlinkClick r:id="" action="ppaction://media"/>
            <a:extLst>
              <a:ext uri="{FF2B5EF4-FFF2-40B4-BE49-F238E27FC236}">
                <a16:creationId xmlns:a16="http://schemas.microsoft.com/office/drawing/2014/main" id="{418F5717-5372-47BD-B0C2-ADA61D8362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4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0C395E11-A04A-49D3-880C-A4130DB05C2B}"/>
              </a:ext>
            </a:extLst>
          </p:cNvPr>
          <p:cNvGrpSpPr/>
          <p:nvPr/>
        </p:nvGrpSpPr>
        <p:grpSpPr>
          <a:xfrm>
            <a:off x="-119168" y="-96623"/>
            <a:ext cx="12311168" cy="6954623"/>
            <a:chOff x="-119168" y="-96623"/>
            <a:chExt cx="8845725" cy="6954623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 rotWithShape="1">
            <a:blip r:embed="rId2"/>
            <a:srcRect l="12365" t="13166" r="34034" b="11834"/>
            <a:stretch/>
          </p:blipFill>
          <p:spPr>
            <a:xfrm>
              <a:off x="0" y="0"/>
              <a:ext cx="8726557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F53331-AD1D-4844-AC94-B56194FF3888}"/>
                </a:ext>
              </a:extLst>
            </p:cNvPr>
            <p:cNvSpPr txBox="1"/>
            <p:nvPr/>
          </p:nvSpPr>
          <p:spPr>
            <a:xfrm>
              <a:off x="0" y="5709777"/>
              <a:ext cx="4347304" cy="954107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chemeClr val="bg1"/>
                  </a:solidFill>
                  <a:latin typeface="DB Embossiam X" panose="02000506090000020004" pitchFamily="2" charset="-34"/>
                  <a:cs typeface="DB Embossiam X" panose="02000506090000020004" pitchFamily="2" charset="-34"/>
                </a:rPr>
                <a:t>เรียงลำดับโค้ดคำสั่งให้มาริโอ้เดินไปเก็บเหรียญโดยหลบหลีกศัตรูและสิ่งกีดขวาง</a:t>
              </a:r>
              <a:endParaRPr lang="en-US" sz="2800" dirty="0">
                <a:solidFill>
                  <a:schemeClr val="bg1"/>
                </a:solidFill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76D94-8EE2-4AE7-AD61-3C52B73ABDD2}"/>
                </a:ext>
              </a:extLst>
            </p:cNvPr>
            <p:cNvSpPr txBox="1"/>
            <p:nvPr/>
          </p:nvSpPr>
          <p:spPr>
            <a:xfrm>
              <a:off x="29825" y="18957"/>
              <a:ext cx="8181975" cy="646331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ว๔</a:t>
              </a:r>
              <a:r>
                <a:rPr lang="en-US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.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๒ ป.๑/๒ 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แสดงลำดับขั้นตอนการทำงานหรือการแก้ปัญหาที่เป็นอัลกอริทึมอย่างง่าย </a:t>
              </a:r>
            </a:p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โดยใช้ภาพ สัญลักษณ์ หรือข้อความ</a:t>
              </a:r>
              <a:endParaRPr lang="en-US" dirty="0">
                <a:solidFill>
                  <a:schemeClr val="bg1"/>
                </a:solidFill>
                <a:effectLst/>
                <a:latin typeface="DB Embossiam X" panose="02000506090000020004" pitchFamily="2" charset="-34"/>
                <a:ea typeface="Calibri" panose="020F0502020204030204" pitchFamily="34" charset="0"/>
                <a:cs typeface="DB Embossiam X" panose="02000506090000020004" pitchFamily="2" charset="-34"/>
              </a:endParaRP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B6F73575-C48F-4292-95FD-AB592F9A9B88}"/>
                </a:ext>
              </a:extLst>
            </p:cNvPr>
            <p:cNvSpPr/>
            <p:nvPr/>
          </p:nvSpPr>
          <p:spPr>
            <a:xfrm>
              <a:off x="-119168" y="-96623"/>
              <a:ext cx="16514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th-TH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โจทย์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10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359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7D28CC02-F76F-42F6-B949-6631C036A829}"/>
              </a:ext>
            </a:extLst>
          </p:cNvPr>
          <p:cNvGrpSpPr/>
          <p:nvPr/>
        </p:nvGrpSpPr>
        <p:grpSpPr>
          <a:xfrm>
            <a:off x="-119168" y="-96623"/>
            <a:ext cx="12311168" cy="6954623"/>
            <a:chOff x="-119168" y="-96623"/>
            <a:chExt cx="8825846" cy="6954623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/>
            <a:srcRect l="12365" t="13370" r="33992" b="12040"/>
            <a:stretch/>
          </p:blipFill>
          <p:spPr>
            <a:xfrm>
              <a:off x="0" y="0"/>
              <a:ext cx="8706678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F53331-AD1D-4844-AC94-B56194FF3888}"/>
                </a:ext>
              </a:extLst>
            </p:cNvPr>
            <p:cNvSpPr txBox="1"/>
            <p:nvPr/>
          </p:nvSpPr>
          <p:spPr>
            <a:xfrm>
              <a:off x="29825" y="5739756"/>
              <a:ext cx="4302333" cy="954107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chemeClr val="bg1"/>
                  </a:solidFill>
                  <a:latin typeface="DB Embossiam X" panose="02000506090000020004" pitchFamily="2" charset="-34"/>
                  <a:cs typeface="DB Embossiam X" panose="02000506090000020004" pitchFamily="2" charset="-34"/>
                </a:rPr>
                <a:t>เรียงลำดับโค้ดคำสั่งให้มาริโอ้เดินไปเก็บเหรียญโดยหลบหลีกศัตรูและสิ่งกีดขวาง</a:t>
              </a:r>
              <a:endParaRPr lang="en-US" sz="2800" dirty="0">
                <a:solidFill>
                  <a:schemeClr val="bg1"/>
                </a:solidFill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76D94-8EE2-4AE7-AD61-3C52B73ABDD2}"/>
                </a:ext>
              </a:extLst>
            </p:cNvPr>
            <p:cNvSpPr txBox="1"/>
            <p:nvPr/>
          </p:nvSpPr>
          <p:spPr>
            <a:xfrm>
              <a:off x="29825" y="48937"/>
              <a:ext cx="8181975" cy="646331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ว๔</a:t>
              </a:r>
              <a:r>
                <a:rPr lang="en-US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.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๒ ป.๑/๒ 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แสดงลำดับขั้นตอนการทำงานหรือการแก้ปัญหาที่เป็นอัลกอริทึมอย่างง่าย </a:t>
              </a:r>
            </a:p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โดยใช้ภาพ สัญลักษณ์ หรือข้อความ</a:t>
              </a:r>
              <a:endParaRPr lang="en-US" dirty="0">
                <a:solidFill>
                  <a:schemeClr val="bg1"/>
                </a:solidFill>
                <a:effectLst/>
                <a:latin typeface="DB Embossiam X" panose="02000506090000020004" pitchFamily="2" charset="-34"/>
                <a:ea typeface="Calibri" panose="020F0502020204030204" pitchFamily="34" charset="0"/>
                <a:cs typeface="DB Embossiam X" panose="02000506090000020004" pitchFamily="2" charset="-34"/>
              </a:endParaRP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D6F9018A-2E30-4CDC-9E3D-4FD0E919101E}"/>
                </a:ext>
              </a:extLst>
            </p:cNvPr>
            <p:cNvSpPr/>
            <p:nvPr/>
          </p:nvSpPr>
          <p:spPr>
            <a:xfrm>
              <a:off x="-119168" y="-96623"/>
              <a:ext cx="16514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th-TH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โจทย์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11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36571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BA16300E-E6CA-4A86-9E39-0032B3F0D1F8}"/>
              </a:ext>
            </a:extLst>
          </p:cNvPr>
          <p:cNvGrpSpPr/>
          <p:nvPr/>
        </p:nvGrpSpPr>
        <p:grpSpPr>
          <a:xfrm>
            <a:off x="-119168" y="-129209"/>
            <a:ext cx="12311168" cy="6954623"/>
            <a:chOff x="-119168" y="-96623"/>
            <a:chExt cx="8865603" cy="6954623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 rotWithShape="1">
            <a:blip r:embed="rId2"/>
            <a:srcRect l="12711" t="13986" r="33979" b="11834"/>
            <a:stretch/>
          </p:blipFill>
          <p:spPr>
            <a:xfrm>
              <a:off x="0" y="0"/>
              <a:ext cx="8746435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F53331-AD1D-4844-AC94-B56194FF3888}"/>
                </a:ext>
              </a:extLst>
            </p:cNvPr>
            <p:cNvSpPr txBox="1"/>
            <p:nvPr/>
          </p:nvSpPr>
          <p:spPr>
            <a:xfrm>
              <a:off x="14835" y="5694786"/>
              <a:ext cx="4302333" cy="954107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chemeClr val="bg1"/>
                  </a:solidFill>
                  <a:latin typeface="DB Embossiam X" panose="02000506090000020004" pitchFamily="2" charset="-34"/>
                  <a:cs typeface="DB Embossiam X" panose="02000506090000020004" pitchFamily="2" charset="-34"/>
                </a:rPr>
                <a:t>เรียงลำดับโค้ดคำสั่งให้มาริโอ้เดินไปเก็บเหรียญโดยหลบหลีกศัตรูและสิ่งกีดขวาง</a:t>
              </a:r>
              <a:endParaRPr lang="en-US" sz="2800" dirty="0">
                <a:solidFill>
                  <a:schemeClr val="bg1"/>
                </a:solidFill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76D94-8EE2-4AE7-AD61-3C52B73ABDD2}"/>
                </a:ext>
              </a:extLst>
            </p:cNvPr>
            <p:cNvSpPr txBox="1"/>
            <p:nvPr/>
          </p:nvSpPr>
          <p:spPr>
            <a:xfrm>
              <a:off x="29825" y="48937"/>
              <a:ext cx="8181975" cy="646331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ว๔</a:t>
              </a:r>
              <a:r>
                <a:rPr lang="en-US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.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๒ ป.๑/๒ 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แสดงลำดับขั้นตอนการทำงานหรือการแก้ปัญหาที่เป็นอัลกอริทึมอย่างง่าย </a:t>
              </a:r>
            </a:p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โดยใช้ภาพ สัญลักษณ์ หรือข้อความ</a:t>
              </a:r>
              <a:endParaRPr lang="en-US" dirty="0">
                <a:solidFill>
                  <a:schemeClr val="bg1"/>
                </a:solidFill>
                <a:effectLst/>
                <a:latin typeface="DB Embossiam X" panose="02000506090000020004" pitchFamily="2" charset="-34"/>
                <a:ea typeface="Calibri" panose="020F0502020204030204" pitchFamily="34" charset="0"/>
                <a:cs typeface="DB Embossiam X" panose="02000506090000020004" pitchFamily="2" charset="-34"/>
              </a:endParaRP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2F46461C-63E8-4C9B-981A-BEC419F6D227}"/>
                </a:ext>
              </a:extLst>
            </p:cNvPr>
            <p:cNvSpPr/>
            <p:nvPr/>
          </p:nvSpPr>
          <p:spPr>
            <a:xfrm>
              <a:off x="-119168" y="-96623"/>
              <a:ext cx="16514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th-TH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โจทย์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12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9644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E73AFE8B-9135-404C-B388-A14C58F0DAD8}"/>
              </a:ext>
            </a:extLst>
          </p:cNvPr>
          <p:cNvGrpSpPr/>
          <p:nvPr/>
        </p:nvGrpSpPr>
        <p:grpSpPr>
          <a:xfrm>
            <a:off x="-130389" y="-96623"/>
            <a:ext cx="12322389" cy="6954623"/>
            <a:chOff x="-130389" y="-96623"/>
            <a:chExt cx="8797311" cy="6954623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/>
            <a:srcRect l="12672" t="12398" r="34257" b="12398"/>
            <a:stretch/>
          </p:blipFill>
          <p:spPr>
            <a:xfrm>
              <a:off x="0" y="0"/>
              <a:ext cx="8666922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F53331-AD1D-4844-AC94-B56194FF3888}"/>
                </a:ext>
              </a:extLst>
            </p:cNvPr>
            <p:cNvSpPr txBox="1"/>
            <p:nvPr/>
          </p:nvSpPr>
          <p:spPr>
            <a:xfrm>
              <a:off x="-15145" y="5724766"/>
              <a:ext cx="4392274" cy="954107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chemeClr val="bg1"/>
                  </a:solidFill>
                  <a:latin typeface="DB Embossiam X" panose="02000506090000020004" pitchFamily="2" charset="-34"/>
                  <a:cs typeface="DB Embossiam X" panose="02000506090000020004" pitchFamily="2" charset="-34"/>
                </a:rPr>
                <a:t>เรียงลำดับโค้ดคำสั่งให้มาริโอ้เดินไปเก็บเหรียญโดยหลบหลีกศัตรูและสิ่งกีดขวาง</a:t>
              </a:r>
              <a:endParaRPr lang="en-US" sz="2800" dirty="0">
                <a:solidFill>
                  <a:schemeClr val="bg1"/>
                </a:solidFill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76D94-8EE2-4AE7-AD61-3C52B73ABDD2}"/>
                </a:ext>
              </a:extLst>
            </p:cNvPr>
            <p:cNvSpPr txBox="1"/>
            <p:nvPr/>
          </p:nvSpPr>
          <p:spPr>
            <a:xfrm>
              <a:off x="14835" y="-11023"/>
              <a:ext cx="8181975" cy="646331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ว๔</a:t>
              </a:r>
              <a:r>
                <a:rPr lang="en-US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.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๒ ป.๑/๒ 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แสดงลำดับขั้นตอนการทำงานหรือการแก้ปัญหาที่เป็นอัลกอริทึมอย่างง่าย </a:t>
              </a:r>
            </a:p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โดยใช้ภาพ สัญลักษณ์ หรือข้อความ</a:t>
              </a:r>
              <a:endParaRPr lang="en-US" dirty="0">
                <a:solidFill>
                  <a:schemeClr val="bg1"/>
                </a:solidFill>
                <a:effectLst/>
                <a:latin typeface="DB Embossiam X" panose="02000506090000020004" pitchFamily="2" charset="-34"/>
                <a:ea typeface="Calibri" panose="020F0502020204030204" pitchFamily="34" charset="0"/>
                <a:cs typeface="DB Embossiam X" panose="02000506090000020004" pitchFamily="2" charset="-34"/>
              </a:endParaRP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A015592A-7466-4691-912B-311D21F5ED05}"/>
                </a:ext>
              </a:extLst>
            </p:cNvPr>
            <p:cNvSpPr/>
            <p:nvPr/>
          </p:nvSpPr>
          <p:spPr>
            <a:xfrm>
              <a:off x="-130389" y="-96623"/>
              <a:ext cx="167385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th-TH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โจทย์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13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64904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0CBFECA9-970E-468C-A365-34074EF293E5}"/>
              </a:ext>
            </a:extLst>
          </p:cNvPr>
          <p:cNvGrpSpPr/>
          <p:nvPr/>
        </p:nvGrpSpPr>
        <p:grpSpPr>
          <a:xfrm>
            <a:off x="-119168" y="-96623"/>
            <a:ext cx="12311168" cy="6954623"/>
            <a:chOff x="-119168" y="-96623"/>
            <a:chExt cx="8746333" cy="6954623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 rotWithShape="1">
            <a:blip r:embed="rId2"/>
            <a:srcRect l="12595" t="13370" r="34333" b="12040"/>
            <a:stretch/>
          </p:blipFill>
          <p:spPr>
            <a:xfrm>
              <a:off x="0" y="0"/>
              <a:ext cx="8627165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F53331-AD1D-4844-AC94-B56194FF3888}"/>
                </a:ext>
              </a:extLst>
            </p:cNvPr>
            <p:cNvSpPr txBox="1"/>
            <p:nvPr/>
          </p:nvSpPr>
          <p:spPr>
            <a:xfrm>
              <a:off x="14835" y="5739756"/>
              <a:ext cx="4287343" cy="954107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chemeClr val="bg1"/>
                  </a:solidFill>
                  <a:latin typeface="DB Embossiam X" panose="02000506090000020004" pitchFamily="2" charset="-34"/>
                  <a:cs typeface="DB Embossiam X" panose="02000506090000020004" pitchFamily="2" charset="-34"/>
                </a:rPr>
                <a:t>เรียงลำดับโค้ดคำสั่งให้มาริโอ้เดินไปเก็บเหรียญโดยหลบหลีกศัตรูและสิ่งกีดขวาง</a:t>
              </a:r>
              <a:endParaRPr lang="en-US" sz="2800" dirty="0">
                <a:solidFill>
                  <a:schemeClr val="bg1"/>
                </a:solidFill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76D94-8EE2-4AE7-AD61-3C52B73ABDD2}"/>
                </a:ext>
              </a:extLst>
            </p:cNvPr>
            <p:cNvSpPr txBox="1"/>
            <p:nvPr/>
          </p:nvSpPr>
          <p:spPr>
            <a:xfrm>
              <a:off x="14835" y="3967"/>
              <a:ext cx="8181975" cy="646331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ว๔</a:t>
              </a:r>
              <a:r>
                <a:rPr lang="en-US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.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๒ ป.๑/๒ 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แสดงลำดับขั้นตอนการทำงานหรือการแก้ปัญหาที่เป็นอัลกอริทึมอย่างง่าย </a:t>
              </a:r>
            </a:p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โดยใช้ภาพ สัญลักษณ์ หรือข้อความ</a:t>
              </a:r>
              <a:endParaRPr lang="en-US" dirty="0">
                <a:solidFill>
                  <a:schemeClr val="bg1"/>
                </a:solidFill>
                <a:effectLst/>
                <a:latin typeface="DB Embossiam X" panose="02000506090000020004" pitchFamily="2" charset="-34"/>
                <a:ea typeface="Calibri" panose="020F0502020204030204" pitchFamily="34" charset="0"/>
                <a:cs typeface="DB Embossiam X" panose="02000506090000020004" pitchFamily="2" charset="-34"/>
              </a:endParaRP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81477E7A-1DF9-4818-B7BC-9BB6F5954CD7}"/>
                </a:ext>
              </a:extLst>
            </p:cNvPr>
            <p:cNvSpPr/>
            <p:nvPr/>
          </p:nvSpPr>
          <p:spPr>
            <a:xfrm>
              <a:off x="-119168" y="-96623"/>
              <a:ext cx="16514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th-TH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โจทย์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14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9226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9E3A0329-73C6-49EA-B765-64755E43FF9E}"/>
              </a:ext>
            </a:extLst>
          </p:cNvPr>
          <p:cNvGrpSpPr/>
          <p:nvPr/>
        </p:nvGrpSpPr>
        <p:grpSpPr>
          <a:xfrm>
            <a:off x="-128786" y="-96623"/>
            <a:ext cx="12320786" cy="6954623"/>
            <a:chOff x="-128786" y="-96623"/>
            <a:chExt cx="8815586" cy="6954623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/>
            <a:srcRect l="12595" t="13781" r="34048" b="12039"/>
            <a:stretch/>
          </p:blipFill>
          <p:spPr>
            <a:xfrm>
              <a:off x="0" y="0"/>
              <a:ext cx="8686800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F53331-AD1D-4844-AC94-B56194FF3888}"/>
                </a:ext>
              </a:extLst>
            </p:cNvPr>
            <p:cNvSpPr txBox="1"/>
            <p:nvPr/>
          </p:nvSpPr>
          <p:spPr>
            <a:xfrm>
              <a:off x="44815" y="5739756"/>
              <a:ext cx="4272353" cy="954107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chemeClr val="bg1"/>
                  </a:solidFill>
                  <a:latin typeface="DB Embossiam X" panose="02000506090000020004" pitchFamily="2" charset="-34"/>
                  <a:cs typeface="DB Embossiam X" panose="02000506090000020004" pitchFamily="2" charset="-34"/>
                </a:rPr>
                <a:t>เรียงลำดับโค้ดคำสั่งให้มาริโอ้เดินไปเก็บเหรียญโดยหลบหลีกศัตรูและสิ่งกีดขวาง</a:t>
              </a:r>
              <a:endParaRPr lang="en-US" sz="2800" dirty="0">
                <a:solidFill>
                  <a:schemeClr val="bg1"/>
                </a:solidFill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76D94-8EE2-4AE7-AD61-3C52B73ABDD2}"/>
                </a:ext>
              </a:extLst>
            </p:cNvPr>
            <p:cNvSpPr txBox="1"/>
            <p:nvPr/>
          </p:nvSpPr>
          <p:spPr>
            <a:xfrm>
              <a:off x="29825" y="18957"/>
              <a:ext cx="8181975" cy="646331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ว๔</a:t>
              </a:r>
              <a:r>
                <a:rPr lang="en-US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.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๒ ป.๑/๒ 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แสดงลำดับขั้นตอนการทำงานหรือการแก้ปัญหาที่เป็นอัลกอริทึมอย่างง่าย </a:t>
              </a:r>
            </a:p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โดยใช้ภาพ สัญลักษณ์ หรือข้อความ</a:t>
              </a:r>
              <a:endParaRPr lang="en-US" dirty="0">
                <a:solidFill>
                  <a:schemeClr val="bg1"/>
                </a:solidFill>
                <a:effectLst/>
                <a:latin typeface="DB Embossiam X" panose="02000506090000020004" pitchFamily="2" charset="-34"/>
                <a:ea typeface="Calibri" panose="020F0502020204030204" pitchFamily="34" charset="0"/>
                <a:cs typeface="DB Embossiam X" panose="02000506090000020004" pitchFamily="2" charset="-34"/>
              </a:endParaRP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312CF97E-961B-4CA0-9197-6C6A1542BAD1}"/>
                </a:ext>
              </a:extLst>
            </p:cNvPr>
            <p:cNvSpPr/>
            <p:nvPr/>
          </p:nvSpPr>
          <p:spPr>
            <a:xfrm>
              <a:off x="-128786" y="-96623"/>
              <a:ext cx="167065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th-TH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โจทย์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15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43482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BC8D6418-0372-42A5-8A96-487710882CE5}"/>
              </a:ext>
            </a:extLst>
          </p:cNvPr>
          <p:cNvGrpSpPr/>
          <p:nvPr/>
        </p:nvGrpSpPr>
        <p:grpSpPr>
          <a:xfrm>
            <a:off x="-124779" y="-96623"/>
            <a:ext cx="12316779" cy="6954623"/>
            <a:chOff x="-124779" y="-96623"/>
            <a:chExt cx="8791701" cy="6954623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 rotWithShape="1">
            <a:blip r:embed="rId2"/>
            <a:srcRect l="12596" t="13166" r="34088" b="11834"/>
            <a:stretch/>
          </p:blipFill>
          <p:spPr>
            <a:xfrm>
              <a:off x="0" y="0"/>
              <a:ext cx="8666922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F53331-AD1D-4844-AC94-B56194FF3888}"/>
                </a:ext>
              </a:extLst>
            </p:cNvPr>
            <p:cNvSpPr txBox="1"/>
            <p:nvPr/>
          </p:nvSpPr>
          <p:spPr>
            <a:xfrm>
              <a:off x="-29980" y="5733594"/>
              <a:ext cx="4392118" cy="954107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chemeClr val="bg1"/>
                  </a:solidFill>
                  <a:latin typeface="DB Embossiam X" panose="02000506090000020004" pitchFamily="2" charset="-34"/>
                  <a:cs typeface="DB Embossiam X" panose="02000506090000020004" pitchFamily="2" charset="-34"/>
                </a:rPr>
                <a:t>เรียงลำดับโค้ดคำสั่งให้มาริโอ้เดินไปเก็บเหรียญโดยหลบหลีกศัตรูและสิ่งกีดขวาง</a:t>
              </a:r>
              <a:endParaRPr lang="en-US" sz="2800" dirty="0">
                <a:solidFill>
                  <a:schemeClr val="bg1"/>
                </a:solidFill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76D94-8EE2-4AE7-AD61-3C52B73ABDD2}"/>
                </a:ext>
              </a:extLst>
            </p:cNvPr>
            <p:cNvSpPr txBox="1"/>
            <p:nvPr/>
          </p:nvSpPr>
          <p:spPr>
            <a:xfrm>
              <a:off x="14835" y="-11023"/>
              <a:ext cx="8181975" cy="646331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ว๔</a:t>
              </a:r>
              <a:r>
                <a:rPr lang="en-US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.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๒ ป.๑/๒ 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แสดงลำดับขั้นตอนการทำงานหรือการแก้ปัญหาที่เป็นอัลกอริทึมอย่างง่าย </a:t>
              </a:r>
            </a:p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โดยใช้ภาพ สัญลักษณ์ หรือข้อความ</a:t>
              </a:r>
              <a:endParaRPr lang="en-US" dirty="0">
                <a:solidFill>
                  <a:schemeClr val="bg1"/>
                </a:solidFill>
                <a:effectLst/>
                <a:latin typeface="DB Embossiam X" panose="02000506090000020004" pitchFamily="2" charset="-34"/>
                <a:ea typeface="Calibri" panose="020F0502020204030204" pitchFamily="34" charset="0"/>
                <a:cs typeface="DB Embossiam X" panose="02000506090000020004" pitchFamily="2" charset="-34"/>
              </a:endParaRP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40F9043B-CC69-4B34-B096-D23B5A50DDA6}"/>
                </a:ext>
              </a:extLst>
            </p:cNvPr>
            <p:cNvSpPr/>
            <p:nvPr/>
          </p:nvSpPr>
          <p:spPr>
            <a:xfrm>
              <a:off x="-124779" y="-96623"/>
              <a:ext cx="166263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th-TH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โจทย์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16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5727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A6050460-B4E1-44EE-BEB0-1F6DB9411F3D}"/>
              </a:ext>
            </a:extLst>
          </p:cNvPr>
          <p:cNvGrpSpPr/>
          <p:nvPr/>
        </p:nvGrpSpPr>
        <p:grpSpPr>
          <a:xfrm>
            <a:off x="-119168" y="-96623"/>
            <a:ext cx="12311168" cy="6954623"/>
            <a:chOff x="-119168" y="-96623"/>
            <a:chExt cx="8805969" cy="6954623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/>
            <a:srcRect l="12365" t="13781" r="34076" b="12244"/>
            <a:stretch/>
          </p:blipFill>
          <p:spPr>
            <a:xfrm>
              <a:off x="1" y="0"/>
              <a:ext cx="8686800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F53331-AD1D-4844-AC94-B56194FF3888}"/>
                </a:ext>
              </a:extLst>
            </p:cNvPr>
            <p:cNvSpPr txBox="1"/>
            <p:nvPr/>
          </p:nvSpPr>
          <p:spPr>
            <a:xfrm>
              <a:off x="59805" y="5709776"/>
              <a:ext cx="4257363" cy="954107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chemeClr val="bg1"/>
                  </a:solidFill>
                  <a:latin typeface="DB Embossiam X" panose="02000506090000020004" pitchFamily="2" charset="-34"/>
                  <a:cs typeface="DB Embossiam X" panose="02000506090000020004" pitchFamily="2" charset="-34"/>
                </a:rPr>
                <a:t>เรียงลำดับโค้ดคำสั่งให้มาริโอ้เดินไปเก็บเหรียญโดยหลบหลีกศัตรูและสิ่งกีดขวาง</a:t>
              </a:r>
              <a:endParaRPr lang="en-US" sz="2800" dirty="0">
                <a:solidFill>
                  <a:schemeClr val="bg1"/>
                </a:solidFill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76D94-8EE2-4AE7-AD61-3C52B73ABDD2}"/>
                </a:ext>
              </a:extLst>
            </p:cNvPr>
            <p:cNvSpPr txBox="1"/>
            <p:nvPr/>
          </p:nvSpPr>
          <p:spPr>
            <a:xfrm>
              <a:off x="29825" y="18957"/>
              <a:ext cx="8181975" cy="646331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ว๔</a:t>
              </a:r>
              <a:r>
                <a:rPr lang="en-US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.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๒ ป.๑/๒ 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แสดงลำดับขั้นตอนการทำงานหรือการแก้ปัญหาที่เป็นอัลกอริทึมอย่างง่าย </a:t>
              </a:r>
            </a:p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โดยใช้ภาพ สัญลักษณ์ หรือข้อความ</a:t>
              </a:r>
              <a:endParaRPr lang="en-US" dirty="0">
                <a:solidFill>
                  <a:schemeClr val="bg1"/>
                </a:solidFill>
                <a:effectLst/>
                <a:latin typeface="DB Embossiam X" panose="02000506090000020004" pitchFamily="2" charset="-34"/>
                <a:ea typeface="Calibri" panose="020F0502020204030204" pitchFamily="34" charset="0"/>
                <a:cs typeface="DB Embossiam X" panose="02000506090000020004" pitchFamily="2" charset="-34"/>
              </a:endParaRP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CD7BE770-F4B7-4522-9ADF-FC11688202E1}"/>
                </a:ext>
              </a:extLst>
            </p:cNvPr>
            <p:cNvSpPr/>
            <p:nvPr/>
          </p:nvSpPr>
          <p:spPr>
            <a:xfrm>
              <a:off x="-119168" y="-96623"/>
              <a:ext cx="16514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th-TH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โจทย์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17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2405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002FD4A2-1942-4D76-A857-84A57F2D05D4}"/>
              </a:ext>
            </a:extLst>
          </p:cNvPr>
          <p:cNvGrpSpPr/>
          <p:nvPr/>
        </p:nvGrpSpPr>
        <p:grpSpPr>
          <a:xfrm>
            <a:off x="-129587" y="-96623"/>
            <a:ext cx="12321587" cy="6954623"/>
            <a:chOff x="-129587" y="-96623"/>
            <a:chExt cx="8816387" cy="6954623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 rotWithShape="1">
            <a:blip r:embed="rId2"/>
            <a:srcRect l="12595" t="13166" r="34048" b="11629"/>
            <a:stretch/>
          </p:blipFill>
          <p:spPr>
            <a:xfrm>
              <a:off x="0" y="0"/>
              <a:ext cx="8686800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F53331-AD1D-4844-AC94-B56194FF3888}"/>
                </a:ext>
              </a:extLst>
            </p:cNvPr>
            <p:cNvSpPr txBox="1"/>
            <p:nvPr/>
          </p:nvSpPr>
          <p:spPr>
            <a:xfrm>
              <a:off x="14835" y="5709776"/>
              <a:ext cx="4287343" cy="954107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chemeClr val="bg1"/>
                  </a:solidFill>
                  <a:latin typeface="DB Embossiam X" panose="02000506090000020004" pitchFamily="2" charset="-34"/>
                  <a:cs typeface="DB Embossiam X" panose="02000506090000020004" pitchFamily="2" charset="-34"/>
                </a:rPr>
                <a:t>เรียงลำดับโค้ดคำสั่งให้มาริโอ้เดินไปเก็บเหรียญโดยหลบหลีกศัตรูและสิ่งกีดขวาง</a:t>
              </a:r>
              <a:endParaRPr lang="en-US" sz="2800" dirty="0">
                <a:solidFill>
                  <a:schemeClr val="bg1"/>
                </a:solidFill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76D94-8EE2-4AE7-AD61-3C52B73ABDD2}"/>
                </a:ext>
              </a:extLst>
            </p:cNvPr>
            <p:cNvSpPr txBox="1"/>
            <p:nvPr/>
          </p:nvSpPr>
          <p:spPr>
            <a:xfrm>
              <a:off x="-155" y="18957"/>
              <a:ext cx="8181975" cy="646331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ว๔</a:t>
              </a:r>
              <a:r>
                <a:rPr lang="en-US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.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๒ ป.๑/๒ 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แสดงลำดับขั้นตอนการทำงานหรือการแก้ปัญหาที่เป็นอัลกอริทึมอย่างง่าย </a:t>
              </a:r>
            </a:p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โดยใช้ภาพ สัญลักษณ์ หรือข้อความ</a:t>
              </a:r>
              <a:endParaRPr lang="en-US" dirty="0">
                <a:solidFill>
                  <a:schemeClr val="bg1"/>
                </a:solidFill>
                <a:effectLst/>
                <a:latin typeface="DB Embossiam X" panose="02000506090000020004" pitchFamily="2" charset="-34"/>
                <a:ea typeface="Calibri" panose="020F0502020204030204" pitchFamily="34" charset="0"/>
                <a:cs typeface="DB Embossiam X" panose="02000506090000020004" pitchFamily="2" charset="-34"/>
              </a:endParaRP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8EE82EF3-B8A1-4049-998E-984E796E4D00}"/>
                </a:ext>
              </a:extLst>
            </p:cNvPr>
            <p:cNvSpPr/>
            <p:nvPr/>
          </p:nvSpPr>
          <p:spPr>
            <a:xfrm>
              <a:off x="-129587" y="-96623"/>
              <a:ext cx="167225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th-TH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โจทย์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18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72157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90DCB1-818E-4205-9680-18D7D8EC2F27}"/>
              </a:ext>
            </a:extLst>
          </p:cNvPr>
          <p:cNvGrpSpPr/>
          <p:nvPr/>
        </p:nvGrpSpPr>
        <p:grpSpPr>
          <a:xfrm>
            <a:off x="-121574" y="-96623"/>
            <a:ext cx="12313573" cy="6954623"/>
            <a:chOff x="-121573" y="-96623"/>
            <a:chExt cx="8848130" cy="6954623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/>
            <a:srcRect l="12711" t="13986" r="34220" b="11835"/>
            <a:stretch/>
          </p:blipFill>
          <p:spPr>
            <a:xfrm>
              <a:off x="0" y="0"/>
              <a:ext cx="8726557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F53331-AD1D-4844-AC94-B56194FF3888}"/>
                </a:ext>
              </a:extLst>
            </p:cNvPr>
            <p:cNvSpPr txBox="1"/>
            <p:nvPr/>
          </p:nvSpPr>
          <p:spPr>
            <a:xfrm>
              <a:off x="-46623" y="5724766"/>
              <a:ext cx="4423750" cy="954107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chemeClr val="bg1"/>
                  </a:solidFill>
                  <a:latin typeface="DB Embossiam X" panose="02000506090000020004" pitchFamily="2" charset="-34"/>
                  <a:cs typeface="DB Embossiam X" panose="02000506090000020004" pitchFamily="2" charset="-34"/>
                </a:rPr>
                <a:t>เรียงลำดับโค้ดคำสั่งให้มาริโอ้เดินไปเก็บเหรียญโดยหลบหลีกศัตรูและสิ่งกีดขวาง</a:t>
              </a:r>
              <a:endParaRPr lang="en-US" sz="2800" dirty="0">
                <a:solidFill>
                  <a:schemeClr val="bg1"/>
                </a:solidFill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76D94-8EE2-4AE7-AD61-3C52B73ABDD2}"/>
                </a:ext>
              </a:extLst>
            </p:cNvPr>
            <p:cNvSpPr txBox="1"/>
            <p:nvPr/>
          </p:nvSpPr>
          <p:spPr>
            <a:xfrm>
              <a:off x="14835" y="-11023"/>
              <a:ext cx="8181975" cy="646331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ว๔</a:t>
              </a:r>
              <a:r>
                <a:rPr lang="en-US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.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๒ ป.๑/๒ 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แสดงลำดับขั้นตอนการทำงานหรือการแก้ปัญหาที่เป็นอัลกอริทึมอย่างง่าย </a:t>
              </a:r>
            </a:p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โดยใช้ภาพ สัญลักษณ์ หรือข้อความ</a:t>
              </a:r>
              <a:endParaRPr lang="en-US" dirty="0">
                <a:solidFill>
                  <a:schemeClr val="bg1"/>
                </a:solidFill>
                <a:effectLst/>
                <a:latin typeface="DB Embossiam X" panose="02000506090000020004" pitchFamily="2" charset="-34"/>
                <a:ea typeface="Calibri" panose="020F0502020204030204" pitchFamily="34" charset="0"/>
                <a:cs typeface="DB Embossiam X" panose="02000506090000020004" pitchFamily="2" charset="-34"/>
              </a:endParaRP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F5467DA2-5367-4B01-BB75-CCD2DC24D511}"/>
                </a:ext>
              </a:extLst>
            </p:cNvPr>
            <p:cNvSpPr/>
            <p:nvPr/>
          </p:nvSpPr>
          <p:spPr>
            <a:xfrm>
              <a:off x="-121573" y="-96623"/>
              <a:ext cx="16562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th-TH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โจทย์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19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25386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566DF9-5D82-4F6F-867F-1134B596F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30" t="78218" r="34424" b="7693"/>
          <a:stretch/>
        </p:blipFill>
        <p:spPr>
          <a:xfrm>
            <a:off x="85725" y="93663"/>
            <a:ext cx="1028700" cy="106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04A6B1-D165-446D-903B-92BC264F8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6" t="77966" r="44902" b="7946"/>
          <a:stretch/>
        </p:blipFill>
        <p:spPr>
          <a:xfrm>
            <a:off x="57150" y="1160463"/>
            <a:ext cx="108585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D209BD-BB95-439B-9684-9DD69D58AE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57150" y="2208213"/>
            <a:ext cx="1114425" cy="1085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E659FE-7F76-4BBF-97B7-72BA04CE4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30" t="78218" r="34424" b="7693"/>
          <a:stretch/>
        </p:blipFill>
        <p:spPr>
          <a:xfrm>
            <a:off x="1171575" y="112713"/>
            <a:ext cx="1028700" cy="1066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52BB55-77E9-4BDD-9425-EAE1F8A3E1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6" t="77966" r="44902" b="7946"/>
          <a:stretch/>
        </p:blipFill>
        <p:spPr>
          <a:xfrm>
            <a:off x="1143000" y="1179513"/>
            <a:ext cx="1085850" cy="1066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1F5592-E8D4-4312-8ABD-726494B0F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1143000" y="2227263"/>
            <a:ext cx="1114425" cy="1085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4C5487-5E6C-40BF-B208-C2BC1B38B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30" t="78218" r="34424" b="7693"/>
          <a:stretch/>
        </p:blipFill>
        <p:spPr>
          <a:xfrm>
            <a:off x="2257425" y="112713"/>
            <a:ext cx="1028700" cy="1066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A0C890-67AF-48A0-9991-A7D966A32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6" t="77966" r="44902" b="7946"/>
          <a:stretch/>
        </p:blipFill>
        <p:spPr>
          <a:xfrm>
            <a:off x="2228850" y="1179513"/>
            <a:ext cx="1085850" cy="1066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FE292DD-3AB9-4E0F-9A94-282FBA423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2228850" y="2227263"/>
            <a:ext cx="1114425" cy="10858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0CAEC9-167F-458B-8BD1-2D124435BE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30" t="78218" r="34424" b="7693"/>
          <a:stretch/>
        </p:blipFill>
        <p:spPr>
          <a:xfrm>
            <a:off x="3371850" y="112713"/>
            <a:ext cx="1028700" cy="1066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5395FB-CB29-4C5B-8EA1-139B68F5C1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6" t="77966" r="44902" b="7946"/>
          <a:stretch/>
        </p:blipFill>
        <p:spPr>
          <a:xfrm>
            <a:off x="3343275" y="1179513"/>
            <a:ext cx="1085850" cy="10668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F99BBB-C008-4EFF-897F-3BB702F9C5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3343275" y="2227263"/>
            <a:ext cx="1114425" cy="10858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520B07A-E997-47E0-8334-7150FB9AA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30" t="78218" r="34424" b="7693"/>
          <a:stretch/>
        </p:blipFill>
        <p:spPr>
          <a:xfrm>
            <a:off x="4457700" y="131763"/>
            <a:ext cx="1028700" cy="10668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85485FA-680A-453B-A275-D84AC5C85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6" t="77966" r="44902" b="7946"/>
          <a:stretch/>
        </p:blipFill>
        <p:spPr>
          <a:xfrm>
            <a:off x="4429125" y="1198563"/>
            <a:ext cx="1085850" cy="1066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9C3C23C-F3A0-4ADD-B7D9-D283D46C3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4429125" y="2246313"/>
            <a:ext cx="1114425" cy="10858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9C4835B-DF67-445D-8898-FF48A7D0E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30" t="78218" r="34424" b="7693"/>
          <a:stretch/>
        </p:blipFill>
        <p:spPr>
          <a:xfrm>
            <a:off x="5514975" y="150813"/>
            <a:ext cx="1028700" cy="10668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44DDC6E-5072-4A1C-8FA3-DEE5E3B80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6" t="77966" r="44902" b="7946"/>
          <a:stretch/>
        </p:blipFill>
        <p:spPr>
          <a:xfrm>
            <a:off x="5486400" y="1217613"/>
            <a:ext cx="1085850" cy="10668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D652D25-C87D-43D9-840F-3AEA175B9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5486400" y="2265363"/>
            <a:ext cx="1114425" cy="10858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3C75042-B208-4984-BE68-D55BD02EC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30" t="78218" r="34424" b="7693"/>
          <a:stretch/>
        </p:blipFill>
        <p:spPr>
          <a:xfrm>
            <a:off x="6657975" y="122238"/>
            <a:ext cx="1028700" cy="1066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AC86431-F7F2-4EC2-8B7F-5558979E0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6" t="77966" r="44902" b="7946"/>
          <a:stretch/>
        </p:blipFill>
        <p:spPr>
          <a:xfrm>
            <a:off x="6629400" y="1189038"/>
            <a:ext cx="1085850" cy="1066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64A0A4-5036-41D0-B500-6B860AD84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6629400" y="2236788"/>
            <a:ext cx="1114425" cy="10858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2335D45-1896-4E00-AF4B-275F70363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30" t="78218" r="34424" b="7693"/>
          <a:stretch/>
        </p:blipFill>
        <p:spPr>
          <a:xfrm>
            <a:off x="7772400" y="150813"/>
            <a:ext cx="1028700" cy="1066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B9A1D1F-CCAE-4C0A-AAD1-974D1E823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6" t="77966" r="44902" b="7946"/>
          <a:stretch/>
        </p:blipFill>
        <p:spPr>
          <a:xfrm>
            <a:off x="7743825" y="1217613"/>
            <a:ext cx="1085850" cy="1066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ECA34E-1BDC-4B5D-8525-36570C0238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7743825" y="2265363"/>
            <a:ext cx="1114425" cy="108585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83AC0F2-DC5E-48B7-B71A-24363EE9E9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30" t="78218" r="34424" b="7693"/>
          <a:stretch/>
        </p:blipFill>
        <p:spPr>
          <a:xfrm>
            <a:off x="8915400" y="141288"/>
            <a:ext cx="1028700" cy="10668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9EE4FED-E29B-44A9-87C8-B92BF73A70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6" t="77966" r="44902" b="7946"/>
          <a:stretch/>
        </p:blipFill>
        <p:spPr>
          <a:xfrm>
            <a:off x="8886825" y="1208088"/>
            <a:ext cx="1085850" cy="10668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20E7E09-26B4-493A-B7A5-50CC1801BD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8886825" y="2255838"/>
            <a:ext cx="1114425" cy="108585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DD0628-BEAA-435B-8787-DE6BE2003D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30" t="78218" r="34424" b="7693"/>
          <a:stretch/>
        </p:blipFill>
        <p:spPr>
          <a:xfrm>
            <a:off x="9972675" y="131763"/>
            <a:ext cx="1028700" cy="10668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CB6827A-0364-4C2B-AEC1-1805A29B5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6" t="77966" r="44902" b="7946"/>
          <a:stretch/>
        </p:blipFill>
        <p:spPr>
          <a:xfrm>
            <a:off x="9944100" y="1198563"/>
            <a:ext cx="1085850" cy="10668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388C66D-A7D6-472F-8C39-9FBC1B4FC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9944100" y="2246313"/>
            <a:ext cx="1114425" cy="108585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453CE45-16D2-4729-B863-BB706A8734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30" t="78218" r="34424" b="7693"/>
          <a:stretch/>
        </p:blipFill>
        <p:spPr>
          <a:xfrm>
            <a:off x="11077575" y="93663"/>
            <a:ext cx="1028700" cy="10668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066CEA2-ABC4-46A6-A8A8-DBCF1B6EB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6" t="77966" r="44902" b="7946"/>
          <a:stretch/>
        </p:blipFill>
        <p:spPr>
          <a:xfrm>
            <a:off x="11049000" y="1160463"/>
            <a:ext cx="1085850" cy="10668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0CE8BF6-9983-432E-B0B3-C10B1DAFD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11049000" y="2208213"/>
            <a:ext cx="1114425" cy="10858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145CC76-BB85-490D-93AF-6DCEAA205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57150" y="3294063"/>
            <a:ext cx="1114425" cy="108585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0D3C931-2990-4D5C-B953-503640B7C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1143000" y="3313113"/>
            <a:ext cx="1114425" cy="108585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98828CF-7753-4318-A635-98818BA75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2228850" y="3313113"/>
            <a:ext cx="1114425" cy="10858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97E3838-8C3B-4C23-A0B3-3E445F6F2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3343275" y="3313113"/>
            <a:ext cx="1114425" cy="108585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43FAF18-666B-4155-974B-E396AF798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4429125" y="3332163"/>
            <a:ext cx="1114425" cy="108585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C0BFC116-DAE3-4B53-A208-AEA0ACC2C3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5486400" y="3351213"/>
            <a:ext cx="1114425" cy="108585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470338BE-0851-4A94-9A62-B485BD5F4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6629400" y="3322638"/>
            <a:ext cx="1114425" cy="108585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EF1F02C-334F-48CD-9A63-4B10EDDAA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7743825" y="3351213"/>
            <a:ext cx="1114425" cy="10858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C3B4C51-B8F2-4757-99BF-7B5521E721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8886825" y="3341688"/>
            <a:ext cx="1114425" cy="108585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8145B6F-33BF-49EB-9281-C92DBB8B1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9944100" y="3332163"/>
            <a:ext cx="1114425" cy="108585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320A9E84-45F4-425D-A555-145944279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11049000" y="3294063"/>
            <a:ext cx="1114425" cy="108585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381DE3C9-99C1-406F-9B5E-AA8E27BF2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85725" y="4398963"/>
            <a:ext cx="1114425" cy="108585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CB65A79-FBF2-47E6-BB36-7B777D738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1171575" y="4418013"/>
            <a:ext cx="1114425" cy="108585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157AA563-8E97-406F-B2DF-0AD7534FD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2257425" y="4418013"/>
            <a:ext cx="1114425" cy="108585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5619F27F-E86D-435B-97C3-E461F592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3371850" y="4418013"/>
            <a:ext cx="1114425" cy="108585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9DEE09F6-4884-451B-B64C-996CD157C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4457700" y="4437063"/>
            <a:ext cx="1114425" cy="108585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2DB43F3E-5020-4942-8E6D-7F4AEADFE2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5514975" y="4456113"/>
            <a:ext cx="1114425" cy="108585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993770D3-4C54-4D45-AF44-74846CE8F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6657975" y="4427538"/>
            <a:ext cx="1114425" cy="108585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4DF2689-7BA5-4E14-97CF-974024AFC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7772400" y="4456113"/>
            <a:ext cx="1114425" cy="108585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8737013B-852E-471A-A1F3-D5EAF3058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8915400" y="4446588"/>
            <a:ext cx="1114425" cy="108585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CBD00CB6-09ED-4BE6-AAFD-48FC2E6439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9972675" y="4437063"/>
            <a:ext cx="1114425" cy="108585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3E4EBD2-1C8A-4509-928A-3B3CBA116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11077575" y="4398963"/>
            <a:ext cx="1114425" cy="108585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2EC8B42B-7EEA-4E8B-AE7B-DCE706AB2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114300" y="5484813"/>
            <a:ext cx="1114425" cy="1085850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04A1993A-832C-441E-97B8-1F10F4605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1200150" y="5503863"/>
            <a:ext cx="1114425" cy="108585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61136B23-4CE7-4C1F-92D9-94568B257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2286000" y="5503863"/>
            <a:ext cx="1114425" cy="1085850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F0AF8020-7220-4EF0-AD46-18BD281927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3400425" y="5503863"/>
            <a:ext cx="1114425" cy="108585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66A2D53D-B8C9-494E-A798-50A31C26E6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4486275" y="5522913"/>
            <a:ext cx="1114425" cy="108585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AC8A3C9B-9C2E-402A-8043-2570F8660E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5543550" y="5541963"/>
            <a:ext cx="1114425" cy="108585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3C5FE3E0-83BC-4CC7-B039-27642127B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6686550" y="5513388"/>
            <a:ext cx="1114425" cy="108585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3FF4417A-BD5D-4BA2-AECB-272F0060B7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7800975" y="5541963"/>
            <a:ext cx="1114425" cy="108585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18BC0AEA-F10F-46F7-BF06-A3A4DF40B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8943975" y="5532438"/>
            <a:ext cx="1114425" cy="108585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D372BCB5-2384-4712-8540-B5B8ED1314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10001250" y="5522913"/>
            <a:ext cx="1114425" cy="108585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832E9B57-27FD-492B-91D3-C5B80DBC4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11106150" y="5484813"/>
            <a:ext cx="111442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546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989F4D2A-2700-448B-B88D-F273DB963E90}"/>
              </a:ext>
            </a:extLst>
          </p:cNvPr>
          <p:cNvGrpSpPr/>
          <p:nvPr/>
        </p:nvGrpSpPr>
        <p:grpSpPr>
          <a:xfrm>
            <a:off x="-138405" y="-96623"/>
            <a:ext cx="12330405" cy="6954623"/>
            <a:chOff x="-138405" y="-96623"/>
            <a:chExt cx="8805327" cy="6954623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 rotWithShape="1">
            <a:blip r:embed="rId2"/>
            <a:srcRect l="12710" t="13166" r="34055" b="11629"/>
            <a:stretch/>
          </p:blipFill>
          <p:spPr>
            <a:xfrm>
              <a:off x="0" y="0"/>
              <a:ext cx="8666922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F53331-AD1D-4844-AC94-B56194FF3888}"/>
                </a:ext>
              </a:extLst>
            </p:cNvPr>
            <p:cNvSpPr txBox="1"/>
            <p:nvPr/>
          </p:nvSpPr>
          <p:spPr>
            <a:xfrm>
              <a:off x="-3" y="5724766"/>
              <a:ext cx="4322007" cy="954107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chemeClr val="bg1"/>
                  </a:solidFill>
                  <a:latin typeface="DB Embossiam X" panose="02000506090000020004" pitchFamily="2" charset="-34"/>
                  <a:cs typeface="DB Embossiam X" panose="02000506090000020004" pitchFamily="2" charset="-34"/>
                </a:rPr>
                <a:t>เรียงลำดับโค้ดคำสั่งให้มาริโอ้เดินไปเก็บเหรียญโดยหลบหลีกศัตรูและสิ่งกีดขวาง</a:t>
              </a:r>
              <a:endParaRPr lang="en-US" sz="2800" dirty="0">
                <a:solidFill>
                  <a:schemeClr val="bg1"/>
                </a:solidFill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76D94-8EE2-4AE7-AD61-3C52B73ABDD2}"/>
                </a:ext>
              </a:extLst>
            </p:cNvPr>
            <p:cNvSpPr txBox="1"/>
            <p:nvPr/>
          </p:nvSpPr>
          <p:spPr>
            <a:xfrm>
              <a:off x="14835" y="-26013"/>
              <a:ext cx="8181975" cy="646331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ว๔</a:t>
              </a:r>
              <a:r>
                <a:rPr lang="en-US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.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๒ ป.๑/๒ 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แสดงลำดับขั้นตอนการทำงานหรือการแก้ปัญหาที่เป็นอัลกอริทึมอย่างง่าย </a:t>
              </a:r>
            </a:p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โดยใช้ภาพ สัญลักษณ์ หรือข้อความ</a:t>
              </a:r>
              <a:endParaRPr lang="en-US" dirty="0">
                <a:solidFill>
                  <a:schemeClr val="bg1"/>
                </a:solidFill>
                <a:effectLst/>
                <a:latin typeface="DB Embossiam X" panose="02000506090000020004" pitchFamily="2" charset="-34"/>
                <a:ea typeface="Calibri" panose="020F0502020204030204" pitchFamily="34" charset="0"/>
                <a:cs typeface="DB Embossiam X" panose="02000506090000020004" pitchFamily="2" charset="-34"/>
              </a:endParaRP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04236CE8-12DB-4595-810F-E6D53AEBECF3}"/>
                </a:ext>
              </a:extLst>
            </p:cNvPr>
            <p:cNvSpPr/>
            <p:nvPr/>
          </p:nvSpPr>
          <p:spPr>
            <a:xfrm>
              <a:off x="-138405" y="-96623"/>
              <a:ext cx="168988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th-TH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โจทย์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20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32002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566DF9-5D82-4F6F-867F-1134B596F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30" t="78218" r="34424" b="7693"/>
          <a:stretch/>
        </p:blipFill>
        <p:spPr>
          <a:xfrm>
            <a:off x="85725" y="93663"/>
            <a:ext cx="1028700" cy="106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04A6B1-D165-446D-903B-92BC264F8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6" t="77966" r="44902" b="7946"/>
          <a:stretch/>
        </p:blipFill>
        <p:spPr>
          <a:xfrm>
            <a:off x="57150" y="1160463"/>
            <a:ext cx="108585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D209BD-BB95-439B-9684-9DD69D58AE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57150" y="2208213"/>
            <a:ext cx="1114425" cy="1085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E659FE-7F76-4BBF-97B7-72BA04CE4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30" t="78218" r="34424" b="7693"/>
          <a:stretch/>
        </p:blipFill>
        <p:spPr>
          <a:xfrm>
            <a:off x="1171575" y="112713"/>
            <a:ext cx="1028700" cy="1066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52BB55-77E9-4BDD-9425-EAE1F8A3E1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6" t="77966" r="44902" b="7946"/>
          <a:stretch/>
        </p:blipFill>
        <p:spPr>
          <a:xfrm>
            <a:off x="1143000" y="1179513"/>
            <a:ext cx="1085850" cy="1066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1F5592-E8D4-4312-8ABD-726494B0F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1143000" y="2227263"/>
            <a:ext cx="1114425" cy="1085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4C5487-5E6C-40BF-B208-C2BC1B38B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30" t="78218" r="34424" b="7693"/>
          <a:stretch/>
        </p:blipFill>
        <p:spPr>
          <a:xfrm>
            <a:off x="2257425" y="112713"/>
            <a:ext cx="1028700" cy="1066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A0C890-67AF-48A0-9991-A7D966A32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6" t="77966" r="44902" b="7946"/>
          <a:stretch/>
        </p:blipFill>
        <p:spPr>
          <a:xfrm>
            <a:off x="2228850" y="1179513"/>
            <a:ext cx="1085850" cy="1066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FE292DD-3AB9-4E0F-9A94-282FBA423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2228850" y="2227263"/>
            <a:ext cx="1114425" cy="10858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0CAEC9-167F-458B-8BD1-2D124435BE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30" t="78218" r="34424" b="7693"/>
          <a:stretch/>
        </p:blipFill>
        <p:spPr>
          <a:xfrm>
            <a:off x="3371850" y="112713"/>
            <a:ext cx="1028700" cy="1066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5395FB-CB29-4C5B-8EA1-139B68F5C1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6" t="77966" r="44902" b="7946"/>
          <a:stretch/>
        </p:blipFill>
        <p:spPr>
          <a:xfrm>
            <a:off x="3343275" y="1179513"/>
            <a:ext cx="1085850" cy="10668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F99BBB-C008-4EFF-897F-3BB702F9C5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3343275" y="2227263"/>
            <a:ext cx="1114425" cy="10858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520B07A-E997-47E0-8334-7150FB9AA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30" t="78218" r="34424" b="7693"/>
          <a:stretch/>
        </p:blipFill>
        <p:spPr>
          <a:xfrm>
            <a:off x="4457700" y="131763"/>
            <a:ext cx="1028700" cy="10668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85485FA-680A-453B-A275-D84AC5C85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6" t="77966" r="44902" b="7946"/>
          <a:stretch/>
        </p:blipFill>
        <p:spPr>
          <a:xfrm>
            <a:off x="4429125" y="1198563"/>
            <a:ext cx="1085850" cy="1066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9C3C23C-F3A0-4ADD-B7D9-D283D46C3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4429125" y="2246313"/>
            <a:ext cx="1114425" cy="10858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9C4835B-DF67-445D-8898-FF48A7D0E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30" t="78218" r="34424" b="7693"/>
          <a:stretch/>
        </p:blipFill>
        <p:spPr>
          <a:xfrm>
            <a:off x="5514975" y="150813"/>
            <a:ext cx="1028700" cy="10668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44DDC6E-5072-4A1C-8FA3-DEE5E3B80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6" t="77966" r="44902" b="7946"/>
          <a:stretch/>
        </p:blipFill>
        <p:spPr>
          <a:xfrm>
            <a:off x="5486400" y="1217613"/>
            <a:ext cx="1085850" cy="10668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D652D25-C87D-43D9-840F-3AEA175B9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5486400" y="2265363"/>
            <a:ext cx="1114425" cy="10858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3C75042-B208-4984-BE68-D55BD02EC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30" t="78218" r="34424" b="7693"/>
          <a:stretch/>
        </p:blipFill>
        <p:spPr>
          <a:xfrm>
            <a:off x="6657975" y="122238"/>
            <a:ext cx="1028700" cy="1066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AC86431-F7F2-4EC2-8B7F-5558979E0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6" t="77966" r="44902" b="7946"/>
          <a:stretch/>
        </p:blipFill>
        <p:spPr>
          <a:xfrm>
            <a:off x="6629400" y="1189038"/>
            <a:ext cx="1085850" cy="1066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64A0A4-5036-41D0-B500-6B860AD84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6629400" y="2236788"/>
            <a:ext cx="1114425" cy="10858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2335D45-1896-4E00-AF4B-275F70363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30" t="78218" r="34424" b="7693"/>
          <a:stretch/>
        </p:blipFill>
        <p:spPr>
          <a:xfrm>
            <a:off x="7772400" y="150813"/>
            <a:ext cx="1028700" cy="1066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B9A1D1F-CCAE-4C0A-AAD1-974D1E823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6" t="77966" r="44902" b="7946"/>
          <a:stretch/>
        </p:blipFill>
        <p:spPr>
          <a:xfrm>
            <a:off x="7743825" y="1217613"/>
            <a:ext cx="1085850" cy="1066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ECA34E-1BDC-4B5D-8525-36570C0238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7743825" y="2265363"/>
            <a:ext cx="1114425" cy="108585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83AC0F2-DC5E-48B7-B71A-24363EE9E9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30" t="78218" r="34424" b="7693"/>
          <a:stretch/>
        </p:blipFill>
        <p:spPr>
          <a:xfrm>
            <a:off x="8915400" y="141288"/>
            <a:ext cx="1028700" cy="10668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9EE4FED-E29B-44A9-87C8-B92BF73A70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6" t="77966" r="44902" b="7946"/>
          <a:stretch/>
        </p:blipFill>
        <p:spPr>
          <a:xfrm>
            <a:off x="8886825" y="1208088"/>
            <a:ext cx="1085850" cy="10668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20E7E09-26B4-493A-B7A5-50CC1801BD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8886825" y="2255838"/>
            <a:ext cx="1114425" cy="108585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DD0628-BEAA-435B-8787-DE6BE2003D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30" t="78218" r="34424" b="7693"/>
          <a:stretch/>
        </p:blipFill>
        <p:spPr>
          <a:xfrm>
            <a:off x="9972675" y="131763"/>
            <a:ext cx="1028700" cy="10668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CB6827A-0364-4C2B-AEC1-1805A29B5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6" t="77966" r="44902" b="7946"/>
          <a:stretch/>
        </p:blipFill>
        <p:spPr>
          <a:xfrm>
            <a:off x="9944100" y="1198563"/>
            <a:ext cx="1085850" cy="10668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388C66D-A7D6-472F-8C39-9FBC1B4FC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9944100" y="2246313"/>
            <a:ext cx="1114425" cy="108585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453CE45-16D2-4729-B863-BB706A8734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30" t="78218" r="34424" b="7693"/>
          <a:stretch/>
        </p:blipFill>
        <p:spPr>
          <a:xfrm>
            <a:off x="11077575" y="93663"/>
            <a:ext cx="1028700" cy="10668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066CEA2-ABC4-46A6-A8A8-DBCF1B6EB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6" t="77966" r="44902" b="7946"/>
          <a:stretch/>
        </p:blipFill>
        <p:spPr>
          <a:xfrm>
            <a:off x="11049000" y="1160463"/>
            <a:ext cx="1085850" cy="10668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0CE8BF6-9983-432E-B0B3-C10B1DAFD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11049000" y="2208213"/>
            <a:ext cx="1114425" cy="10858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145CC76-BB85-490D-93AF-6DCEAA205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57150" y="3294063"/>
            <a:ext cx="1114425" cy="108585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0D3C931-2990-4D5C-B953-503640B7C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1143000" y="3313113"/>
            <a:ext cx="1114425" cy="108585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98828CF-7753-4318-A635-98818BA75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2228850" y="3313113"/>
            <a:ext cx="1114425" cy="10858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97E3838-8C3B-4C23-A0B3-3E445F6F2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3343275" y="3313113"/>
            <a:ext cx="1114425" cy="108585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43FAF18-666B-4155-974B-E396AF798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4429125" y="3332163"/>
            <a:ext cx="1114425" cy="108585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C0BFC116-DAE3-4B53-A208-AEA0ACC2C3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5486400" y="3351213"/>
            <a:ext cx="1114425" cy="108585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470338BE-0851-4A94-9A62-B485BD5F4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6629400" y="3322638"/>
            <a:ext cx="1114425" cy="108585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EF1F02C-334F-48CD-9A63-4B10EDDAA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7743825" y="3351213"/>
            <a:ext cx="1114425" cy="10858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C3B4C51-B8F2-4757-99BF-7B5521E721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8886825" y="3341688"/>
            <a:ext cx="1114425" cy="108585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8145B6F-33BF-49EB-9281-C92DBB8B1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9944100" y="3332163"/>
            <a:ext cx="1114425" cy="108585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320A9E84-45F4-425D-A555-145944279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11049000" y="3294063"/>
            <a:ext cx="1114425" cy="108585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381DE3C9-99C1-406F-9B5E-AA8E27BF2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85725" y="4398963"/>
            <a:ext cx="1114425" cy="108585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CB65A79-FBF2-47E6-BB36-7B777D738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1171575" y="4418013"/>
            <a:ext cx="1114425" cy="108585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157AA563-8E97-406F-B2DF-0AD7534FD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2257425" y="4418013"/>
            <a:ext cx="1114425" cy="108585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5619F27F-E86D-435B-97C3-E461F592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3371850" y="4418013"/>
            <a:ext cx="1114425" cy="108585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9DEE09F6-4884-451B-B64C-996CD157C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4457700" y="4437063"/>
            <a:ext cx="1114425" cy="108585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2DB43F3E-5020-4942-8E6D-7F4AEADFE2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5514975" y="4456113"/>
            <a:ext cx="1114425" cy="108585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993770D3-4C54-4D45-AF44-74846CE8F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6657975" y="4427538"/>
            <a:ext cx="1114425" cy="108585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4DF2689-7BA5-4E14-97CF-974024AFC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7772400" y="4456113"/>
            <a:ext cx="1114425" cy="108585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8737013B-852E-471A-A1F3-D5EAF3058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8915400" y="4446588"/>
            <a:ext cx="1114425" cy="108585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CBD00CB6-09ED-4BE6-AAFD-48FC2E6439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9972675" y="4437063"/>
            <a:ext cx="1114425" cy="108585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3E4EBD2-1C8A-4509-928A-3B3CBA116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11077575" y="4398963"/>
            <a:ext cx="1114425" cy="108585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2EC8B42B-7EEA-4E8B-AE7B-DCE706AB2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114300" y="5484813"/>
            <a:ext cx="1114425" cy="1085850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04A1993A-832C-441E-97B8-1F10F4605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1200150" y="5503863"/>
            <a:ext cx="1114425" cy="108585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61136B23-4CE7-4C1F-92D9-94568B257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2286000" y="5503863"/>
            <a:ext cx="1114425" cy="1085850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F0AF8020-7220-4EF0-AD46-18BD281927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3400425" y="5503863"/>
            <a:ext cx="1114425" cy="108585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66A2D53D-B8C9-494E-A798-50A31C26E6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4486275" y="5522913"/>
            <a:ext cx="1114425" cy="108585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AC8A3C9B-9C2E-402A-8043-2570F8660E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5543550" y="5541963"/>
            <a:ext cx="1114425" cy="108585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3C5FE3E0-83BC-4CC7-B039-27642127B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6686550" y="5513388"/>
            <a:ext cx="1114425" cy="108585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3FF4417A-BD5D-4BA2-AECB-272F0060B7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7800975" y="5541963"/>
            <a:ext cx="1114425" cy="108585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18BC0AEA-F10F-46F7-BF06-A3A4DF40B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8943975" y="5532438"/>
            <a:ext cx="1114425" cy="108585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D372BCB5-2384-4712-8540-B5B8ED1314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10001250" y="5522913"/>
            <a:ext cx="1114425" cy="108585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832E9B57-27FD-492B-91D3-C5B80DBC4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78092" r="55098" b="7567"/>
          <a:stretch/>
        </p:blipFill>
        <p:spPr>
          <a:xfrm>
            <a:off x="11106150" y="5484813"/>
            <a:ext cx="111442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029BB30A-284E-4B5E-BBAE-21A073449222}"/>
              </a:ext>
            </a:extLst>
          </p:cNvPr>
          <p:cNvGrpSpPr/>
          <p:nvPr/>
        </p:nvGrpSpPr>
        <p:grpSpPr>
          <a:xfrm>
            <a:off x="-3427" y="-141593"/>
            <a:ext cx="12310352" cy="6999592"/>
            <a:chOff x="-3427" y="-141593"/>
            <a:chExt cx="8615389" cy="69995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28923CF-EF90-4083-82D9-3516A3B45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31" t="3463" r="31344" b="5555"/>
            <a:stretch/>
          </p:blipFill>
          <p:spPr>
            <a:xfrm>
              <a:off x="0" y="-31254"/>
              <a:ext cx="8611962" cy="688925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F53331-AD1D-4844-AC94-B56194FF3888}"/>
                </a:ext>
              </a:extLst>
            </p:cNvPr>
            <p:cNvSpPr txBox="1"/>
            <p:nvPr/>
          </p:nvSpPr>
          <p:spPr>
            <a:xfrm>
              <a:off x="59805" y="5709776"/>
              <a:ext cx="4272353" cy="954107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chemeClr val="bg1"/>
                  </a:solidFill>
                  <a:latin typeface="DB Embossiam X" panose="02000506090000020004" pitchFamily="2" charset="-34"/>
                  <a:cs typeface="DB Embossiam X" panose="02000506090000020004" pitchFamily="2" charset="-34"/>
                </a:rPr>
                <a:t>เรียงลำดับโค้ดคำสั่งให้มาริโอ้เดินไปเก็บเหรียญโดยหลบหลีกศัตรูและสิ่งกีดขวาง</a:t>
              </a:r>
              <a:endParaRPr lang="en-US" sz="2800" dirty="0">
                <a:solidFill>
                  <a:schemeClr val="bg1"/>
                </a:solidFill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76D94-8EE2-4AE7-AD61-3C52B73ABDD2}"/>
                </a:ext>
              </a:extLst>
            </p:cNvPr>
            <p:cNvSpPr txBox="1"/>
            <p:nvPr/>
          </p:nvSpPr>
          <p:spPr>
            <a:xfrm>
              <a:off x="29825" y="3967"/>
              <a:ext cx="8181975" cy="646331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ว๔</a:t>
              </a:r>
              <a:r>
                <a:rPr lang="en-US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.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๒ ป.๑/๒ 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แสดงลำดับขั้นตอนการทำงานหรือการแก้ปัญหาที่เป็นอัลกอริทึมอย่างง่าย </a:t>
              </a:r>
            </a:p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โดยใช้ภาพ สัญลักษณ์ หรือข้อความ</a:t>
              </a:r>
              <a:endParaRPr lang="en-US" dirty="0">
                <a:solidFill>
                  <a:schemeClr val="bg1"/>
                </a:solidFill>
                <a:effectLst/>
                <a:latin typeface="DB Embossiam X" panose="02000506090000020004" pitchFamily="2" charset="-34"/>
                <a:ea typeface="Calibri" panose="020F0502020204030204" pitchFamily="34" charset="0"/>
                <a:cs typeface="DB Embossiam X" panose="02000506090000020004" pitchFamily="2" charset="-34"/>
              </a:endParaRP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024AC78D-7B5E-48F1-AABD-28A1A1559FBD}"/>
                </a:ext>
              </a:extLst>
            </p:cNvPr>
            <p:cNvSpPr/>
            <p:nvPr/>
          </p:nvSpPr>
          <p:spPr>
            <a:xfrm>
              <a:off x="-3427" y="-141593"/>
              <a:ext cx="147989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th-TH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โจทย์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3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2351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CB020E96-1733-4A53-BE83-2438A6926030}"/>
              </a:ext>
            </a:extLst>
          </p:cNvPr>
          <p:cNvGrpSpPr/>
          <p:nvPr/>
        </p:nvGrpSpPr>
        <p:grpSpPr>
          <a:xfrm>
            <a:off x="0" y="-141593"/>
            <a:ext cx="12192000" cy="6999593"/>
            <a:chOff x="0" y="-141593"/>
            <a:chExt cx="8649325" cy="699959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C206443-F0A8-4661-A6D7-0E53ABACC3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375" t="3464" r="31111" b="5833"/>
            <a:stretch/>
          </p:blipFill>
          <p:spPr>
            <a:xfrm>
              <a:off x="0" y="0"/>
              <a:ext cx="8649325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F53331-AD1D-4844-AC94-B56194FF3888}"/>
                </a:ext>
              </a:extLst>
            </p:cNvPr>
            <p:cNvSpPr txBox="1"/>
            <p:nvPr/>
          </p:nvSpPr>
          <p:spPr>
            <a:xfrm>
              <a:off x="29825" y="5754746"/>
              <a:ext cx="4392274" cy="954107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chemeClr val="bg1"/>
                  </a:solidFill>
                  <a:latin typeface="DB Embossiam X" panose="02000506090000020004" pitchFamily="2" charset="-34"/>
                  <a:cs typeface="DB Embossiam X" panose="02000506090000020004" pitchFamily="2" charset="-34"/>
                </a:rPr>
                <a:t>เรียงลำดับโค้ดคำสั่งให้มาริโอ้เดินไปเก็บเหรียญโดยหลบหลีกศัตรูและสิ่งกีดขวาง</a:t>
              </a:r>
              <a:endParaRPr lang="en-US" sz="2800" dirty="0">
                <a:solidFill>
                  <a:schemeClr val="bg1"/>
                </a:solidFill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76D94-8EE2-4AE7-AD61-3C52B73ABDD2}"/>
                </a:ext>
              </a:extLst>
            </p:cNvPr>
            <p:cNvSpPr txBox="1"/>
            <p:nvPr/>
          </p:nvSpPr>
          <p:spPr>
            <a:xfrm>
              <a:off x="44815" y="3967"/>
              <a:ext cx="8181975" cy="646331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ว๔</a:t>
              </a:r>
              <a:r>
                <a:rPr lang="en-US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.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๒ ป.๑/๒ 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แสดงลำดับขั้นตอนการทำงานหรือการแก้ปัญหาที่เป็นอัลกอริทึมอย่างง่าย </a:t>
              </a:r>
            </a:p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โดยใช้ภาพ สัญลักษณ์ หรือข้อความ</a:t>
              </a:r>
              <a:endParaRPr lang="en-US" dirty="0">
                <a:solidFill>
                  <a:schemeClr val="bg1"/>
                </a:solidFill>
                <a:effectLst/>
                <a:latin typeface="DB Embossiam X" panose="02000506090000020004" pitchFamily="2" charset="-34"/>
                <a:ea typeface="Calibri" panose="020F0502020204030204" pitchFamily="34" charset="0"/>
                <a:cs typeface="DB Embossiam X" panose="02000506090000020004" pitchFamily="2" charset="-34"/>
              </a:endParaRP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CD198C7C-DEDC-4A27-8BFC-0CA5282EF4A7}"/>
                </a:ext>
              </a:extLst>
            </p:cNvPr>
            <p:cNvSpPr/>
            <p:nvPr/>
          </p:nvSpPr>
          <p:spPr>
            <a:xfrm>
              <a:off x="7794" y="-141593"/>
              <a:ext cx="145745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th-TH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โจทย์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4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570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4718A94B-08D4-4B15-A648-317FBA81BC17}"/>
              </a:ext>
            </a:extLst>
          </p:cNvPr>
          <p:cNvGrpSpPr/>
          <p:nvPr/>
        </p:nvGrpSpPr>
        <p:grpSpPr>
          <a:xfrm>
            <a:off x="-1824" y="-141593"/>
            <a:ext cx="12193824" cy="6999592"/>
            <a:chOff x="-1824" y="-141593"/>
            <a:chExt cx="8636158" cy="69995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B25A78A-A220-458F-8F10-A541FD41E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87" t="3463" r="31132" b="5555"/>
            <a:stretch/>
          </p:blipFill>
          <p:spPr>
            <a:xfrm>
              <a:off x="0" y="-31254"/>
              <a:ext cx="8634334" cy="688925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F53331-AD1D-4844-AC94-B56194FF3888}"/>
                </a:ext>
              </a:extLst>
            </p:cNvPr>
            <p:cNvSpPr txBox="1"/>
            <p:nvPr/>
          </p:nvSpPr>
          <p:spPr>
            <a:xfrm>
              <a:off x="-155" y="5694786"/>
              <a:ext cx="4392274" cy="954107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chemeClr val="bg1"/>
                  </a:solidFill>
                  <a:latin typeface="DB Embossiam X" panose="02000506090000020004" pitchFamily="2" charset="-34"/>
                  <a:cs typeface="DB Embossiam X" panose="02000506090000020004" pitchFamily="2" charset="-34"/>
                </a:rPr>
                <a:t>เรียงลำดับโค้ดคำสั่งให้มาริโอ้เดินไปเก็บเหรียญโดยหลบหลีกศัตรูและสิ่งกีดขวาง</a:t>
              </a:r>
              <a:endParaRPr lang="en-US" sz="2800" dirty="0">
                <a:solidFill>
                  <a:schemeClr val="bg1"/>
                </a:solidFill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76D94-8EE2-4AE7-AD61-3C52B73ABDD2}"/>
                </a:ext>
              </a:extLst>
            </p:cNvPr>
            <p:cNvSpPr txBox="1"/>
            <p:nvPr/>
          </p:nvSpPr>
          <p:spPr>
            <a:xfrm>
              <a:off x="44815" y="3967"/>
              <a:ext cx="8181975" cy="646331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ว๔</a:t>
              </a:r>
              <a:r>
                <a:rPr lang="en-US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.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๒ ป.๑/๒ 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แสดงลำดับขั้นตอนการทำงานหรือการแก้ปัญหาที่เป็นอัลกอริทึมอย่างง่าย </a:t>
              </a:r>
            </a:p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โดยใช้ภาพ สัญลักษณ์ หรือข้อความ</a:t>
              </a:r>
              <a:endParaRPr lang="en-US" dirty="0">
                <a:solidFill>
                  <a:schemeClr val="bg1"/>
                </a:solidFill>
                <a:effectLst/>
                <a:latin typeface="DB Embossiam X" panose="02000506090000020004" pitchFamily="2" charset="-34"/>
                <a:ea typeface="Calibri" panose="020F0502020204030204" pitchFamily="34" charset="0"/>
                <a:cs typeface="DB Embossiam X" panose="02000506090000020004" pitchFamily="2" charset="-34"/>
              </a:endParaRP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7C484FA5-2CF9-4A64-95C2-CA70B5B1B6B2}"/>
                </a:ext>
              </a:extLst>
            </p:cNvPr>
            <p:cNvSpPr/>
            <p:nvPr/>
          </p:nvSpPr>
          <p:spPr>
            <a:xfrm>
              <a:off x="-1824" y="-141593"/>
              <a:ext cx="147668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th-TH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โจทย์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5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3985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68075B13-8384-4FA8-8B9C-6A1B33CC8A8C}"/>
              </a:ext>
            </a:extLst>
          </p:cNvPr>
          <p:cNvGrpSpPr/>
          <p:nvPr/>
        </p:nvGrpSpPr>
        <p:grpSpPr>
          <a:xfrm>
            <a:off x="0" y="-141593"/>
            <a:ext cx="12192000" cy="6999593"/>
            <a:chOff x="0" y="-141593"/>
            <a:chExt cx="8694295" cy="6999593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 rotWithShape="1">
            <a:blip r:embed="rId2"/>
            <a:srcRect l="12519" t="13863" r="34024" b="11137"/>
            <a:stretch/>
          </p:blipFill>
          <p:spPr>
            <a:xfrm>
              <a:off x="0" y="0"/>
              <a:ext cx="8694295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F53331-AD1D-4844-AC94-B56194FF3888}"/>
                </a:ext>
              </a:extLst>
            </p:cNvPr>
            <p:cNvSpPr txBox="1"/>
            <p:nvPr/>
          </p:nvSpPr>
          <p:spPr>
            <a:xfrm>
              <a:off x="14835" y="5754746"/>
              <a:ext cx="4347304" cy="954107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chemeClr val="bg1"/>
                  </a:solidFill>
                  <a:latin typeface="DB Embossiam X" panose="02000506090000020004" pitchFamily="2" charset="-34"/>
                  <a:cs typeface="DB Embossiam X" panose="02000506090000020004" pitchFamily="2" charset="-34"/>
                </a:rPr>
                <a:t>เรียงลำดับโค้ดคำสั่งให้มาริโอ้เดินไปเก็บเหรียญโดยหลบหลีกศัตรูและสิ่งกีดขวาง</a:t>
              </a:r>
              <a:endParaRPr lang="en-US" sz="2800" dirty="0">
                <a:solidFill>
                  <a:schemeClr val="bg1"/>
                </a:solidFill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76D94-8EE2-4AE7-AD61-3C52B73ABDD2}"/>
                </a:ext>
              </a:extLst>
            </p:cNvPr>
            <p:cNvSpPr txBox="1"/>
            <p:nvPr/>
          </p:nvSpPr>
          <p:spPr>
            <a:xfrm>
              <a:off x="29825" y="3967"/>
              <a:ext cx="8181975" cy="646331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ว๔</a:t>
              </a:r>
              <a:r>
                <a:rPr lang="en-US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.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๒ ป.๑/๒ 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แสดงลำดับขั้นตอนการทำงานหรือการแก้ปัญหาที่เป็นอัลกอริทึมอย่างง่าย </a:t>
              </a:r>
            </a:p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โดยใช้ภาพ สัญลักษณ์ หรือข้อความ</a:t>
              </a:r>
              <a:endParaRPr lang="en-US" dirty="0">
                <a:solidFill>
                  <a:schemeClr val="bg1"/>
                </a:solidFill>
                <a:effectLst/>
                <a:latin typeface="DB Embossiam X" panose="02000506090000020004" pitchFamily="2" charset="-34"/>
                <a:ea typeface="Calibri" panose="020F0502020204030204" pitchFamily="34" charset="0"/>
                <a:cs typeface="DB Embossiam X" panose="02000506090000020004" pitchFamily="2" charset="-34"/>
              </a:endParaRP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516CD9C5-89B2-4CC2-A19F-AFFC7E134699}"/>
                </a:ext>
              </a:extLst>
            </p:cNvPr>
            <p:cNvSpPr/>
            <p:nvPr/>
          </p:nvSpPr>
          <p:spPr>
            <a:xfrm>
              <a:off x="2183" y="-141593"/>
              <a:ext cx="146867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th-TH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โจทย์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6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37383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1DE89584-630D-44F9-969F-43A1CAEC64BF}"/>
              </a:ext>
            </a:extLst>
          </p:cNvPr>
          <p:cNvGrpSpPr/>
          <p:nvPr/>
        </p:nvGrpSpPr>
        <p:grpSpPr>
          <a:xfrm>
            <a:off x="-22186" y="-96623"/>
            <a:ext cx="12214186" cy="6954623"/>
            <a:chOff x="-22186" y="-96623"/>
            <a:chExt cx="8689108" cy="6954623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/>
            <a:srcRect l="12825" t="13576" r="34022" b="12039"/>
            <a:stretch/>
          </p:blipFill>
          <p:spPr>
            <a:xfrm>
              <a:off x="0" y="0"/>
              <a:ext cx="8666922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F53331-AD1D-4844-AC94-B56194FF3888}"/>
                </a:ext>
              </a:extLst>
            </p:cNvPr>
            <p:cNvSpPr txBox="1"/>
            <p:nvPr/>
          </p:nvSpPr>
          <p:spPr>
            <a:xfrm>
              <a:off x="-155" y="5724766"/>
              <a:ext cx="4347304" cy="954107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chemeClr val="bg1"/>
                  </a:solidFill>
                  <a:latin typeface="DB Embossiam X" panose="02000506090000020004" pitchFamily="2" charset="-34"/>
                  <a:cs typeface="DB Embossiam X" panose="02000506090000020004" pitchFamily="2" charset="-34"/>
                </a:rPr>
                <a:t>เรียงลำดับโค้ดคำสั่งให้มาริโอ้เดินไปเก็บเหรียญโดยหลบหลีกศัตรูและสิ่งกีดขวาง</a:t>
              </a:r>
              <a:endParaRPr lang="en-US" sz="2800" dirty="0">
                <a:solidFill>
                  <a:schemeClr val="bg1"/>
                </a:solidFill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76D94-8EE2-4AE7-AD61-3C52B73ABDD2}"/>
                </a:ext>
              </a:extLst>
            </p:cNvPr>
            <p:cNvSpPr txBox="1"/>
            <p:nvPr/>
          </p:nvSpPr>
          <p:spPr>
            <a:xfrm>
              <a:off x="14835" y="-26013"/>
              <a:ext cx="8181975" cy="646331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ว๔</a:t>
              </a:r>
              <a:r>
                <a:rPr lang="en-US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.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๒ ป.๑/๒ 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แสดงลำดับขั้นตอนการทำงานหรือการแก้ปัญหาที่เป็นอัลกอริทึมอย่างง่าย </a:t>
              </a:r>
            </a:p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โดยใช้ภาพ สัญลักษณ์ หรือข้อความ</a:t>
              </a:r>
              <a:endParaRPr lang="en-US" dirty="0">
                <a:solidFill>
                  <a:schemeClr val="bg1"/>
                </a:solidFill>
                <a:effectLst/>
                <a:latin typeface="DB Embossiam X" panose="02000506090000020004" pitchFamily="2" charset="-34"/>
                <a:ea typeface="Calibri" panose="020F0502020204030204" pitchFamily="34" charset="0"/>
                <a:cs typeface="DB Embossiam X" panose="02000506090000020004" pitchFamily="2" charset="-34"/>
              </a:endParaRP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7F941393-B7B1-4E86-A40B-9E5AED70C5CB}"/>
                </a:ext>
              </a:extLst>
            </p:cNvPr>
            <p:cNvSpPr/>
            <p:nvPr/>
          </p:nvSpPr>
          <p:spPr>
            <a:xfrm>
              <a:off x="-22186" y="-96623"/>
              <a:ext cx="145745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th-TH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โจทย์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7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5831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916AC2BD-B75B-424F-A882-87B56E1A49F9}"/>
              </a:ext>
            </a:extLst>
          </p:cNvPr>
          <p:cNvGrpSpPr/>
          <p:nvPr/>
        </p:nvGrpSpPr>
        <p:grpSpPr>
          <a:xfrm>
            <a:off x="-32608" y="-96623"/>
            <a:ext cx="12224607" cy="6954623"/>
            <a:chOff x="-32607" y="-96623"/>
            <a:chExt cx="8759164" cy="6954623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 rotWithShape="1">
            <a:blip r:embed="rId2"/>
            <a:srcRect l="12595" t="13166" r="33969" b="11424"/>
            <a:stretch/>
          </p:blipFill>
          <p:spPr>
            <a:xfrm>
              <a:off x="0" y="0"/>
              <a:ext cx="8726557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F53331-AD1D-4844-AC94-B56194FF3888}"/>
                </a:ext>
              </a:extLst>
            </p:cNvPr>
            <p:cNvSpPr txBox="1"/>
            <p:nvPr/>
          </p:nvSpPr>
          <p:spPr>
            <a:xfrm>
              <a:off x="-32607" y="5694786"/>
              <a:ext cx="4334784" cy="954107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chemeClr val="bg1"/>
                  </a:solidFill>
                  <a:latin typeface="DB Embossiam X" panose="02000506090000020004" pitchFamily="2" charset="-34"/>
                  <a:cs typeface="DB Embossiam X" panose="02000506090000020004" pitchFamily="2" charset="-34"/>
                </a:rPr>
                <a:t>เรียงลำดับโค้ดคำสั่งให้มาริโอ้เดินไปเก็บเหรียญโดยหลบหลีกศัตรูและสิ่งกีดขวาง</a:t>
              </a:r>
              <a:endParaRPr lang="en-US" sz="2800" dirty="0">
                <a:solidFill>
                  <a:schemeClr val="bg1"/>
                </a:solidFill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76D94-8EE2-4AE7-AD61-3C52B73ABDD2}"/>
                </a:ext>
              </a:extLst>
            </p:cNvPr>
            <p:cNvSpPr txBox="1"/>
            <p:nvPr/>
          </p:nvSpPr>
          <p:spPr>
            <a:xfrm>
              <a:off x="104775" y="-11023"/>
              <a:ext cx="8181975" cy="646331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ว๔</a:t>
              </a:r>
              <a:r>
                <a:rPr lang="en-US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.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๒ ป.๑/๒ 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แสดงลำดับขั้นตอนการทำงานหรือการแก้ปัญหาที่เป็นอัลกอริทึมอย่างง่าย </a:t>
              </a:r>
            </a:p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โดยใช้ภาพ สัญลักษณ์ หรือข้อความ</a:t>
              </a:r>
              <a:endParaRPr lang="en-US" dirty="0">
                <a:solidFill>
                  <a:schemeClr val="bg1"/>
                </a:solidFill>
                <a:effectLst/>
                <a:latin typeface="DB Embossiam X" panose="02000506090000020004" pitchFamily="2" charset="-34"/>
                <a:ea typeface="Calibri" panose="020F0502020204030204" pitchFamily="34" charset="0"/>
                <a:cs typeface="DB Embossiam X" panose="02000506090000020004" pitchFamily="2" charset="-34"/>
              </a:endParaRP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9FDE2EE1-C854-4508-AE16-9242BB958E48}"/>
                </a:ext>
              </a:extLst>
            </p:cNvPr>
            <p:cNvSpPr/>
            <p:nvPr/>
          </p:nvSpPr>
          <p:spPr>
            <a:xfrm>
              <a:off x="-32607" y="-96623"/>
              <a:ext cx="147829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th-TH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โจทย์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8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94752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2B9694F7-94C1-4DDA-A253-3065D15DE5F4}"/>
              </a:ext>
            </a:extLst>
          </p:cNvPr>
          <p:cNvGrpSpPr/>
          <p:nvPr/>
        </p:nvGrpSpPr>
        <p:grpSpPr>
          <a:xfrm>
            <a:off x="-24592" y="-96623"/>
            <a:ext cx="12216591" cy="6954623"/>
            <a:chOff x="-24591" y="-96623"/>
            <a:chExt cx="8671634" cy="6954623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/>
            <a:srcRect l="12481" t="13371" r="34325" b="11424"/>
            <a:stretch/>
          </p:blipFill>
          <p:spPr>
            <a:xfrm>
              <a:off x="0" y="0"/>
              <a:ext cx="8647043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F53331-AD1D-4844-AC94-B56194FF3888}"/>
                </a:ext>
              </a:extLst>
            </p:cNvPr>
            <p:cNvSpPr txBox="1"/>
            <p:nvPr/>
          </p:nvSpPr>
          <p:spPr>
            <a:xfrm>
              <a:off x="44815" y="5709776"/>
              <a:ext cx="4332314" cy="954107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chemeClr val="bg1"/>
                  </a:solidFill>
                  <a:latin typeface="DB Embossiam X" panose="02000506090000020004" pitchFamily="2" charset="-34"/>
                  <a:cs typeface="DB Embossiam X" panose="02000506090000020004" pitchFamily="2" charset="-34"/>
                </a:rPr>
                <a:t>เรียงลำดับโค้ดคำสั่งให้มาริโอ้เดินไปเก็บเหรียญโดยหลบหลีกศัตรูและสิ่งกีดขวาง</a:t>
              </a:r>
              <a:endParaRPr lang="en-US" sz="2800" dirty="0">
                <a:solidFill>
                  <a:schemeClr val="bg1"/>
                </a:solidFill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76D94-8EE2-4AE7-AD61-3C52B73ABDD2}"/>
                </a:ext>
              </a:extLst>
            </p:cNvPr>
            <p:cNvSpPr txBox="1"/>
            <p:nvPr/>
          </p:nvSpPr>
          <p:spPr>
            <a:xfrm>
              <a:off x="1" y="-11023"/>
              <a:ext cx="8286750" cy="646331"/>
            </a:xfrm>
            <a:prstGeom prst="rect">
              <a:avLst/>
            </a:prstGeom>
            <a:solidFill>
              <a:srgbClr val="FF3399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ว๔</a:t>
              </a:r>
              <a:r>
                <a:rPr lang="en-US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.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Times New Roman" panose="02020603050405020304" pitchFamily="18" charset="0"/>
                  <a:cs typeface="DB Embossiam X" panose="02000506090000020004" pitchFamily="2" charset="-34"/>
                </a:rPr>
                <a:t>๒ ป.๑/๒ </a:t>
              </a:r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แสดงลำดับขั้นตอนการทำงานหรือการแก้ปัญหาที่เป็นอัลกอริทึมอย่างง่าย </a:t>
              </a:r>
            </a:p>
            <a:p>
              <a:pPr algn="ctr"/>
              <a:r>
                <a:rPr lang="th-TH" dirty="0">
                  <a:solidFill>
                    <a:schemeClr val="bg1"/>
                  </a:solidFill>
                  <a:effectLst/>
                  <a:latin typeface="DB Embossiam X" panose="02000506090000020004" pitchFamily="2" charset="-34"/>
                  <a:ea typeface="Calibri" panose="020F0502020204030204" pitchFamily="34" charset="0"/>
                  <a:cs typeface="DB Embossiam X" panose="02000506090000020004" pitchFamily="2" charset="-34"/>
                </a:rPr>
                <a:t>โดยใช้ภาพ สัญลักษณ์ หรือข้อความ</a:t>
              </a:r>
              <a:endParaRPr lang="en-US" dirty="0">
                <a:solidFill>
                  <a:schemeClr val="bg1"/>
                </a:solidFill>
                <a:effectLst/>
                <a:latin typeface="DB Embossiam X" panose="02000506090000020004" pitchFamily="2" charset="-34"/>
                <a:ea typeface="Calibri" panose="020F0502020204030204" pitchFamily="34" charset="0"/>
                <a:cs typeface="DB Embossiam X" panose="02000506090000020004" pitchFamily="2" charset="-34"/>
              </a:endParaRP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A317A206-A4C3-408B-8D01-AA6A0D368202}"/>
                </a:ext>
              </a:extLst>
            </p:cNvPr>
            <p:cNvSpPr/>
            <p:nvPr/>
          </p:nvSpPr>
          <p:spPr>
            <a:xfrm>
              <a:off x="-24591" y="-96623"/>
              <a:ext cx="14622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th-TH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โจทย์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B Embossiam X" panose="02000506090000020004" pitchFamily="2" charset="-34"/>
                  <a:cs typeface="DB Embossiam X" panose="02000506090000020004" pitchFamily="2" charset="-34"/>
                </a:rPr>
                <a:t>9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05296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828</Words>
  <Application>Microsoft Office PowerPoint</Application>
  <PresentationFormat>แบบจอกว้าง</PresentationFormat>
  <Paragraphs>72</Paragraphs>
  <Slides>21</Slides>
  <Notes>0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21</vt:i4>
      </vt:variant>
    </vt:vector>
  </HeadingPairs>
  <TitlesOfParts>
    <vt:vector size="26" baseType="lpstr">
      <vt:lpstr>DB Embossiam X</vt:lpstr>
      <vt:lpstr>Calibri</vt:lpstr>
      <vt:lpstr>Arial</vt:lpstr>
      <vt:lpstr>Calibri Light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mp1rzd7j mp1rzd7j</dc:creator>
  <cp:lastModifiedBy>Sirilak  Lerthiransap</cp:lastModifiedBy>
  <cp:revision>27</cp:revision>
  <dcterms:created xsi:type="dcterms:W3CDTF">2020-08-23T00:29:31Z</dcterms:created>
  <dcterms:modified xsi:type="dcterms:W3CDTF">2021-01-17T07:07:40Z</dcterms:modified>
</cp:coreProperties>
</file>