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73" r:id="rId5"/>
    <p:sldId id="277" r:id="rId6"/>
    <p:sldId id="279" r:id="rId7"/>
    <p:sldId id="272" r:id="rId8"/>
    <p:sldId id="278" r:id="rId9"/>
    <p:sldId id="289" r:id="rId10"/>
    <p:sldId id="281" r:id="rId11"/>
    <p:sldId id="290" r:id="rId12"/>
    <p:sldId id="291" r:id="rId13"/>
    <p:sldId id="292" r:id="rId14"/>
    <p:sldId id="276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9FF"/>
    <a:srgbClr val="CC99FF"/>
    <a:srgbClr val="FF6600"/>
    <a:srgbClr val="BDDEFF"/>
    <a:srgbClr val="9BCDFF"/>
    <a:srgbClr val="9FCFFF"/>
    <a:srgbClr val="99CCFF"/>
    <a:srgbClr val="FA4854"/>
    <a:srgbClr val="FF7C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1E225-BC51-492A-AF21-4CE819B460F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E9F22A2-6932-433A-A684-1BC0A910D9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BD0A9-AA2D-4ECF-8E9A-BEE8ABEF4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1321" y="1656271"/>
            <a:ext cx="8574657" cy="4511616"/>
            <a:chOff x="0" y="1630392"/>
            <a:chExt cx="12442350" cy="4511616"/>
          </a:xfrm>
        </p:grpSpPr>
        <p:sp>
          <p:nvSpPr>
            <p:cNvPr id="8" name="Rounded Rectangle 7"/>
            <p:cNvSpPr/>
            <p:nvPr/>
          </p:nvSpPr>
          <p:spPr>
            <a:xfrm>
              <a:off x="0" y="1630392"/>
              <a:ext cx="12442350" cy="451161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5174" y="2116764"/>
              <a:ext cx="12192000" cy="33239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เกมนี้เด็กๆ จะได้รู้จักใช้ประโยชน์จากอินเทอร์เน็ต</a:t>
              </a:r>
            </a:p>
            <a:p>
              <a:pPr algn="ctr"/>
              <a:r>
                <a:rPr lang="th-TH" sz="28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ในการส่งผ่านพลังบวกให้คนรอบข้าง</a:t>
              </a:r>
            </a:p>
            <a:p>
              <a:pPr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บล็อกพฤติกรรมที่น่ารังเกียจและไม่เหมาะสม</a:t>
              </a:r>
            </a:p>
            <a:p>
              <a:pPr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รู้จักต่อต้านผู้ที่ชอบรังแกผู้อื่น</a:t>
              </a:r>
            </a:p>
            <a:p>
              <a:pPr algn="ctr">
                <a:lnSpc>
                  <a:spcPct val="150000"/>
                </a:lnSpc>
              </a:pPr>
              <a:r>
                <a:rPr lang="th-TH" sz="28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และรายงานเหตุการณ์ทุกครั้ง</a:t>
              </a:r>
            </a:p>
            <a:p>
              <a:pPr algn="ctr"/>
              <a:r>
                <a:rPr lang="th-TH" sz="2800" b="1" dirty="0">
                  <a:solidFill>
                    <a:srgbClr val="FF66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โดยให้เวลาเล่นเกม 30 นาที</a:t>
              </a:r>
              <a:endParaRPr lang="en-US" sz="28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2616">
            <a:off x="9376913" y="2632496"/>
            <a:ext cx="2242868" cy="22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6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4567"/>
            <a:ext cx="12192000" cy="5460520"/>
            <a:chOff x="0" y="1164567"/>
            <a:chExt cx="12192000" cy="5460520"/>
          </a:xfrm>
        </p:grpSpPr>
        <p:sp>
          <p:nvSpPr>
            <p:cNvPr id="8" name="Rounded Rectangle 7"/>
            <p:cNvSpPr/>
            <p:nvPr/>
          </p:nvSpPr>
          <p:spPr>
            <a:xfrm>
              <a:off x="776378" y="1164567"/>
              <a:ext cx="10722634" cy="5460520"/>
            </a:xfrm>
            <a:prstGeom prst="roundRect">
              <a:avLst/>
            </a:prstGeom>
            <a:solidFill>
              <a:srgbClr val="DC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444489"/>
              <a:ext cx="12192000" cy="17295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เกมหุบเขาแห่งความใส่ใจ</a:t>
              </a:r>
            </a:p>
            <a:p>
              <a:pPr algn="ctr"/>
              <a:r>
                <a:rPr lang="th-TH" sz="28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(</a:t>
              </a:r>
              <a:r>
                <a:rPr lang="en-US" sz="28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Be Internet Smart) = </a:t>
              </a:r>
              <a:r>
                <a:rPr lang="th-TH" sz="28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สอนเด็กๆให้คิดก่อนแชร์</a:t>
              </a:r>
            </a:p>
            <a:p>
              <a:pPr algn="ctr"/>
              <a:endParaRPr lang="en-US" sz="2800" b="1" dirty="0">
                <a:solidFill>
                  <a:srgbClr val="7030A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pic>
          <p:nvPicPr>
            <p:cNvPr id="4098" name="Picture 2" descr="https://lh5.googleusercontent.com/6Gr-K0qncWxLHn8U0k_lofX-ZTiWd6FqoA6izldtcqlH8bxzMDroeroxmMnLqIDoI_eKT0wDVgS_eW1uylRyBzaEu6ncaXP7nJY8TrbjBRAUOfx0kfisFGHqH4hzk9-JkbVC_a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076" y="2799960"/>
              <a:ext cx="3449847" cy="344984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040">
            <a:off x="1691082" y="3364301"/>
            <a:ext cx="1760922" cy="17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4942" y="1164567"/>
            <a:ext cx="11733209" cy="5460520"/>
            <a:chOff x="214942" y="1164567"/>
            <a:chExt cx="11733209" cy="5460520"/>
          </a:xfrm>
        </p:grpSpPr>
        <p:sp>
          <p:nvSpPr>
            <p:cNvPr id="8" name="Rounded Rectangle 7"/>
            <p:cNvSpPr/>
            <p:nvPr/>
          </p:nvSpPr>
          <p:spPr>
            <a:xfrm>
              <a:off x="776378" y="1164567"/>
              <a:ext cx="8902460" cy="5460520"/>
            </a:xfrm>
            <a:prstGeom prst="roundRect">
              <a:avLst/>
            </a:prstGeom>
            <a:solidFill>
              <a:srgbClr val="DCB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4942" y="1521868"/>
              <a:ext cx="10025331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ในเกมนี้จะได้เรียนรู้เกี่ยวกับ การทำสิ่งต่างๆ ในโลกโซเชียล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เช่น การแชร์ข้อมูลต่างๆ เราต้องเช็คให้รอบคอบก่อนว่าเป็นเรื่องจริงหรือเท็จ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เพราะรู้ไม่เท่าทัน สอนให้รู้จักการคิด วิเคราะห์ก่อนที่จะกดปุ่มแชร์ลงไป 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เพราะเมื่อเราแชร์ข้อมูลต่างๆ ลงไปในโลกโซเชียลแล้ว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มันจะเผยแพร่อยู่บนโลกอินเทอร์เน็ตอยู่ตลอดไป 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ถึงแม้ว่าเราจะลบข้อมูลทั้งหมดไปแล้วก็ตาม 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เพราะเราไม่สามารถรู้ได้ว่าข้อมูลต่างๆ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อาจจะถูกส่งต่อ คัดลอก หรือปรากฏในที่ต่างๆ ไปแล้วนั่นเอง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พิจารณาอย่างรอบคอบก่อนที่จะแชร์ข้อมูลต่างๆ 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และดูคนที่แชร์ด้วย เข้าใจผลที่จะเกิดจากการแชร์ข้อมูล</a:t>
              </a:r>
            </a:p>
            <a:p>
              <a:pPr algn="ctr"/>
              <a:r>
                <a:rPr lang="th-TH" sz="2000" b="1" dirty="0">
                  <a:solidFill>
                    <a:srgbClr val="7030A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ไม่แชร์ข้อมูลที่ละเอียดอ่อนมากแก่ผู้อื่น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6014" y="2401846"/>
              <a:ext cx="3072137" cy="3072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66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/>
              <a:t> 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0029" y="1474073"/>
            <a:ext cx="11105598" cy="4771452"/>
            <a:chOff x="370934" y="1474073"/>
            <a:chExt cx="11105598" cy="47714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1204" t="1603" r="504" b="2186"/>
            <a:stretch/>
          </p:blipFill>
          <p:spPr>
            <a:xfrm>
              <a:off x="5455588" y="1644251"/>
              <a:ext cx="6020944" cy="46012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Rounded Rectangular Callout 10"/>
            <p:cNvSpPr/>
            <p:nvPr/>
          </p:nvSpPr>
          <p:spPr>
            <a:xfrm>
              <a:off x="370935" y="1474073"/>
              <a:ext cx="4597879" cy="3399852"/>
            </a:xfrm>
            <a:prstGeom prst="wedgeRoundRectCallout">
              <a:avLst>
                <a:gd name="adj1" fmla="val 68285"/>
                <a:gd name="adj2" fmla="val 37127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70934" y="1650819"/>
              <a:ext cx="4597879" cy="3108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เมื่อเล่นเกมจบ</a:t>
              </a:r>
            </a:p>
            <a:p>
              <a:pPr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ในแต่ละด่าน เด็กๆ </a:t>
              </a:r>
            </a:p>
            <a:p>
              <a:pPr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จะได้ประกาศนียบัตร</a:t>
              </a:r>
            </a:p>
            <a:p>
              <a:pPr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ให้ส่งประกาศนียบัตร</a:t>
              </a:r>
            </a:p>
            <a:p>
              <a:pPr algn="ctr"/>
              <a:r>
                <a:rPr lang="th-TH" sz="28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ให้ทางอีเมลของครู</a:t>
              </a:r>
              <a:endParaRPr lang="th-TH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6620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58483" y="1476936"/>
            <a:ext cx="115335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rPr>
              <a:t>จากการเล่นเกม ทำกิจกรรมทั้ง 4 เกม</a:t>
            </a:r>
          </a:p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rPr>
              <a:t>เด็กๆ จะได้เรียนรู้ เกี่ยวกับความปลอดภัยในการใช้อินเทอร์เน็ต</a:t>
            </a:r>
          </a:p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rPr>
              <a:t>เมื่อมีข้อสงสัยเกี่ยวกับสิ่งที่เห็นบนโลกออนไลน์ว่าดีหรือไม่ดี</a:t>
            </a:r>
          </a:p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rPr>
              <a:t>ถ้าเด็กๆไม่รู้ ควรขอคำปรึกษาจากคุณพ่อคุณแม่ และคุณครู</a:t>
            </a:r>
          </a:p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rPr>
              <a:t>ที่บุคคลที่มีวุฒิภาวะมากพอที่เด็กๆไว้ใจ</a:t>
            </a:r>
          </a:p>
          <a:p>
            <a:pPr algn="ctr"/>
            <a:r>
              <a:rPr lang="th-TH" sz="28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rPr>
              <a:t>ที่จะให้คำปรึกษาได้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1" y="3863427"/>
            <a:ext cx="2925866" cy="292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2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515676"/>
            <a:ext cx="12192000" cy="1988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0000"/>
                </a:solidFill>
                <a:latin typeface="Chakra Petch" panose="00000500000000000000"/>
                <a:cs typeface="Chakra Petch" panose="00000500000000000000"/>
              </a:rPr>
              <a:t>“เด็กๆได้ประโยชน์อะไรบ้าง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Chakra Petch" panose="00000500000000000000"/>
                <a:cs typeface="Chakra Petch" panose="00000500000000000000"/>
              </a:rPr>
              <a:t>จากการเล่นเกมทั้ง 4 เกม</a:t>
            </a:r>
            <a:r>
              <a:rPr lang="en-US" sz="4400" b="1" dirty="0">
                <a:solidFill>
                  <a:srgbClr val="FF0000"/>
                </a:solidFill>
                <a:latin typeface="Chakra Petch" panose="00000500000000000000"/>
                <a:cs typeface="Chakra Petch" panose="00000500000000000000"/>
              </a:rPr>
              <a:t>?”</a:t>
            </a:r>
            <a:endParaRPr lang="th-TH" dirty="0"/>
          </a:p>
        </p:txBody>
      </p:sp>
      <p:grpSp>
        <p:nvGrpSpPr>
          <p:cNvPr id="3" name="Group 2"/>
          <p:cNvGrpSpPr/>
          <p:nvPr/>
        </p:nvGrpSpPr>
        <p:grpSpPr>
          <a:xfrm>
            <a:off x="957103" y="4149306"/>
            <a:ext cx="9908842" cy="1963655"/>
            <a:chOff x="905345" y="4287328"/>
            <a:chExt cx="9908842" cy="1963655"/>
          </a:xfrm>
        </p:grpSpPr>
        <p:pic>
          <p:nvPicPr>
            <p:cNvPr id="6" name="Picture 2" descr="https://lh5.googleusercontent.com/6Gr-K0qncWxLHn8U0k_lofX-ZTiWd6FqoA6izldtcqlH8bxzMDroeroxmMnLqIDoI_eKT0wDVgS_eW1uylRyBzaEu6ncaXP7nJY8TrbjBRAUOfx0kfisFGHqH4hzk9-JkbVC_aQ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2207" y="4287328"/>
              <a:ext cx="1941980" cy="19419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2" descr="https://lh5.googleusercontent.com/ydS5fHPQYd6S1gw_Zh8J5-wJH72HMIwbVVsF0OKicElbBf1XKecOxlZAiNsYnIYC3LL9nN3dRhuEL_Fw-v0h4YIkiqDhlstalB1yW65O9Boiy7cxEjSdcrchFi3dGUHacUYr-F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512" y="4287328"/>
              <a:ext cx="1963655" cy="1963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2" descr="https://lh3.googleusercontent.com/guzq3fLdnHAhV_0Zp8MvoAHaERUEdUV_rjYGjHMgzs9n7tmDGZiIef89qj96ZgMiH1Q02eCF04LWmaJWjw-r4J23izzc3YfzCpH7Zdg5aVvTzp3fXfDVLl-fIUjFa_vmkk0FFLQ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817" y="4287328"/>
              <a:ext cx="1963655" cy="19636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5345" y="4287329"/>
              <a:ext cx="1963654" cy="19636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35002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6480" y="5621919"/>
            <a:ext cx="8519040" cy="9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4000" b="1" dirty="0">
                <a:solidFill>
                  <a:srgbClr val="7030A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อันตราย</a:t>
            </a:r>
            <a:r>
              <a:rPr lang="th-TH" sz="4000" b="1" dirty="0">
                <a:solidFill>
                  <a:srgbClr val="FA4854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จากการ</a:t>
            </a:r>
            <a:r>
              <a:rPr lang="th-TH" sz="4000" b="1" dirty="0">
                <a:solidFill>
                  <a:srgbClr val="0070C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ใช้งาน</a:t>
            </a:r>
            <a:r>
              <a:rPr lang="th-TH" sz="40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อินเทอร์เน็ต</a:t>
            </a:r>
            <a:endParaRPr lang="en-US" sz="4000" b="1" dirty="0">
              <a:solidFill>
                <a:srgbClr val="FF66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33" y="1308806"/>
            <a:ext cx="4110734" cy="411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03164"/>
            <a:ext cx="12192000" cy="2418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รหัสผ่านในการเข้าใช้บริการต่างๆ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ในโลกอินเทอร์เน็ตของเด็กๆ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มีวิธีการตั้งรหัสผ่านอย่างไรให้ปลอดภัยบ้าง</a:t>
            </a:r>
            <a:endParaRPr lang="th-TH" sz="2000" b="1" dirty="0">
              <a:solidFill>
                <a:srgbClr val="00206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9" y="3330145"/>
            <a:ext cx="3336019" cy="33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9464" y="1934421"/>
            <a:ext cx="9362536" cy="3711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เด็กๆ ควรเข้าใจและตระหนักถึง</a:t>
            </a:r>
          </a:p>
          <a:p>
            <a:pPr algn="ctr"/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เรื่องการใช้อินเทอร์เน็ตอย่างถูกต้องและถูกวิธี</a:t>
            </a:r>
          </a:p>
          <a:p>
            <a:pPr algn="ctr"/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เพื่อสร้างความปลอดภัยในการใช้อินเทอร์เน็ต</a:t>
            </a:r>
          </a:p>
          <a:p>
            <a:pPr algn="ctr"/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และไม่เผยแพร่ข้อมูลส่วนตัวของตัวเอง</a:t>
            </a:r>
          </a:p>
          <a:p>
            <a:pPr algn="ctr"/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รวมทั้งครอบครัวให้ผู้อื่นรู้</a:t>
            </a:r>
          </a:p>
          <a:p>
            <a:pPr algn="ctr"/>
            <a:r>
              <a:rPr lang="th-TH" sz="28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เพื่อหลีกเลี่ยงความเสียหายที่จะเกิดขึ้นตามมา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7" y="3672457"/>
            <a:ext cx="3037631" cy="30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0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09291"/>
            <a:ext cx="12192000" cy="5460520"/>
            <a:chOff x="0" y="1009291"/>
            <a:chExt cx="12192000" cy="5460520"/>
          </a:xfrm>
        </p:grpSpPr>
        <p:sp>
          <p:nvSpPr>
            <p:cNvPr id="5" name="Rounded Rectangle 4"/>
            <p:cNvSpPr/>
            <p:nvPr/>
          </p:nvSpPr>
          <p:spPr>
            <a:xfrm>
              <a:off x="776377" y="1009291"/>
              <a:ext cx="10722634" cy="5460520"/>
            </a:xfrm>
            <a:prstGeom prst="roundRect">
              <a:avLst/>
            </a:prstGeom>
            <a:solidFill>
              <a:srgbClr val="BD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1247252"/>
              <a:ext cx="12192000" cy="1544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2060"/>
                  </a:solidFill>
                  <a:latin typeface="Chakra Petch" panose="00000500000000000000"/>
                  <a:cs typeface="Chakra Petch" panose="00000500000000000000"/>
                </a:rPr>
                <a:t>เล่นเกมหอคอยแห่งขุมทรัพย์(</a:t>
              </a:r>
              <a:r>
                <a:rPr lang="en-US" sz="2800" b="1" dirty="0">
                  <a:solidFill>
                    <a:srgbClr val="002060"/>
                  </a:solidFill>
                  <a:latin typeface="Chakra Petch" panose="00000500000000000000"/>
                  <a:cs typeface="Chakra Petch" panose="00000500000000000000"/>
                </a:rPr>
                <a:t>Be Internet Strong)</a:t>
              </a:r>
            </a:p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hakra Petch" panose="00000500000000000000"/>
                  <a:cs typeface="Chakra Petch" panose="00000500000000000000"/>
                </a:rPr>
                <a:t>= </a:t>
              </a:r>
              <a:r>
                <a:rPr lang="th-TH" sz="2800" b="1" dirty="0">
                  <a:solidFill>
                    <a:srgbClr val="002060"/>
                  </a:solidFill>
                  <a:latin typeface="Chakra Petch" panose="00000500000000000000"/>
                  <a:cs typeface="Chakra Petch" panose="00000500000000000000"/>
                </a:rPr>
                <a:t>เก็บข้อมูลของตัวเองให้ปลอดภัยและเป็นความลับสุดยอด</a:t>
              </a:r>
              <a:r>
                <a:rPr lang="th-TH" sz="2400" b="1" dirty="0">
                  <a:solidFill>
                    <a:srgbClr val="002060"/>
                  </a:solidFill>
                  <a:latin typeface="Chakra Petch" panose="00000500000000000000"/>
                  <a:cs typeface="Chakra Petch" panose="00000500000000000000"/>
                </a:rPr>
                <a:t> 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  <a:latin typeface="Chakra Petch" panose="00000500000000000000"/>
                  <a:cs typeface="Chakra Petch" panose="00000500000000000000"/>
                </a:rPr>
                <a:t>https://beinternetawesome.withgoogle.com/th_th/interland/landing/tower-of-Treasure</a:t>
              </a:r>
              <a:endParaRPr lang="th-TH" sz="2400" b="1" dirty="0">
                <a:solidFill>
                  <a:srgbClr val="002060"/>
                </a:solidFill>
                <a:latin typeface="Chakra Petch" panose="00000500000000000000"/>
                <a:cs typeface="Chakra Petch" panose="0000050000000000000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8739" y="3202478"/>
              <a:ext cx="2915729" cy="29157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5622">
            <a:off x="2063228" y="3446253"/>
            <a:ext cx="1683282" cy="16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31175" y="1518249"/>
            <a:ext cx="8554439" cy="4822166"/>
            <a:chOff x="-229890" y="1518249"/>
            <a:chExt cx="12192000" cy="4822166"/>
          </a:xfrm>
        </p:grpSpPr>
        <p:sp>
          <p:nvSpPr>
            <p:cNvPr id="8" name="Rounded Rectangle 7"/>
            <p:cNvSpPr/>
            <p:nvPr/>
          </p:nvSpPr>
          <p:spPr>
            <a:xfrm>
              <a:off x="608676" y="1518249"/>
              <a:ext cx="10905294" cy="4822166"/>
            </a:xfrm>
            <a:prstGeom prst="roundRect">
              <a:avLst/>
            </a:prstGeom>
            <a:solidFill>
              <a:srgbClr val="BD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229890" y="1642584"/>
              <a:ext cx="12192000" cy="4573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เกมหอคอยแห่งขุมทรัพย์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จะทำให้เด็กๆ เรียนรู้วิธีการเก็บข้อมูลของตัวเอง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ให้ปลอดภัยและเป็นความลับสุดยอด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การเก็บความลับผู้เรียนจะรู้จักเก็บความลับให้อยู่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และไม่เผยแพร่ข้อมูลส่วนตัวของตัวเอง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รวมทั้งครอบครัวให้ผู้อื่นรู้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เพื่อหลีกเลี่ยงความเสียหายไม่ว่าจะเป็น</a:t>
              </a:r>
            </a:p>
            <a:p>
              <a:pPr algn="ctr"/>
              <a:r>
                <a:rPr lang="th-TH" sz="2400" b="1" dirty="0">
                  <a:solidFill>
                    <a:srgbClr val="00206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ทั้งอุปกรณ์ ชื่อเสียง และความสัมพันธ์</a:t>
              </a:r>
              <a:endParaRPr lang="th-TH" sz="2800" b="1" dirty="0">
                <a:solidFill>
                  <a:srgbClr val="00206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767" y="3254430"/>
            <a:ext cx="2197051" cy="22043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338733">
            <a:off x="8812598" y="1255098"/>
            <a:ext cx="2981865" cy="1769911"/>
            <a:chOff x="8666670" y="1582762"/>
            <a:chExt cx="2981865" cy="1769911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8728633" y="1582762"/>
              <a:ext cx="2855343" cy="1769911"/>
            </a:xfrm>
            <a:prstGeom prst="wedgeRoundRectCallout">
              <a:avLst>
                <a:gd name="adj1" fmla="val 12460"/>
                <a:gd name="adj2" fmla="val 75348"/>
                <a:gd name="adj3" fmla="val 16667"/>
              </a:avLst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66670" y="1659068"/>
              <a:ext cx="2981865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“</a:t>
              </a:r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เด็กๆ คิดว่า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เกมหอคอยแห่งขุมทรัพย์</a:t>
              </a:r>
            </a:p>
            <a:p>
              <a:pPr algn="ctr"/>
              <a:r>
                <a:rPr lang="th-TH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สอนให้เรียนรู้เรื่องอะไรบ้าง</a:t>
              </a:r>
              <a:r>
                <a:rPr lang="en-US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?”</a:t>
              </a:r>
              <a:endParaRPr lang="th-TH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73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164567"/>
            <a:ext cx="12192000" cy="5460520"/>
            <a:chOff x="0" y="1164567"/>
            <a:chExt cx="12192000" cy="5460520"/>
          </a:xfrm>
        </p:grpSpPr>
        <p:sp>
          <p:nvSpPr>
            <p:cNvPr id="10" name="Rounded Rectangle 9"/>
            <p:cNvSpPr/>
            <p:nvPr/>
          </p:nvSpPr>
          <p:spPr>
            <a:xfrm>
              <a:off x="776378" y="1164567"/>
              <a:ext cx="10722634" cy="546052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363934"/>
              <a:ext cx="12192000" cy="14710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เกมแม่น้ำแห่งความจริง(</a:t>
              </a:r>
              <a:r>
                <a:rPr lang="en-US" sz="32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Be Internet Alert) </a:t>
              </a:r>
            </a:p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= </a:t>
              </a:r>
              <a:r>
                <a:rPr lang="th-TH" sz="3200" b="1" dirty="0">
                  <a:solidFill>
                    <a:srgbClr val="FF00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อย่าหลงเชื่อคำหลอกลวงจากคนบนโลกออนไลน์</a:t>
              </a:r>
            </a:p>
          </p:txBody>
        </p:sp>
        <p:pic>
          <p:nvPicPr>
            <p:cNvPr id="1026" name="Picture 2" descr="https://lh3.googleusercontent.com/guzq3fLdnHAhV_0Zp8MvoAHaERUEdUV_rjYGjHMgzs9n7tmDGZiIef89qj96ZgMiH1Q02eCF04LWmaJWjw-r4J23izzc3YfzCpH7Zdg5aVvTzp3fXfDVLl-fIUjFa_vmkk0FFL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110" y="2912616"/>
              <a:ext cx="3289779" cy="32897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768">
            <a:off x="1915522" y="3572925"/>
            <a:ext cx="1716199" cy="17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3931" y="1466491"/>
            <a:ext cx="11095081" cy="5263798"/>
            <a:chOff x="403931" y="1466491"/>
            <a:chExt cx="11095081" cy="5263798"/>
          </a:xfrm>
        </p:grpSpPr>
        <p:grpSp>
          <p:nvGrpSpPr>
            <p:cNvPr id="2" name="Group 1"/>
            <p:cNvGrpSpPr/>
            <p:nvPr/>
          </p:nvGrpSpPr>
          <p:grpSpPr>
            <a:xfrm>
              <a:off x="776378" y="1466491"/>
              <a:ext cx="10722634" cy="4201064"/>
              <a:chOff x="776378" y="1466491"/>
              <a:chExt cx="10722634" cy="420106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776378" y="1466491"/>
                <a:ext cx="10722634" cy="420106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416594" y="1969662"/>
                <a:ext cx="972112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เกมนี้เด็กๆ จะต้องสร้างสะพาน เพื่อข้ามแม่น้ำไปให้ได้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sz="24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ด้วยคำถามที่ชวนคิดเกี่ยวกับความปลอดภัย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sz="24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ของการใช้สื่อออนไลน์ในประเด็นต่างๆ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sz="24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เด็กๆ จะได้เรียนรู้และแยกแยะความแตกต่างระหว่างข้อมูลจริงและเท็จ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h-TH" sz="24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เข้าใจว่า “ฟิชชิง” คืออะไร และรู้วิธีรายงาน</a:t>
                </a:r>
              </a:p>
              <a:p>
                <a:pPr algn="ctr"/>
                <a:r>
                  <a:rPr lang="th-TH" sz="2400" b="1" dirty="0">
                    <a:solidFill>
                      <a:srgbClr val="FF000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ตรวจจับความไม่ชอบมาพากลที่อาจเป็นสแปมได้</a:t>
                </a:r>
                <a:endParaRPr lang="th-TH" sz="24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31" y="4165822"/>
              <a:ext cx="2564467" cy="2564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89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76378" y="1164567"/>
            <a:ext cx="10722634" cy="5460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0" y="1444489"/>
            <a:ext cx="12192000" cy="154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เล่นเกมอาณาจักรแห่งความเมตตา (</a:t>
            </a:r>
            <a:r>
              <a:rPr lang="en-US" sz="28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Be Internet Kind) </a:t>
            </a:r>
          </a:p>
          <a:p>
            <a:pPr algn="ctr"/>
            <a:r>
              <a:rPr lang="en-US" sz="28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= </a:t>
            </a:r>
            <a:r>
              <a:rPr lang="th-TH" sz="28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เป็นคนดีเท่จะตาย</a:t>
            </a:r>
          </a:p>
          <a:p>
            <a:pPr algn="ctr"/>
            <a:r>
              <a:rPr lang="en-US" sz="16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https://beinternetawesome.withgoogle.com/th_th/interland/landing/kind-kingdom</a:t>
            </a:r>
            <a:endParaRPr lang="en-US" sz="2800" b="1" dirty="0">
              <a:solidFill>
                <a:srgbClr val="FF6600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pic>
        <p:nvPicPr>
          <p:cNvPr id="2050" name="Picture 2" descr="https://lh5.googleusercontent.com/ydS5fHPQYd6S1gw_Zh8J5-wJH72HMIwbVVsF0OKicElbBf1XKecOxlZAiNsYnIYC3LL9nN3dRhuEL_Fw-v0h4YIkiqDhlstalB1yW65O9Boiy7cxEjSdcrchFi3dGUHacUYr-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05" y="3269321"/>
            <a:ext cx="3036589" cy="3036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596">
            <a:off x="1809521" y="3695930"/>
            <a:ext cx="1735042" cy="173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2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598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234</cp:revision>
  <dcterms:created xsi:type="dcterms:W3CDTF">2021-03-23T10:29:04Z</dcterms:created>
  <dcterms:modified xsi:type="dcterms:W3CDTF">2021-10-23T08:41:18Z</dcterms:modified>
</cp:coreProperties>
</file>