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5" r:id="rId4"/>
    <p:sldId id="267" r:id="rId5"/>
    <p:sldId id="269" r:id="rId6"/>
    <p:sldId id="260" r:id="rId7"/>
    <p:sldId id="261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7C80"/>
    <a:srgbClr val="FA4854"/>
    <a:srgbClr val="9724AC"/>
    <a:srgbClr val="A4D76B"/>
    <a:srgbClr val="FF6600"/>
    <a:srgbClr val="34FCDB"/>
    <a:srgbClr val="38CAF8"/>
    <a:srgbClr val="F08C0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125897-FD2F-48DF-906A-0542955F236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A381EED-0B7E-44DA-9744-0321ECE4AD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CD691D-78B0-47A5-BDBB-78FF41073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249342"/>
            <a:ext cx="12177346" cy="5280856"/>
            <a:chOff x="0" y="2708031"/>
            <a:chExt cx="12177346" cy="4149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" t="29434" r="13360" b="9514"/>
            <a:stretch/>
          </p:blipFill>
          <p:spPr>
            <a:xfrm>
              <a:off x="0" y="2708031"/>
              <a:ext cx="7533014" cy="41499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9" t="29305" r="42562" b="9643"/>
            <a:stretch/>
          </p:blipFill>
          <p:spPr>
            <a:xfrm>
              <a:off x="7480262" y="2708031"/>
              <a:ext cx="4697084" cy="4149969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22746" y="1326637"/>
            <a:ext cx="61592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9.Linear scale</a:t>
            </a:r>
            <a:endParaRPr lang="en-US" sz="16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เป็นฟอร์มสำหรับสร้างคำตอบแบบตัวเลือก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โดยที่ผู้ตอบสามารถเลือกตอบได้แค่คำตอบเดียวเท่านั้น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แต่คำตอบจะอยู่ในรูปแบบตัวเลขเท่านั้น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เช่น การให้คะแนน</a:t>
            </a:r>
          </a:p>
          <a:p>
            <a:pPr lvl="0" algn="ctr"/>
            <a:endParaRPr lang="th-TH" sz="16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7954" y="1506479"/>
            <a:ext cx="6159260" cy="2459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10.Multiple choice grid</a:t>
            </a:r>
            <a:endParaRPr lang="en-US" sz="16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>
              <a:lnSpc>
                <a:spcPct val="150000"/>
              </a:lnSpc>
            </a:pPr>
            <a:r>
              <a:rPr lang="th-TH" sz="1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	</a:t>
            </a: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เป็นฟอร์มสำหรับสร้างคำตอบแบบตัวเลือก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ในรูปแบบตาราง เหมาะกับการใช้งานกรณีที่มีหลายคำถาม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โดยที่มีชุดคำตอบเป็นชุดเดียวกัน ผู้ตอบสามารถเลือกตอบได้แค่คำตอบเดียวเท่านั้นในแต่ละคำถาม 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เช่น แบบประเมินการจัดฝึกอบรม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5335" y="3512830"/>
            <a:ext cx="5047391" cy="1663020"/>
            <a:chOff x="1238794" y="3512830"/>
            <a:chExt cx="5047391" cy="1663020"/>
          </a:xfrm>
        </p:grpSpPr>
        <p:sp>
          <p:nvSpPr>
            <p:cNvPr id="11" name="Rectangle 10"/>
            <p:cNvSpPr/>
            <p:nvPr/>
          </p:nvSpPr>
          <p:spPr>
            <a:xfrm>
              <a:off x="1238794" y="3512830"/>
              <a:ext cx="5047391" cy="1663020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70" name="Picture 2" descr="https://lh3.googleusercontent.com/dMiSje4nHa9LZShqTCbedyf9id2pSgCoXhMDKLGw9omAx7Ns8t-wXwWitDeQBY9XMIKqpeWpT7uyr5C56u7OSrbZcgxAI8-Bae2HucANVdHWJ8SP3VZSXLR0oF2VFvTPjPeovC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633" y="3732549"/>
              <a:ext cx="4619625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129773" y="4144539"/>
            <a:ext cx="4692770" cy="2539165"/>
            <a:chOff x="6668219" y="3691693"/>
            <a:chExt cx="4692770" cy="2539165"/>
          </a:xfrm>
        </p:grpSpPr>
        <p:sp>
          <p:nvSpPr>
            <p:cNvPr id="16" name="Rectangle 15"/>
            <p:cNvSpPr/>
            <p:nvPr/>
          </p:nvSpPr>
          <p:spPr>
            <a:xfrm>
              <a:off x="6668219" y="3691693"/>
              <a:ext cx="4692770" cy="2539165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72" name="Picture 4" descr="https://lh3.googleusercontent.com/SoiBwCk8kLS5PVhm8VwMxY-ZUau9zJUUhPfJzULV1RC5JLK4guDUVM3VO2KXwmeD4gqPgjiWV0jJ43BB_nhUYfIMWhsd3uOlVAKiz9wG_EoABkY8e0sfldEPY0_7rULRIVmOI7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858" y="3842087"/>
              <a:ext cx="4352925" cy="223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427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23" y="1697915"/>
            <a:ext cx="12177346" cy="4245686"/>
            <a:chOff x="0" y="2708031"/>
            <a:chExt cx="12177346" cy="4149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" t="29434" r="13360" b="9514"/>
            <a:stretch/>
          </p:blipFill>
          <p:spPr>
            <a:xfrm>
              <a:off x="0" y="2708031"/>
              <a:ext cx="7533014" cy="41499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9" t="29305" r="42562" b="9643"/>
            <a:stretch/>
          </p:blipFill>
          <p:spPr>
            <a:xfrm>
              <a:off x="7480262" y="2708031"/>
              <a:ext cx="4697084" cy="4149969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22746" y="2751555"/>
            <a:ext cx="61592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11.</a:t>
            </a:r>
            <a:r>
              <a:rPr lang="en-US" sz="28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Checkbox grid</a:t>
            </a:r>
            <a:endParaRPr lang="en-US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>
              <a:lnSpc>
                <a:spcPct val="150000"/>
              </a:lnSpc>
            </a:pP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จะเป็นฟอร์มสำหรับสร้างคำตอบแบบตัวเลือกใน</a:t>
            </a:r>
          </a:p>
          <a:p>
            <a:pPr lvl="0" algn="ctr">
              <a:lnSpc>
                <a:spcPct val="150000"/>
              </a:lnSpc>
            </a:pP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รูปแบบตาราง คล้ายๆกับ </a:t>
            </a:r>
            <a:r>
              <a:rPr lang="en-US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Multiple</a:t>
            </a:r>
          </a:p>
          <a:p>
            <a:pPr lvl="0" algn="ctr">
              <a:lnSpc>
                <a:spcPct val="150000"/>
              </a:lnSpc>
            </a:pPr>
            <a:r>
              <a:rPr lang="en-US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choice grid </a:t>
            </a: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แต่จะต่างกันตรงที่รูปแบบนี้</a:t>
            </a:r>
          </a:p>
          <a:p>
            <a:pPr lvl="0" algn="ctr">
              <a:lnSpc>
                <a:spcPct val="150000"/>
              </a:lnSpc>
            </a:pP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สามารถเลือกได้</a:t>
            </a: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หลายคำตอบ</a:t>
            </a:r>
          </a:p>
          <a:p>
            <a:pPr lvl="0" algn="ctr"/>
            <a:endParaRPr lang="th-TH" sz="16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0" y="2751125"/>
            <a:ext cx="4704800" cy="2128845"/>
            <a:chOff x="738466" y="3512829"/>
            <a:chExt cx="4704800" cy="2128845"/>
          </a:xfrm>
        </p:grpSpPr>
        <p:sp>
          <p:nvSpPr>
            <p:cNvPr id="11" name="Rectangle 10"/>
            <p:cNvSpPr/>
            <p:nvPr/>
          </p:nvSpPr>
          <p:spPr>
            <a:xfrm>
              <a:off x="738466" y="3512829"/>
              <a:ext cx="4704800" cy="2128845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194" name="Picture 2" descr="https://lh5.googleusercontent.com/NUymhCAv092w-Zm19SV7qWNAPBeqplFs2bu9yZ7chXVZlPqVFWG1-Alc6Fy-AWxfC5NvKmL8qHeC9ODZ8EmU6gX-aPisI7_zhAUdrOU43RM6AyTCL8br59_WQTVpJz3GY7WKqJ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998" y="3701498"/>
              <a:ext cx="4314825" cy="173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152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406106"/>
            <a:ext cx="12177346" cy="4873925"/>
            <a:chOff x="0" y="2708031"/>
            <a:chExt cx="12177346" cy="4149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" t="29434" r="13360" b="9514"/>
            <a:stretch/>
          </p:blipFill>
          <p:spPr>
            <a:xfrm>
              <a:off x="0" y="2708031"/>
              <a:ext cx="7533014" cy="41499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9" t="29305" r="42562" b="9643"/>
            <a:stretch/>
          </p:blipFill>
          <p:spPr>
            <a:xfrm>
              <a:off x="7480262" y="2708031"/>
              <a:ext cx="4697084" cy="414996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92633" y="1686900"/>
            <a:ext cx="6159260" cy="4670766"/>
            <a:chOff x="6024079" y="1428102"/>
            <a:chExt cx="6159260" cy="4670766"/>
          </a:xfrm>
        </p:grpSpPr>
        <p:sp>
          <p:nvSpPr>
            <p:cNvPr id="13" name="Rectangle 12"/>
            <p:cNvSpPr/>
            <p:nvPr/>
          </p:nvSpPr>
          <p:spPr>
            <a:xfrm>
              <a:off x="6024079" y="1428102"/>
              <a:ext cx="6159260" cy="4670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12.</a:t>
              </a:r>
              <a:r>
                <a:rPr lang="th-TH" sz="2800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1</a:t>
              </a: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เมื่อแบบฟอร์มได้รับการสร้างเรียบร้อยแล้ว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สามารถตรวจสอบความถูกต้องและความสวยงาม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ของแบบฟอร์มก่อนส่งได้โดยกดปุ่ม 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ที่อยู่มุมขวาบนของหน้าสร้างแบบฟอร์ม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sz="2800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12.2</a:t>
              </a: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ขั้นตอนในการส่งแบบฟอร์ม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เพื่อให้คนตอบแบบฟอร์มได้รับ 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ให้กดปุ่ม </a:t>
              </a:r>
              <a:r>
                <a:rPr lang="en-US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send </a:t>
              </a: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ที่อยู่มุมขวาบนของหน้าสร้างแบบฟอร์ม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โดยสามารถเลือกรูปแบบการส่งได้หลายแบบ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เช่น ส่งผ่านอีเมล์, แนบ </a:t>
              </a:r>
              <a:r>
                <a:rPr lang="en-US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link,</a:t>
              </a:r>
              <a:endPara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หรือส่งผ่านทาง </a:t>
              </a:r>
              <a:r>
                <a:rPr lang="en-US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Social media </a:t>
              </a:r>
              <a:r>
                <a:rPr lang="th-TH" b="1" dirty="0">
                  <a:solidFill>
                    <a:srgbClr val="9724AC"/>
                  </a:solidFill>
                  <a:latin typeface="Chakra Petch" panose="00000500000000000000"/>
                  <a:cs typeface="Chakra Petch" panose="00000500000000000000"/>
                </a:rPr>
                <a:t>ก็ได้</a:t>
              </a:r>
            </a:p>
          </p:txBody>
        </p:sp>
        <p:pic>
          <p:nvPicPr>
            <p:cNvPr id="8196" name="Picture 4" descr="https://lh3.googleusercontent.com/A1cJaSheOTOXESl9VyObMK60uTpZeSs9rn2Q8MwVaS1nkjN1H24bpoWhwtcF5nFmAM6CE9SDbg4us7pNZcLOs_DK9dnP5XJEr7M2JXA3Vlus-fI_Ax5UThvCHCIWpeE8ZeD-xd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7514" y="2294149"/>
              <a:ext cx="742065" cy="494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943009" y="1802926"/>
            <a:ext cx="4176814" cy="4011281"/>
            <a:chOff x="7401465" y="2708694"/>
            <a:chExt cx="3657976" cy="3568799"/>
          </a:xfrm>
        </p:grpSpPr>
        <p:sp>
          <p:nvSpPr>
            <p:cNvPr id="16" name="Rectangle 15"/>
            <p:cNvSpPr/>
            <p:nvPr/>
          </p:nvSpPr>
          <p:spPr>
            <a:xfrm>
              <a:off x="7401465" y="2708694"/>
              <a:ext cx="3657976" cy="3568799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198" name="Picture 6" descr="https://lh6.googleusercontent.com/5XF9MqchFcQCkVRTC3MdlVnOfMsuZ_ssfpfkooKth2b3-rzbb128TkGCqnq-QNv4zgJxJCcpfQwCJAxFHbnT6-LYyLsiF09as7ljf8aRMqN0DEk2sW0NuQ-_g45HEr9kT49vTK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692" y="2901005"/>
              <a:ext cx="3238500" cy="3181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1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327" y="1260389"/>
            <a:ext cx="12177346" cy="5105905"/>
            <a:chOff x="0" y="2708031"/>
            <a:chExt cx="12177346" cy="4149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" t="29434" r="13360" b="9514"/>
            <a:stretch/>
          </p:blipFill>
          <p:spPr>
            <a:xfrm>
              <a:off x="0" y="2708031"/>
              <a:ext cx="7533014" cy="41499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9" t="29305" r="42562" b="9643"/>
            <a:stretch/>
          </p:blipFill>
          <p:spPr>
            <a:xfrm>
              <a:off x="7480262" y="2708031"/>
              <a:ext cx="4697084" cy="41499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40955" y="2705553"/>
            <a:ext cx="6159260" cy="277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13.</a:t>
            </a: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 เมื่อแบบฟอร์มที่เราส่งไป </a:t>
            </a:r>
          </a:p>
          <a:p>
            <a:pPr lvl="0" algn="ctr">
              <a:lnSpc>
                <a:spcPct val="150000"/>
              </a:lnSpc>
            </a:pP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ได้รับการตอบคำถามเรียบร้อยแล้ว</a:t>
            </a:r>
            <a:endParaRPr lang="en-US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>
              <a:lnSpc>
                <a:spcPct val="150000"/>
              </a:lnSpc>
            </a:pPr>
            <a:r>
              <a:rPr lang="en-US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Google Form </a:t>
            </a: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จะสรุปคำตอบต่างๆออกมาให้อัตโนมัติ</a:t>
            </a:r>
          </a:p>
          <a:p>
            <a:pPr lvl="0" algn="ctr">
              <a:lnSpc>
                <a:spcPct val="150000"/>
              </a:lnSpc>
            </a:pP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ในรูปแบบกราฟ ทำให้เราสามารถนำข้อมูลที่ได้ </a:t>
            </a:r>
          </a:p>
          <a:p>
            <a:pPr lvl="0" algn="ctr">
              <a:lnSpc>
                <a:spcPct val="150000"/>
              </a:lnSpc>
            </a:pP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ไปวิเคราะห์ได้อย่างมีประสิทธิภาพมากขึ้น</a:t>
            </a:r>
          </a:p>
          <a:p>
            <a:pPr lvl="0" algn="ctr">
              <a:lnSpc>
                <a:spcPct val="150000"/>
              </a:lnSpc>
            </a:pP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เพียงแค่เลือกในส่วน </a:t>
            </a:r>
            <a:r>
              <a:rPr lang="en-US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Responses </a:t>
            </a: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ที่หน้าสร้างแบบฟอร์ม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99522" y="1431803"/>
            <a:ext cx="2838230" cy="4702511"/>
            <a:chOff x="7487589" y="1388853"/>
            <a:chExt cx="3062517" cy="5149970"/>
          </a:xfrm>
        </p:grpSpPr>
        <p:sp>
          <p:nvSpPr>
            <p:cNvPr id="16" name="Rectangle 15"/>
            <p:cNvSpPr/>
            <p:nvPr/>
          </p:nvSpPr>
          <p:spPr>
            <a:xfrm>
              <a:off x="7487589" y="1388853"/>
              <a:ext cx="3062517" cy="5149970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218" name="Picture 2" descr="https://lh6.googleusercontent.com/8TwkJNZDNfHcixbE4_qqlvg8T8xSjGQGyz0amlzddPvl7Zl5PTIgL-HSG-0HPRCwruZMMfVJmoMAtmdL1YJshxWuasOYzavQM0RBWYloc0ZFjyWe4zP-f3VCBt3r6pzvfl_hob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866" y="1550957"/>
              <a:ext cx="2705100" cy="4819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550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59838" y="1268080"/>
            <a:ext cx="5855042" cy="5167223"/>
            <a:chOff x="6268295" y="1311214"/>
            <a:chExt cx="5855042" cy="51672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406" y="1311214"/>
              <a:ext cx="5167223" cy="516722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1003449">
              <a:off x="6268295" y="2642301"/>
              <a:ext cx="5855042" cy="2505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996600"/>
                  </a:solidFill>
                  <a:cs typeface="Chakra Petch" panose="00000500000000000000"/>
                </a:rPr>
                <a:t>มาช่วยกัน</a:t>
              </a:r>
            </a:p>
            <a:p>
              <a:pPr algn="ctr"/>
              <a:r>
                <a:rPr lang="th-TH" sz="2800" b="1" dirty="0">
                  <a:solidFill>
                    <a:srgbClr val="996600"/>
                  </a:solidFill>
                  <a:cs typeface="Chakra Petch" panose="00000500000000000000"/>
                </a:rPr>
                <a:t>บอกข้อดี ข้อเสีย</a:t>
              </a:r>
            </a:p>
            <a:p>
              <a:pPr algn="ctr"/>
              <a:r>
                <a:rPr lang="th-TH" sz="2800" b="1" dirty="0">
                  <a:solidFill>
                    <a:srgbClr val="996600"/>
                  </a:solidFill>
                  <a:cs typeface="Chakra Petch" panose="00000500000000000000"/>
                </a:rPr>
                <a:t>ของการสร้าง</a:t>
              </a:r>
            </a:p>
            <a:p>
              <a:pPr algn="ctr"/>
              <a:r>
                <a:rPr lang="th-TH" sz="2800" b="1" dirty="0">
                  <a:solidFill>
                    <a:srgbClr val="996600"/>
                  </a:solidFill>
                  <a:cs typeface="Chakra Petch" panose="00000500000000000000"/>
                </a:rPr>
                <a:t>แบบสอบถามออนไลน์</a:t>
              </a:r>
              <a:endParaRPr lang="th-TH" b="1" dirty="0">
                <a:solidFill>
                  <a:srgbClr val="996600"/>
                </a:solidFill>
                <a:cs typeface="Chakra Petch" panose="0000050000000000000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243">
            <a:off x="7975239" y="3657599"/>
            <a:ext cx="2743197" cy="2743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5" y="2285994"/>
            <a:ext cx="3131389" cy="31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63371" y="1334485"/>
            <a:ext cx="6065258" cy="5256271"/>
            <a:chOff x="3063371" y="1334485"/>
            <a:chExt cx="6065258" cy="5256271"/>
          </a:xfrm>
        </p:grpSpPr>
        <p:sp>
          <p:nvSpPr>
            <p:cNvPr id="13" name="Rectangle 12"/>
            <p:cNvSpPr/>
            <p:nvPr/>
          </p:nvSpPr>
          <p:spPr>
            <a:xfrm>
              <a:off x="3063371" y="5636712"/>
              <a:ext cx="6065258" cy="954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4000" b="1" dirty="0">
                  <a:solidFill>
                    <a:srgbClr val="00B05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แบบสอบถาม</a:t>
              </a:r>
              <a:r>
                <a:rPr lang="th-TH" sz="4000" b="1" dirty="0">
                  <a:solidFill>
                    <a:srgbClr val="FA4854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ออนไลน์</a:t>
              </a:r>
              <a:endParaRPr lang="en-US" sz="4000" b="1" dirty="0">
                <a:solidFill>
                  <a:srgbClr val="FA4854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03618" y="1334485"/>
              <a:ext cx="4584764" cy="4584764"/>
              <a:chOff x="3803618" y="1334485"/>
              <a:chExt cx="4584764" cy="458476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3618" y="1334485"/>
                <a:ext cx="4584764" cy="4584764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17" t="30682" r="19934" b="22557"/>
              <a:stretch/>
            </p:blipFill>
            <p:spPr>
              <a:xfrm>
                <a:off x="4290827" y="1876923"/>
                <a:ext cx="3628221" cy="22336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5161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21384" r="12644" b="8806"/>
          <a:stretch/>
        </p:blipFill>
        <p:spPr>
          <a:xfrm>
            <a:off x="0" y="885031"/>
            <a:ext cx="12192000" cy="5987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4897" y="1070788"/>
            <a:ext cx="9621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6600"/>
                </a:solidFill>
                <a:cs typeface="Chakra Petch" panose="00000500000000000000"/>
              </a:rPr>
              <a:t>ซอฟต์แวร์ที่ช่วยทำการเก็บรวบรวมและประมวลผลที่สามารถทำได้ง่ายๆ</a:t>
            </a:r>
          </a:p>
        </p:txBody>
      </p:sp>
      <p:sp>
        <p:nvSpPr>
          <p:cNvPr id="3" name="Rectangle 2"/>
          <p:cNvSpPr/>
          <p:nvPr/>
        </p:nvSpPr>
        <p:spPr>
          <a:xfrm>
            <a:off x="557396" y="3335306"/>
            <a:ext cx="6096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h-TH" sz="1600" b="1" u="sng" dirty="0">
                <a:solidFill>
                  <a:srgbClr val="FF6600"/>
                </a:solidFill>
                <a:cs typeface="Chakra Petch" panose="00000500000000000000"/>
              </a:rPr>
              <a:t>ไมโครซอฟท์เอกซ์เซล </a:t>
            </a:r>
            <a:r>
              <a:rPr lang="en-US" sz="1600" b="1" u="sng" dirty="0">
                <a:solidFill>
                  <a:srgbClr val="FF6600"/>
                </a:solidFill>
                <a:cs typeface="Chakra Petch" panose="00000500000000000000"/>
              </a:rPr>
              <a:t>Microsoft Excel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เป็นโปรแกรมตารางทำงาน เหมาะในการประมวลผลข้อมูล 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เช่น การรวมผล การคำนวณ การเปรียบเทียบ แผนภูมิ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0" y="5101816"/>
            <a:ext cx="496874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1600" b="1" u="sng" dirty="0">
                <a:solidFill>
                  <a:srgbClr val="FF6600"/>
                </a:solidFill>
                <a:cs typeface="Chakra Petch" panose="00000500000000000000"/>
              </a:rPr>
              <a:t>ไมโครซอฟท์แอคเซส </a:t>
            </a:r>
            <a:r>
              <a:rPr lang="en-US" sz="1600" b="1" u="sng" dirty="0">
                <a:solidFill>
                  <a:srgbClr val="FF6600"/>
                </a:solidFill>
                <a:cs typeface="Chakra Petch" panose="00000500000000000000"/>
              </a:rPr>
              <a:t>Microsoft Access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เป็นโปรแกรมเก็บข้อมูลในรูปแบบของฐานข้อมูล 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เพื่อนำมาประมวลผล เปรียบเทียบ ทำรายงาน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5598542" y="3208001"/>
            <a:ext cx="6096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h-TH" sz="1600" b="1" u="sng" dirty="0">
                <a:solidFill>
                  <a:srgbClr val="FF6600"/>
                </a:solidFill>
                <a:cs typeface="Chakra Petch" panose="00000500000000000000"/>
              </a:rPr>
              <a:t>ไมโครซอฟท์พาวเวอร์พอยท์ </a:t>
            </a:r>
            <a:r>
              <a:rPr lang="en-US" sz="1600" b="1" u="sng" dirty="0">
                <a:solidFill>
                  <a:srgbClr val="FF6600"/>
                </a:solidFill>
                <a:cs typeface="Chakra Petch" panose="00000500000000000000"/>
              </a:rPr>
              <a:t>Microsoft PowerPoint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เป็นโปรแกรมนำเสนอข้อมูล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นำไปประยุกต์ใช้ในงานได้หลายประเภท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เช่น การนำเสนอข้อมูลสินค้าและบริการ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การจัดทำ </a:t>
            </a:r>
            <a:r>
              <a:rPr lang="en-US" sz="1400" b="1" dirty="0">
                <a:solidFill>
                  <a:prstClr val="black"/>
                </a:solidFill>
                <a:cs typeface="Chakra Petch" panose="00000500000000000000"/>
              </a:rPr>
              <a:t>Slide Show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6854982" y="5085076"/>
            <a:ext cx="5230551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1600" b="1" u="sng" dirty="0">
                <a:solidFill>
                  <a:srgbClr val="FF6600"/>
                </a:solidFill>
                <a:cs typeface="Chakra Petch" panose="00000500000000000000"/>
              </a:rPr>
              <a:t>อะโดบี ดรีมวีฟเวอร์ </a:t>
            </a:r>
            <a:r>
              <a:rPr lang="en-US" sz="1600" b="1" u="sng" dirty="0">
                <a:solidFill>
                  <a:srgbClr val="FF6600"/>
                </a:solidFill>
                <a:cs typeface="Chakra Petch" panose="00000500000000000000"/>
              </a:rPr>
              <a:t>Adobe Dreamweaver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โปรแกรมสร้างเว็บเพจ มีคำสั่งที่ทำให้ผู้ใช้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จัดวางข้อความ รูปภาพ ตาราง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ฟอร์ม วิดีโอ ภายในเว็บเพจได้อย่างสวยงาม</a:t>
            </a: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2943047" y="1865187"/>
            <a:ext cx="6096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h-TH" sz="1600" b="1" u="sng" dirty="0">
                <a:solidFill>
                  <a:srgbClr val="FF6600"/>
                </a:solidFill>
                <a:cs typeface="Chakra Petch" panose="00000500000000000000"/>
              </a:rPr>
              <a:t>ไมโครซอฟท์เวิร์ด </a:t>
            </a:r>
            <a:r>
              <a:rPr lang="en-US" sz="1600" b="1" u="sng" dirty="0">
                <a:solidFill>
                  <a:srgbClr val="FF6600"/>
                </a:solidFill>
                <a:cs typeface="Chakra Petch" panose="00000500000000000000"/>
              </a:rPr>
              <a:t>Microsoft Word </a:t>
            </a:r>
            <a:endParaRPr lang="th-TH" sz="1600" b="1" u="sng" dirty="0">
              <a:solidFill>
                <a:srgbClr val="FF6600"/>
              </a:solidFill>
              <a:cs typeface="Chakra Petch" panose="00000500000000000000"/>
            </a:endParaRP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เป็นโปรแกรมประมวลผลคำหรือที่เรียกว่าโปรแกรม</a:t>
            </a:r>
          </a:p>
          <a:p>
            <a:pPr lvl="0" algn="ctr"/>
            <a:r>
              <a:rPr lang="th-TH" sz="1400" b="1" dirty="0">
                <a:solidFill>
                  <a:prstClr val="black"/>
                </a:solidFill>
                <a:cs typeface="Chakra Petch" panose="00000500000000000000"/>
              </a:rPr>
              <a:t>พิมพ์งานเอกสาร เช่น เอกสารแบบสำรวจรวบรวมข้อมูล เป็นต้น</a:t>
            </a:r>
            <a:endParaRPr lang="th-TH" dirty="0"/>
          </a:p>
        </p:txBody>
      </p:sp>
      <p:sp>
        <p:nvSpPr>
          <p:cNvPr id="12" name="Rounded Rectangle 11"/>
          <p:cNvSpPr/>
          <p:nvPr/>
        </p:nvSpPr>
        <p:spPr>
          <a:xfrm>
            <a:off x="1785670" y="997291"/>
            <a:ext cx="698739" cy="652793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>
                <a:solidFill>
                  <a:prstClr val="white"/>
                </a:solidFill>
                <a:cs typeface="Chakra Petch" panose="00000500000000000000"/>
              </a:rPr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93">
            <a:off x="8442211" y="1727741"/>
            <a:ext cx="1193671" cy="1193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196">
            <a:off x="187987" y="2969399"/>
            <a:ext cx="1193671" cy="119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056">
            <a:off x="10600248" y="3538368"/>
            <a:ext cx="1193671" cy="1193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685">
            <a:off x="4358039" y="4827890"/>
            <a:ext cx="1178955" cy="1207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/>
          <a:srcRect l="6194" t="7047" r="12575" b="11235"/>
          <a:stretch/>
        </p:blipFill>
        <p:spPr>
          <a:xfrm rot="21036478">
            <a:off x="6565026" y="5303490"/>
            <a:ext cx="1179230" cy="11893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8176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21384" r="12644" b="8806"/>
          <a:stretch/>
        </p:blipFill>
        <p:spPr>
          <a:xfrm>
            <a:off x="0" y="870155"/>
            <a:ext cx="12192000" cy="5987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5015" y="1196315"/>
            <a:ext cx="9621970" cy="129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FF6600"/>
                </a:solidFill>
                <a:cs typeface="Chakra Petch" panose="00000500000000000000"/>
              </a:rPr>
              <a:t>มีเว็บไซต์มากมายที่ช่วยสร้างเครื่องมือใน</a:t>
            </a:r>
          </a:p>
          <a:p>
            <a:pPr algn="ctr"/>
            <a:r>
              <a:rPr lang="th-TH" sz="2800" b="1" dirty="0">
                <a:solidFill>
                  <a:srgbClr val="FF6600"/>
                </a:solidFill>
                <a:cs typeface="Chakra Petch" panose="00000500000000000000"/>
              </a:rPr>
              <a:t>การเก็บรวบรวมข้อมูลและนำไปประมวลผล เช่น..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757" y="5330061"/>
            <a:ext cx="586928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FF6600"/>
                </a:solidFill>
                <a:cs typeface="Chakra Petch" panose="00000500000000000000"/>
              </a:rPr>
              <a:t>เว็บไซต์ </a:t>
            </a:r>
            <a:r>
              <a:rPr lang="en-US" sz="2200" b="1" dirty="0">
                <a:solidFill>
                  <a:srgbClr val="FF6600"/>
                </a:solidFill>
                <a:cs typeface="Chakra Petch" panose="00000500000000000000"/>
              </a:rPr>
              <a:t>https://www.zoho.com/th/survey/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4254" y="5265425"/>
            <a:ext cx="64008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FF6600"/>
                </a:solidFill>
                <a:cs typeface="Chakra Petch" panose="00000500000000000000"/>
              </a:rPr>
              <a:t>	</a:t>
            </a:r>
            <a:r>
              <a:rPr lang="th-TH" sz="2500" b="1" dirty="0">
                <a:solidFill>
                  <a:srgbClr val="FF6600"/>
                </a:solidFill>
                <a:cs typeface="Chakra Petch" panose="00000500000000000000"/>
              </a:rPr>
              <a:t>เว็บไซต์ </a:t>
            </a:r>
            <a:r>
              <a:rPr lang="en-US" sz="2500" b="1" dirty="0">
                <a:solidFill>
                  <a:srgbClr val="FF6600"/>
                </a:solidFill>
                <a:cs typeface="Chakra Petch" panose="00000500000000000000"/>
              </a:rPr>
              <a:t>https://www.surveycan.com/</a:t>
            </a:r>
            <a:endParaRPr lang="th-TH" sz="2500" b="1" dirty="0">
              <a:solidFill>
                <a:srgbClr val="FF6600"/>
              </a:solidFill>
              <a:cs typeface="Chakra Petch" panose="0000050000000000000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06657" y="2796306"/>
            <a:ext cx="698739" cy="652793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>
                <a:solidFill>
                  <a:prstClr val="white"/>
                </a:solidFill>
                <a:cs typeface="Chakra Petch" panose="0000050000000000000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475229" y="2806288"/>
            <a:ext cx="698739" cy="652793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>
                <a:solidFill>
                  <a:prstClr val="white"/>
                </a:solidFill>
                <a:cs typeface="Chakra Petch" panose="0000050000000000000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236" t="29899" r="236" b="29223"/>
          <a:stretch/>
        </p:blipFill>
        <p:spPr>
          <a:xfrm>
            <a:off x="1285015" y="3752491"/>
            <a:ext cx="3650754" cy="1492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901" y="3918866"/>
            <a:ext cx="4168151" cy="11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4477109" y="1058900"/>
            <a:ext cx="7353110" cy="5445417"/>
          </a:xfrm>
          <a:prstGeom prst="rect">
            <a:avLst/>
          </a:prstGeom>
          <a:solidFill>
            <a:srgbClr val="A4D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69" y="1579235"/>
            <a:ext cx="1912622" cy="19126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5843" y="1337462"/>
            <a:ext cx="206338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cs typeface="Chakra Petch" panose="00000500000000000000"/>
              </a:rPr>
              <a:t>1.เลือกเมนู </a:t>
            </a:r>
            <a:r>
              <a:rPr lang="en-US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Poll</a:t>
            </a:r>
          </a:p>
        </p:txBody>
      </p:sp>
      <p:sp>
        <p:nvSpPr>
          <p:cNvPr id="7" name="Rectangle 6"/>
          <p:cNvSpPr/>
          <p:nvPr/>
        </p:nvSpPr>
        <p:spPr>
          <a:xfrm>
            <a:off x="649638" y="3850218"/>
            <a:ext cx="3217547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rgbClr val="00B050"/>
                </a:solidFill>
                <a:cs typeface="Chakra Petch" panose="00000500000000000000"/>
              </a:rPr>
              <a:t>แอพลิเคชันไลน์</a:t>
            </a:r>
          </a:p>
          <a:p>
            <a:pPr algn="ctr"/>
            <a:r>
              <a:rPr lang="th-TH" sz="2400" b="1" dirty="0">
                <a:solidFill>
                  <a:srgbClr val="00B050"/>
                </a:solidFill>
                <a:cs typeface="Chakra Petch" panose="00000500000000000000"/>
              </a:rPr>
              <a:t>ก็มีการสร้างแบบสำรวจ</a:t>
            </a:r>
          </a:p>
          <a:p>
            <a:pPr algn="ctr"/>
            <a:r>
              <a:rPr lang="th-TH" sz="2400" b="1" dirty="0">
                <a:solidFill>
                  <a:srgbClr val="00B050"/>
                </a:solidFill>
                <a:cs typeface="Chakra Petch" panose="00000500000000000000"/>
              </a:rPr>
              <a:t>ที่สามารถทำได้ง่ายๆ </a:t>
            </a:r>
          </a:p>
        </p:txBody>
      </p:sp>
      <p:pic>
        <p:nvPicPr>
          <p:cNvPr id="2050" name="Picture 2" descr="https://lh5.googleusercontent.com/1DsccHF7TQjAleaXAFCo18P0Daod_jh3-uFe30u7U_ycuz1Sh1CEX7aD8XhJXCczhf-z085rjg7gM6_4_3jlSbS1WWloBrsgPuPDNKWEibSwe-l9Hmam1OXn3UetxiMPWZXkiW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2"/>
          <a:stretch/>
        </p:blipFill>
        <p:spPr bwMode="auto">
          <a:xfrm>
            <a:off x="4952884" y="2271878"/>
            <a:ext cx="2981325" cy="243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197495" y="1314399"/>
            <a:ext cx="363272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cs typeface="Chakra Petch" panose="00000500000000000000"/>
              </a:rPr>
              <a:t>2.สร้างแบบสำรวจ แบบสอบถาม</a:t>
            </a:r>
            <a:endParaRPr lang="en-US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</p:txBody>
      </p:sp>
      <p:pic>
        <p:nvPicPr>
          <p:cNvPr id="2052" name="Picture 4" descr="https://lh5.googleusercontent.com/RZIwF4DZoW8_MM1mt06ranvh_EuaJxBpYvNTN7ZJ9BiR3zgZCy3yzkuBcY66V8_5I5EUkl4glhfzwkQObicu-1GBbZm0ArWvV4Rzljs94wax--RGwHnRO6rrwxDPNtwHs0nAGM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"/>
          <a:stretch/>
        </p:blipFill>
        <p:spPr bwMode="auto">
          <a:xfrm>
            <a:off x="8835810" y="1808490"/>
            <a:ext cx="2200061" cy="45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654" y="2480119"/>
            <a:ext cx="12177346" cy="4377882"/>
            <a:chOff x="0" y="2708031"/>
            <a:chExt cx="12177346" cy="4149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" t="29434" r="13360" b="9514"/>
            <a:stretch/>
          </p:blipFill>
          <p:spPr>
            <a:xfrm>
              <a:off x="0" y="2708031"/>
              <a:ext cx="7533014" cy="41499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9" t="29305" r="42562" b="9643"/>
            <a:stretch/>
          </p:blipFill>
          <p:spPr>
            <a:xfrm>
              <a:off x="7480262" y="2708031"/>
              <a:ext cx="4697084" cy="414996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218582" y="1377113"/>
            <a:ext cx="7754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Google Form</a:t>
            </a:r>
            <a:endParaRPr lang="th-TH" sz="36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0421" y="2759047"/>
            <a:ext cx="615926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1.Login </a:t>
            </a: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เข้าสู่บัญชีใช้งาน </a:t>
            </a:r>
            <a:r>
              <a:rPr lang="en-US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Google </a:t>
            </a: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หรือ </a:t>
            </a:r>
            <a:r>
              <a:rPr lang="en-US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G-mail </a:t>
            </a: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ที่ได้สมัครไว้</a:t>
            </a:r>
          </a:p>
          <a:p>
            <a:pPr lvl="0" algn="ctr"/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2.ไปที่ </a:t>
            </a:r>
            <a:r>
              <a:rPr lang="en-US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https://forms.google.com </a:t>
            </a: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แล้วเลือก </a:t>
            </a:r>
            <a:r>
              <a:rPr lang="en-US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template </a:t>
            </a: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ในการสร้างแบบฟอร์ม หรือจะสร้างใหม่ก็ได้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16" y="924791"/>
            <a:ext cx="1500691" cy="15006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1464" y="2708051"/>
            <a:ext cx="583053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3.สามารถเปลี่ยน </a:t>
            </a:r>
            <a:r>
              <a:rPr lang="en-US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Header </a:t>
            </a:r>
            <a:endParaRPr lang="th-TH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/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และ </a:t>
            </a:r>
            <a:r>
              <a:rPr lang="en-US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Theme </a:t>
            </a:r>
            <a:r>
              <a:rPr lang="th-TH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ได้ตามความต้องการ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86578" y="3756518"/>
            <a:ext cx="4424376" cy="2773391"/>
            <a:chOff x="7005624" y="3882385"/>
            <a:chExt cx="4424376" cy="2773391"/>
          </a:xfrm>
        </p:grpSpPr>
        <p:sp>
          <p:nvSpPr>
            <p:cNvPr id="19" name="Rectangle 18"/>
            <p:cNvSpPr/>
            <p:nvPr/>
          </p:nvSpPr>
          <p:spPr>
            <a:xfrm>
              <a:off x="7005624" y="3882385"/>
              <a:ext cx="4424376" cy="2773391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76" name="Picture 4" descr="https://lh5.googleusercontent.com/AsIf3EnDSiOdHCU4laXKchqvzwbFYXQSzFL1bBvL01CDcHIr6BIV6rbsCcyiwQnsryPZ5oTQj0X_eoejfPF2YqSIzjkWll1dY8ULiQR-HK3ZA4x6fClKhJ7jod818dbUwq_F1h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723" y="4114327"/>
              <a:ext cx="4020848" cy="2327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10222" y="4277004"/>
            <a:ext cx="6517911" cy="1774718"/>
            <a:chOff x="129073" y="4277004"/>
            <a:chExt cx="6517911" cy="1774718"/>
          </a:xfrm>
        </p:grpSpPr>
        <p:sp>
          <p:nvSpPr>
            <p:cNvPr id="17" name="Rectangle 16"/>
            <p:cNvSpPr/>
            <p:nvPr/>
          </p:nvSpPr>
          <p:spPr>
            <a:xfrm>
              <a:off x="129073" y="4277004"/>
              <a:ext cx="6517911" cy="1774718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74" name="Picture 2" descr="https://lh3.googleusercontent.com/mWo9TgI10rVo6tQ-KDx4OdDiS7jYOxL2a8dzoOGwUK2pU8wRMolywKx_kCfMOIBFa5Sj-Az98-pOR1Jo5s5prCMTMA8ZdqM_-wflZQQJtOKpGnOL7SjTa8sExiKpTw6LxwaW4u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98" y="4525878"/>
              <a:ext cx="6094048" cy="1276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116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741043"/>
            <a:ext cx="12177346" cy="4149969"/>
            <a:chOff x="0" y="2708031"/>
            <a:chExt cx="12177346" cy="4149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" t="29434" r="13360" b="9514"/>
            <a:stretch/>
          </p:blipFill>
          <p:spPr>
            <a:xfrm>
              <a:off x="0" y="2708031"/>
              <a:ext cx="7533014" cy="41499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9" t="29305" r="42562" b="9643"/>
            <a:stretch/>
          </p:blipFill>
          <p:spPr>
            <a:xfrm>
              <a:off x="7480262" y="2708031"/>
              <a:ext cx="4697084" cy="4149969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311992" y="2141755"/>
            <a:ext cx="6159260" cy="347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4.เครื่องมือ เพื่อใช้ในการสร้างแบบสอบถามที่เหมาะสมกับข้อมูลของเด็กๆ ซึ่งจะประกอบไปด้วย </a:t>
            </a:r>
            <a:r>
              <a:rPr lang="en-US" sz="2000" b="1" u="sng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Short Answer</a:t>
            </a:r>
            <a:endParaRPr lang="en-US" sz="1600" b="1" u="sng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เป็นฟอร์มสำหรับกรอกข้อความสั้นๆ ลงไปในช่องคำตอบ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เช่น ชื่อ – นามสกุล หรืออีเมล์ เป็นต้น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กรณีต้องการกรองรูปแบบของคำตอบ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เช่น ต้องเป็นตัวเลขเท่านั้น หรือรูปแบบของอีเมล์เท่านั้น 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หรือหากต้องการรูปแบบการกรองคำตอบให้มีความสามารถมากขึ้น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ก็สามารถใช้วิธีการ </a:t>
            </a:r>
            <a:r>
              <a:rPr lang="en-US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Regular expression </a:t>
            </a: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ก็ได้ </a:t>
            </a:r>
          </a:p>
          <a:p>
            <a:pPr lvl="0" algn="ctr">
              <a:lnSpc>
                <a:spcPct val="150000"/>
              </a:lnSpc>
            </a:pPr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โดยกดแล้วเลือก </a:t>
            </a:r>
            <a:r>
              <a:rPr lang="en-US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Response validation</a:t>
            </a:r>
            <a:endParaRPr lang="th-TH" sz="16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71252" y="2414235"/>
            <a:ext cx="5370463" cy="2803584"/>
            <a:chOff x="6535030" y="2449902"/>
            <a:chExt cx="5236233" cy="2613803"/>
          </a:xfrm>
        </p:grpSpPr>
        <p:sp>
          <p:nvSpPr>
            <p:cNvPr id="11" name="Rectangle 10"/>
            <p:cNvSpPr/>
            <p:nvPr/>
          </p:nvSpPr>
          <p:spPr>
            <a:xfrm>
              <a:off x="6535030" y="2449902"/>
              <a:ext cx="5236233" cy="2613803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098" name="Picture 2" descr="https://lh6.googleusercontent.com/0JKhps1FZCAw6IzQdnMOAsWby5FjkgkjV0_L__ImIYb6qqvYPIlVtTPbIFrVYL_Xdh7bWg7wGICHhCfSOw9YZMq87aSaKmf0hlMEKuooKwBAZNO-ZfqbPh9SCjp84B3iVUjPq3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660" y="2691488"/>
              <a:ext cx="4774974" cy="209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445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577144"/>
            <a:ext cx="12177346" cy="4556240"/>
            <a:chOff x="0" y="2708031"/>
            <a:chExt cx="12177346" cy="4149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" t="29434" r="13360" b="9514"/>
            <a:stretch/>
          </p:blipFill>
          <p:spPr>
            <a:xfrm>
              <a:off x="0" y="2708031"/>
              <a:ext cx="7533014" cy="41499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9" t="29305" r="42562" b="9643"/>
            <a:stretch/>
          </p:blipFill>
          <p:spPr>
            <a:xfrm>
              <a:off x="7480262" y="2708031"/>
              <a:ext cx="4697084" cy="4149969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22746" y="1819905"/>
            <a:ext cx="615926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5.Paragraph</a:t>
            </a:r>
            <a:endParaRPr lang="en-US" sz="16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/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เป็นฟอร์มสำหรับกรอกข้อความยาวๆ ลงไปในช่องคำตอบ</a:t>
            </a:r>
          </a:p>
          <a:p>
            <a:pPr lvl="0" algn="ctr"/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เช่น กล่องแสดงความคิดเห็น ข้อแนะนำ</a:t>
            </a:r>
          </a:p>
          <a:p>
            <a:pPr lvl="0" algn="ctr"/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และสามารถกรองรูปแบบของคำตอบได้เช่นเดียวกัน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0532" y="3491987"/>
            <a:ext cx="5650302" cy="1774718"/>
            <a:chOff x="595223" y="2846717"/>
            <a:chExt cx="5055922" cy="1403782"/>
          </a:xfrm>
        </p:grpSpPr>
        <p:sp>
          <p:nvSpPr>
            <p:cNvPr id="11" name="Rectangle 10"/>
            <p:cNvSpPr/>
            <p:nvPr/>
          </p:nvSpPr>
          <p:spPr>
            <a:xfrm>
              <a:off x="595223" y="2846717"/>
              <a:ext cx="5055922" cy="1403782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22" name="Picture 2" descr="https://lh4.googleusercontent.com/sxzuSiqOearxj-uolXttNanV5iN0dK1Lgf2kOrMATREajY4GFkv0CrBy7um2Pa3z9yp_ni-AaMujub6UZTdzXyD0_aPi6I8dVNuJ0JAMYORhXN3RxoYkZONF44Ba7UCWQtsdw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73" y="3073213"/>
              <a:ext cx="4638675" cy="942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5997954" y="1834281"/>
            <a:ext cx="615926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6.Multiple Choice</a:t>
            </a:r>
          </a:p>
          <a:p>
            <a:pPr lvl="0" algn="ctr"/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เป็นฟอร์มสำหรับสร้างคำตอบแบบตัวเลือก</a:t>
            </a:r>
          </a:p>
          <a:p>
            <a:pPr lvl="0" algn="ctr"/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โดยที่ผู้ตอบสามารถเลือกตอบได้แค่คำตอบเดียวเท่านั้น</a:t>
            </a:r>
          </a:p>
          <a:p>
            <a:pPr lvl="0" algn="ctr"/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เช่น การเลือกช่วงอายุ หรือเลือกช่วงเงินเดือน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86806" y="3491987"/>
            <a:ext cx="3381556" cy="2220743"/>
            <a:chOff x="7384211" y="3670268"/>
            <a:chExt cx="3381556" cy="2220743"/>
          </a:xfrm>
        </p:grpSpPr>
        <p:sp>
          <p:nvSpPr>
            <p:cNvPr id="16" name="Rectangle 15"/>
            <p:cNvSpPr/>
            <p:nvPr/>
          </p:nvSpPr>
          <p:spPr>
            <a:xfrm>
              <a:off x="7384211" y="3670268"/>
              <a:ext cx="3381556" cy="2220743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24" name="Picture 4" descr="https://lh3.googleusercontent.com/rE_4lp32J28zGDoZTo86tnxGsX4SAoAKKXEqy5H361IsmQDTaR6M6YKzxH3tzBX6cERjBKUdWY19u78CyEPNpYxRCdbl4gCsON4LYioFUlXCKAy6NkqkZ_s2PT1TyILNtVoPmq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469" y="3915398"/>
              <a:ext cx="2962275" cy="175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803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249342"/>
            <a:ext cx="12177346" cy="5280856"/>
            <a:chOff x="0" y="2708031"/>
            <a:chExt cx="12177346" cy="4149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" t="29434" r="13360" b="9514"/>
            <a:stretch/>
          </p:blipFill>
          <p:spPr>
            <a:xfrm>
              <a:off x="0" y="2708031"/>
              <a:ext cx="7533014" cy="41499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9" t="29305" r="42562" b="9643"/>
            <a:stretch/>
          </p:blipFill>
          <p:spPr>
            <a:xfrm>
              <a:off x="7480262" y="2708031"/>
              <a:ext cx="4697084" cy="4149969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22746" y="1492103"/>
            <a:ext cx="615926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7.Checkboxes</a:t>
            </a:r>
            <a:endParaRPr lang="en-US" sz="16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/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	เป็นฟอร์มสำหรับสร้างคำตอบแบบตัวเลือก</a:t>
            </a:r>
          </a:p>
          <a:p>
            <a:pPr lvl="0" algn="ctr"/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แต่ต่างจากแบบ </a:t>
            </a:r>
            <a:r>
              <a:rPr lang="en-US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Multiple Choice </a:t>
            </a:r>
            <a:endParaRPr lang="th-TH" sz="16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/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ตรงที่ผู้ตอบสามารถเลือกตอบได้มากกว่า 1 คำตอบ</a:t>
            </a:r>
          </a:p>
          <a:p>
            <a:pPr lvl="0" algn="ctr"/>
            <a:r>
              <a:rPr lang="th-TH" sz="16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เช่น สอบถามความสนใจของผลิตภัณฑ์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97954" y="1506479"/>
            <a:ext cx="6159260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8.Dropdown</a:t>
            </a:r>
            <a:endParaRPr lang="en-US" sz="16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/>
            <a:r>
              <a:rPr lang="th-TH" sz="1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คล้ายกับรูปแบบ </a:t>
            </a:r>
            <a:r>
              <a:rPr lang="en-US" sz="1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Multiple Choice </a:t>
            </a:r>
            <a:endParaRPr lang="th-TH" sz="14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/>
            <a:r>
              <a:rPr lang="th-TH" sz="1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คือ เป็นฟอร์มสำหรับสร้างคำตอบแบบตัวเลือก</a:t>
            </a:r>
          </a:p>
          <a:p>
            <a:pPr lvl="0" algn="ctr"/>
            <a:r>
              <a:rPr lang="th-TH" sz="1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โดยที่ผู้ตอบสามารถเลือกตอบได้แค่คำตอบเดียวเท่านั้น </a:t>
            </a:r>
          </a:p>
          <a:p>
            <a:pPr lvl="0" algn="ctr"/>
            <a:r>
              <a:rPr lang="th-TH" sz="1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แต่ต่างกันตรงที่หากคำตอบที่ให้เลือกมีจำนวนมาก</a:t>
            </a:r>
          </a:p>
          <a:p>
            <a:pPr lvl="0" algn="ctr"/>
            <a:r>
              <a:rPr lang="th-TH" sz="1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แสดงทุกคำตอบบนหน้าจออาจจะไม่เหมาะสม</a:t>
            </a:r>
          </a:p>
          <a:p>
            <a:pPr lvl="0" algn="ctr"/>
            <a:r>
              <a:rPr lang="th-TH" sz="1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จึงแสดงในรูปแบบ </a:t>
            </a:r>
            <a:r>
              <a:rPr lang="en-US" sz="1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Drop-down </a:t>
            </a:r>
            <a:r>
              <a:rPr lang="th-TH" sz="1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จะเหมาะสมกว่า </a:t>
            </a:r>
          </a:p>
          <a:p>
            <a:pPr lvl="0" algn="ctr"/>
            <a:r>
              <a:rPr lang="th-TH" sz="1400" b="1" dirty="0">
                <a:solidFill>
                  <a:srgbClr val="9724AC"/>
                </a:solidFill>
                <a:latin typeface="Chakra Petch" panose="00000500000000000000"/>
                <a:cs typeface="Chakra Petch" panose="00000500000000000000"/>
              </a:rPr>
              <a:t>เช่น คำตอบเลือกจังหวัดเกิด</a:t>
            </a:r>
            <a:endParaRPr lang="th-TH" sz="1600" b="1" dirty="0">
              <a:solidFill>
                <a:srgbClr val="9724AC"/>
              </a:solidFill>
              <a:latin typeface="Chakra Petch" panose="00000500000000000000"/>
              <a:cs typeface="Chakra Petch" panose="0000050000000000000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4013" y="3512829"/>
            <a:ext cx="3847381" cy="2482527"/>
            <a:chOff x="1369016" y="3737117"/>
            <a:chExt cx="3686063" cy="2349433"/>
          </a:xfrm>
        </p:grpSpPr>
        <p:sp>
          <p:nvSpPr>
            <p:cNvPr id="11" name="Rectangle 10"/>
            <p:cNvSpPr/>
            <p:nvPr/>
          </p:nvSpPr>
          <p:spPr>
            <a:xfrm>
              <a:off x="1369016" y="3737117"/>
              <a:ext cx="3686063" cy="2349433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146" name="Picture 2" descr="https://lh5.googleusercontent.com/hNMDKbk_cZlK4u_f8PGpDLjfTqeM_rPICbzsQqDl3ReH_AEhI8nGTCUoAwQBlX9fIn8vZW_0AjAkhvf7-8KUvh1MG8KzIs1rBmVk6RCmuWGWvkQyI9r7P5HxcDcfH3VgyCqcdg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658" y="3987259"/>
              <a:ext cx="3181350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779857" y="4165755"/>
            <a:ext cx="4470929" cy="1829601"/>
            <a:chOff x="6984950" y="4079493"/>
            <a:chExt cx="3786115" cy="1519050"/>
          </a:xfrm>
        </p:grpSpPr>
        <p:sp>
          <p:nvSpPr>
            <p:cNvPr id="16" name="Rectangle 15"/>
            <p:cNvSpPr/>
            <p:nvPr/>
          </p:nvSpPr>
          <p:spPr>
            <a:xfrm>
              <a:off x="6984950" y="4079493"/>
              <a:ext cx="3786115" cy="1519050"/>
            </a:xfrm>
            <a:prstGeom prst="rect">
              <a:avLst/>
            </a:prstGeom>
            <a:solidFill>
              <a:srgbClr val="9724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150" name="Picture 6" descr="https://lh3.googleusercontent.com/dKD8ndxdTXzVnT0nhRcsImSetu4plETdyDjPfqzIg0GKOARV83AKJT-uKwtmyDubSlfEnlO_hM3_W8wJGU-e4VmyZ5_xKovrGpLs2T_a3yFcTlUCOvyigRu-Buzx3Ja7HtGVhp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321" y="4336628"/>
              <a:ext cx="3381375" cy="100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389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741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131</cp:revision>
  <dcterms:created xsi:type="dcterms:W3CDTF">2021-03-23T10:29:04Z</dcterms:created>
  <dcterms:modified xsi:type="dcterms:W3CDTF">2021-10-23T07:09:13Z</dcterms:modified>
</cp:coreProperties>
</file>