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6" r:id="rId4"/>
    <p:sldId id="260" r:id="rId5"/>
    <p:sldId id="263" r:id="rId6"/>
    <p:sldId id="286" r:id="rId7"/>
    <p:sldId id="279" r:id="rId8"/>
    <p:sldId id="287" r:id="rId9"/>
    <p:sldId id="288" r:id="rId10"/>
    <p:sldId id="267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3F1"/>
    <a:srgbClr val="CCCCFF"/>
    <a:srgbClr val="CC66FF"/>
    <a:srgbClr val="FDDC3F"/>
    <a:srgbClr val="FFCCCC"/>
    <a:srgbClr val="FF6600"/>
    <a:srgbClr val="FF0066"/>
    <a:srgbClr val="FFB64B"/>
    <a:srgbClr val="FFCC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1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4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86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507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30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47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52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995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75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41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6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89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749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674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0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2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3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9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1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8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3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3E7A93-4300-46E9-ACA9-67A42A9FFB0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6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7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5072"/>
            <a:ext cx="12192000" cy="6842928"/>
          </a:xfrm>
          <a:prstGeom prst="rect">
            <a:avLst/>
          </a:prstGeom>
          <a:solidFill>
            <a:srgbClr val="B9C0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24"/>
            <a:ext cx="12192000" cy="6858000"/>
          </a:xfrm>
          <a:prstGeom prst="rect">
            <a:avLst/>
          </a:prstGeom>
          <a:solidFill>
            <a:srgbClr val="F4C2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0" y="236750"/>
            <a:ext cx="12192000" cy="6863024"/>
          </a:xfrm>
          <a:prstGeom prst="rect">
            <a:avLst/>
          </a:prstGeom>
          <a:solidFill>
            <a:srgbClr val="018A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236750"/>
            <a:ext cx="12192000" cy="6863024"/>
          </a:xfrm>
          <a:prstGeom prst="rect">
            <a:avLst/>
          </a:prstGeom>
          <a:solidFill>
            <a:srgbClr val="05B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-2512"/>
            <a:ext cx="12192000" cy="710228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47392" y="1837620"/>
            <a:ext cx="3999244" cy="38887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4D9ED33D-F45F-4C90-9F91-EE15AD4BC53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3522" y="2021280"/>
            <a:ext cx="3812589" cy="381258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FB58003-BEAA-453A-BAF2-2490AFD35B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47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31" grpId="0" animBg="1"/>
      <p:bldP spid="30" grpId="0" animBg="1"/>
      <p:bldP spid="19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34009" y="1301131"/>
            <a:ext cx="3602268" cy="14710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th-TH" sz="3200" b="1" dirty="0">
                <a:solidFill>
                  <a:prstClr val="black"/>
                </a:solidFill>
                <a:cs typeface="Chakra Petch" panose="00000500000000000000"/>
              </a:rPr>
              <a:t>ขั้นตอนการได้มา</a:t>
            </a:r>
          </a:p>
          <a:p>
            <a:pPr lvl="0" algn="ctr"/>
            <a:r>
              <a:rPr lang="th-TH" sz="3200" b="1" dirty="0">
                <a:solidFill>
                  <a:prstClr val="black"/>
                </a:solidFill>
                <a:cs typeface="Chakra Petch" panose="00000500000000000000"/>
              </a:rPr>
              <a:t>ซึ่งข้อมูลสารสนเทศ</a:t>
            </a:r>
          </a:p>
        </p:txBody>
      </p:sp>
      <p:sp>
        <p:nvSpPr>
          <p:cNvPr id="2" name="Rectangle 1"/>
          <p:cNvSpPr/>
          <p:nvPr/>
        </p:nvSpPr>
        <p:spPr>
          <a:xfrm>
            <a:off x="5982828" y="3244334"/>
            <a:ext cx="226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 </a:t>
            </a:r>
          </a:p>
        </p:txBody>
      </p:sp>
      <p:pic>
        <p:nvPicPr>
          <p:cNvPr id="351" name="Picture 3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918" y="3282456"/>
            <a:ext cx="2894562" cy="2894562"/>
          </a:xfrm>
          <a:prstGeom prst="rect">
            <a:avLst/>
          </a:prstGeom>
        </p:spPr>
      </p:pic>
      <p:grpSp>
        <p:nvGrpSpPr>
          <p:cNvPr id="355" name="Group 354"/>
          <p:cNvGrpSpPr/>
          <p:nvPr/>
        </p:nvGrpSpPr>
        <p:grpSpPr>
          <a:xfrm>
            <a:off x="6733219" y="1224563"/>
            <a:ext cx="4481120" cy="5306499"/>
            <a:chOff x="6733219" y="1146929"/>
            <a:chExt cx="4481120" cy="5306499"/>
          </a:xfrm>
        </p:grpSpPr>
        <p:grpSp>
          <p:nvGrpSpPr>
            <p:cNvPr id="8" name="Group 7"/>
            <p:cNvGrpSpPr/>
            <p:nvPr/>
          </p:nvGrpSpPr>
          <p:grpSpPr>
            <a:xfrm>
              <a:off x="6733219" y="1146929"/>
              <a:ext cx="4481120" cy="5306499"/>
              <a:chOff x="3662215" y="2087589"/>
              <a:chExt cx="4481120" cy="5306499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3683479" y="2087589"/>
                <a:ext cx="4459856" cy="741870"/>
                <a:chOff x="1896869" y="1535502"/>
                <a:chExt cx="3646304" cy="951032"/>
              </a:xfrm>
            </p:grpSpPr>
            <p:sp>
              <p:nvSpPr>
                <p:cNvPr id="22" name="Rounded Rectangle 21"/>
                <p:cNvSpPr/>
                <p:nvPr/>
              </p:nvSpPr>
              <p:spPr>
                <a:xfrm>
                  <a:off x="1896869" y="1535502"/>
                  <a:ext cx="3646304" cy="951032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1949569" y="1733180"/>
                  <a:ext cx="3505519" cy="4801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/>
                  <a:r>
                    <a:rPr lang="th-TH" b="1" dirty="0">
                      <a:solidFill>
                        <a:prstClr val="black"/>
                      </a:solidFill>
                      <a:cs typeface="Chakra Petch" panose="00000500000000000000"/>
                    </a:rPr>
                    <a:t>กำหนดจุดมุ่งหมายในการรวบรวมข้อมูล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662215" y="3239859"/>
                <a:ext cx="4459856" cy="741870"/>
                <a:chOff x="1896869" y="1535502"/>
                <a:chExt cx="3646304" cy="951032"/>
              </a:xfrm>
            </p:grpSpPr>
            <p:sp>
              <p:nvSpPr>
                <p:cNvPr id="25" name="Rounded Rectangle 24"/>
                <p:cNvSpPr/>
                <p:nvPr/>
              </p:nvSpPr>
              <p:spPr>
                <a:xfrm>
                  <a:off x="1896869" y="1535502"/>
                  <a:ext cx="3646304" cy="951032"/>
                </a:xfrm>
                <a:prstGeom prst="roundRect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2557790" y="1733180"/>
                  <a:ext cx="2289080" cy="4801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/>
                  <a:r>
                    <a:rPr lang="th-TH" b="1" dirty="0">
                      <a:solidFill>
                        <a:prstClr val="black"/>
                      </a:solidFill>
                      <a:cs typeface="Chakra Petch" panose="00000500000000000000"/>
                    </a:rPr>
                    <a:t>เลือกวิธีเก็บรวบรวมข้อมูล</a:t>
                  </a:r>
                </a:p>
              </p:txBody>
            </p:sp>
          </p:grpSp>
          <p:grpSp>
            <p:nvGrpSpPr>
              <p:cNvPr id="27" name="Group 26"/>
              <p:cNvGrpSpPr/>
              <p:nvPr/>
            </p:nvGrpSpPr>
            <p:grpSpPr>
              <a:xfrm>
                <a:off x="3683479" y="4392123"/>
                <a:ext cx="4459856" cy="741870"/>
                <a:chOff x="1896869" y="1526876"/>
                <a:chExt cx="3646304" cy="951032"/>
              </a:xfrm>
              <a:solidFill>
                <a:srgbClr val="92D050"/>
              </a:solidFill>
            </p:grpSpPr>
            <p:sp>
              <p:nvSpPr>
                <p:cNvPr id="28" name="Rounded Rectangle 27"/>
                <p:cNvSpPr/>
                <p:nvPr/>
              </p:nvSpPr>
              <p:spPr>
                <a:xfrm>
                  <a:off x="1896869" y="1526876"/>
                  <a:ext cx="3646304" cy="95103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603806" y="1733180"/>
                  <a:ext cx="2197047" cy="480131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lvl="0" algn="ctr"/>
                  <a:r>
                    <a:rPr lang="th-TH" b="1" dirty="0">
                      <a:solidFill>
                        <a:prstClr val="black"/>
                      </a:solidFill>
                      <a:cs typeface="Chakra Petch" panose="00000500000000000000"/>
                    </a:rPr>
                    <a:t>ดำเนินการรวบรวมข้อมูล</a:t>
                  </a:r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3683479" y="5520907"/>
                <a:ext cx="4459856" cy="741870"/>
                <a:chOff x="1896869" y="1535502"/>
                <a:chExt cx="3646304" cy="951032"/>
              </a:xfrm>
              <a:solidFill>
                <a:srgbClr val="FDDC3F"/>
              </a:solidFill>
            </p:grpSpPr>
            <p:sp>
              <p:nvSpPr>
                <p:cNvPr id="31" name="Rounded Rectangle 30"/>
                <p:cNvSpPr/>
                <p:nvPr/>
              </p:nvSpPr>
              <p:spPr>
                <a:xfrm>
                  <a:off x="1896869" y="1535502"/>
                  <a:ext cx="3646304" cy="95103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2229011" y="1722122"/>
                  <a:ext cx="2946647" cy="480131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lvl="0" algn="ctr"/>
                  <a:r>
                    <a:rPr lang="th-TH" b="1" dirty="0">
                      <a:solidFill>
                        <a:prstClr val="black"/>
                      </a:solidFill>
                      <a:cs typeface="Chakra Petch" panose="00000500000000000000"/>
                    </a:rPr>
                    <a:t>การประมวลผลและวิเคราะห์ข้อมูล</a:t>
                  </a:r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3683479" y="6652218"/>
                <a:ext cx="4459856" cy="741870"/>
                <a:chOff x="1896869" y="1535502"/>
                <a:chExt cx="3646304" cy="951032"/>
              </a:xfrm>
              <a:solidFill>
                <a:srgbClr val="F193F1"/>
              </a:solidFill>
            </p:grpSpPr>
            <p:sp>
              <p:nvSpPr>
                <p:cNvPr id="37" name="Rounded Rectangle 36"/>
                <p:cNvSpPr/>
                <p:nvPr/>
              </p:nvSpPr>
              <p:spPr>
                <a:xfrm>
                  <a:off x="1896869" y="1535502"/>
                  <a:ext cx="3646304" cy="95103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2164990" y="1722122"/>
                  <a:ext cx="3074692" cy="480131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lvl="0" algn="ctr"/>
                  <a:r>
                    <a:rPr lang="th-TH" b="1" dirty="0">
                      <a:solidFill>
                        <a:prstClr val="black"/>
                      </a:solidFill>
                      <a:cs typeface="Chakra Petch" panose="00000500000000000000"/>
                    </a:rPr>
                    <a:t>การนำเสนอข้อมูลและจัดทำรายงาน</a:t>
                  </a:r>
                </a:p>
              </p:txBody>
            </p:sp>
          </p:grpSp>
        </p:grpSp>
        <p:pic>
          <p:nvPicPr>
            <p:cNvPr id="350" name="Picture 34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93387" y="1794789"/>
              <a:ext cx="596011" cy="596011"/>
            </a:xfrm>
            <a:prstGeom prst="rect">
              <a:avLst/>
            </a:prstGeom>
          </p:spPr>
        </p:pic>
        <p:pic>
          <p:nvPicPr>
            <p:cNvPr id="352" name="Picture 35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764" y="2918005"/>
              <a:ext cx="596011" cy="596011"/>
            </a:xfrm>
            <a:prstGeom prst="rect">
              <a:avLst/>
            </a:prstGeom>
          </p:spPr>
        </p:pic>
        <p:pic>
          <p:nvPicPr>
            <p:cNvPr id="353" name="Picture 35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6405" y="4056092"/>
              <a:ext cx="596011" cy="596011"/>
            </a:xfrm>
            <a:prstGeom prst="rect">
              <a:avLst/>
            </a:prstGeom>
          </p:spPr>
        </p:pic>
        <p:pic>
          <p:nvPicPr>
            <p:cNvPr id="354" name="Picture 3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3503" y="5261123"/>
              <a:ext cx="596011" cy="5960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57693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7344">
            <a:off x="9717122" y="1168669"/>
            <a:ext cx="2053365" cy="20533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0991" y="2322914"/>
            <a:ext cx="2860354" cy="286035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97216" y="5041805"/>
            <a:ext cx="5227608" cy="1815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solidFill>
                  <a:srgbClr val="00B05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การประมวลผลข้อมูล</a:t>
            </a:r>
            <a:r>
              <a:rPr lang="th-TH" sz="4000" b="1" dirty="0">
                <a:solidFill>
                  <a:srgbClr val="FF0066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ให้เป็นสารสนเทศ</a:t>
            </a:r>
            <a:endParaRPr lang="th-TH" sz="6000" b="1" dirty="0">
              <a:solidFill>
                <a:srgbClr val="FF0066"/>
              </a:solidFill>
              <a:latin typeface="Chakra Petch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951947" y="861868"/>
            <a:ext cx="4512391" cy="4512391"/>
            <a:chOff x="3951947" y="861868"/>
            <a:chExt cx="4512391" cy="4512391"/>
          </a:xfrm>
        </p:grpSpPr>
        <p:sp>
          <p:nvSpPr>
            <p:cNvPr id="12" name="Oval 11"/>
            <p:cNvSpPr/>
            <p:nvPr/>
          </p:nvSpPr>
          <p:spPr>
            <a:xfrm>
              <a:off x="4068266" y="1116735"/>
              <a:ext cx="4279751" cy="414537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1947" y="861868"/>
              <a:ext cx="4512391" cy="45123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1926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8161" y="4007295"/>
            <a:ext cx="10975675" cy="2505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การประมวลผลข้อมูลให้เป็นสารสนเทศ </a:t>
            </a:r>
          </a:p>
          <a:p>
            <a:pPr algn="ctr"/>
            <a:r>
              <a:rPr lang="th-TH" sz="2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หมายถึง การนำข้อมูลที่เก็บไว้อย่างมีระบบ</a:t>
            </a:r>
          </a:p>
          <a:p>
            <a:pPr algn="ctr"/>
            <a:r>
              <a:rPr lang="th-TH" sz="2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มาทำการวิเคราะห์ สรุปด้วยวิธีการต่างๆ </a:t>
            </a:r>
          </a:p>
          <a:p>
            <a:pPr algn="ctr"/>
            <a:r>
              <a:rPr lang="th-TH" sz="2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ให้อยู่ในรูปแบบที่มีความสัมพันธ์กัน มีความหมาย</a:t>
            </a:r>
          </a:p>
          <a:p>
            <a:pPr algn="ctr"/>
            <a:r>
              <a:rPr lang="th-TH" sz="2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และมีวัตถุประสงค์ในการใช้งานอย่างใดอย่างหนึ่ง</a:t>
            </a:r>
            <a:endParaRPr lang="th-TH" sz="2000" b="1" dirty="0">
              <a:latin typeface="Chakra Petch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747" y="669194"/>
            <a:ext cx="3364303" cy="336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067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86068" y="2907456"/>
            <a:ext cx="7205932" cy="2962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b="1" dirty="0">
                <a:solidFill>
                  <a:srgbClr val="0070C0"/>
                </a:solidFill>
                <a:cs typeface="Chakra Petch" panose="00000500000000000000"/>
              </a:rPr>
              <a:t>ข้อมูลต่างๆ ที่ได้ผ่านการเปลี่ยนแปลง</a:t>
            </a:r>
          </a:p>
          <a:p>
            <a:pPr algn="ctr">
              <a:lnSpc>
                <a:spcPct val="150000"/>
              </a:lnSpc>
            </a:pPr>
            <a:r>
              <a:rPr lang="th-TH" b="1" dirty="0">
                <a:solidFill>
                  <a:srgbClr val="0070C0"/>
                </a:solidFill>
                <a:cs typeface="Chakra Petch" panose="00000500000000000000"/>
              </a:rPr>
              <a:t>หรือมีการประมวลผล หรือวิเคราะห์</a:t>
            </a:r>
          </a:p>
          <a:p>
            <a:pPr algn="ctr">
              <a:lnSpc>
                <a:spcPct val="150000"/>
              </a:lnSpc>
            </a:pPr>
            <a:r>
              <a:rPr lang="th-TH" b="1" dirty="0">
                <a:solidFill>
                  <a:srgbClr val="0070C0"/>
                </a:solidFill>
                <a:cs typeface="Chakra Petch" panose="00000500000000000000"/>
              </a:rPr>
              <a:t>สรุปผลด้วยวิธีการต่างๆแล้วเก็บรวบรวมไว้ </a:t>
            </a:r>
          </a:p>
          <a:p>
            <a:pPr algn="ctr">
              <a:lnSpc>
                <a:spcPct val="150000"/>
              </a:lnSpc>
            </a:pPr>
            <a:r>
              <a:rPr lang="th-TH" b="1" dirty="0">
                <a:solidFill>
                  <a:srgbClr val="0070C0"/>
                </a:solidFill>
                <a:cs typeface="Chakra Petch" panose="00000500000000000000"/>
              </a:rPr>
              <a:t>เพื่อนำมาใช้ประโยชน์ตามต้องการ </a:t>
            </a:r>
          </a:p>
          <a:p>
            <a:pPr algn="ctr">
              <a:lnSpc>
                <a:spcPct val="150000"/>
              </a:lnSpc>
            </a:pPr>
            <a:r>
              <a:rPr lang="th-TH" b="1" dirty="0">
                <a:solidFill>
                  <a:srgbClr val="0070C0"/>
                </a:solidFill>
                <a:cs typeface="Chakra Petch" panose="00000500000000000000"/>
              </a:rPr>
              <a:t>การประมวลผลเป็นการนำข้อมูลจากแหล่งต่างๆ</a:t>
            </a:r>
          </a:p>
          <a:p>
            <a:pPr algn="ctr">
              <a:lnSpc>
                <a:spcPct val="150000"/>
              </a:lnSpc>
            </a:pPr>
            <a:r>
              <a:rPr lang="th-TH" b="1" dirty="0">
                <a:solidFill>
                  <a:srgbClr val="0070C0"/>
                </a:solidFill>
                <a:cs typeface="Chakra Petch" panose="00000500000000000000"/>
              </a:rPr>
              <a:t>ที่เก็บรวบรวมไว้มาผ่านกระบวนการต่างๆ </a:t>
            </a:r>
          </a:p>
          <a:p>
            <a:pPr algn="ctr">
              <a:lnSpc>
                <a:spcPct val="150000"/>
              </a:lnSpc>
            </a:pPr>
            <a:r>
              <a:rPr lang="th-TH" b="1" dirty="0">
                <a:solidFill>
                  <a:srgbClr val="0070C0"/>
                </a:solidFill>
                <a:cs typeface="Chakra Petch" panose="00000500000000000000"/>
              </a:rPr>
              <a:t>เพื่อแปรสภาพข้อมูลให้เป็นระบบและอยู่ในรูปแบบที่ต้องการ</a:t>
            </a:r>
            <a:endParaRPr lang="th-TH" sz="1200" b="1" dirty="0">
              <a:solidFill>
                <a:srgbClr val="0070C0"/>
              </a:solidFill>
              <a:cs typeface="Chakra Petch" panose="0000050000000000000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630691" y="1868940"/>
            <a:ext cx="5934638" cy="8678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5B9BD5">
                    <a:lumMod val="50000"/>
                  </a:srgbClr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สารสนเทศ(</a:t>
            </a:r>
            <a:r>
              <a:rPr lang="en-US" sz="3600" b="1" dirty="0">
                <a:solidFill>
                  <a:srgbClr val="5B9BD5">
                    <a:lumMod val="50000"/>
                  </a:srgbClr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Information)</a:t>
            </a:r>
            <a:endParaRPr lang="th-TH" sz="3600" dirty="0">
              <a:cs typeface="Chakra Petch" panose="0000050000000000000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49" y="1958196"/>
            <a:ext cx="3641479" cy="364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883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82298"/>
            <a:ext cx="12192000" cy="867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rgbClr val="FF660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โปรแกรม </a:t>
            </a:r>
            <a:r>
              <a:rPr lang="en-US" sz="3600" b="1" dirty="0">
                <a:solidFill>
                  <a:srgbClr val="FF660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Microsoft Power Point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804" y="1962307"/>
            <a:ext cx="4328210" cy="432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284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307351" y="1185906"/>
            <a:ext cx="6405921" cy="6955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h-TH" sz="2800" b="1" dirty="0">
                <a:solidFill>
                  <a:srgbClr val="FA4854"/>
                </a:solidFill>
                <a:latin typeface="Chakra Petch" panose="00000500000000000000"/>
                <a:cs typeface="Chakra Petch" panose="00000500000000000000"/>
              </a:rPr>
              <a:t>มาสร้างหน้ากระดาษเปล่ากันเถอะเด็กๆ 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14502">
            <a:off x="2253325" y="741430"/>
            <a:ext cx="1150392" cy="1150392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0" y="2197169"/>
            <a:ext cx="12192000" cy="3867202"/>
            <a:chOff x="0" y="2197169"/>
            <a:chExt cx="12192000" cy="3867202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2197169"/>
              <a:ext cx="12192000" cy="3867202"/>
              <a:chOff x="0" y="2197168"/>
              <a:chExt cx="12192000" cy="4153663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0" y="2197168"/>
                <a:ext cx="12192000" cy="4153663"/>
              </a:xfrm>
              <a:prstGeom prst="rect">
                <a:avLst/>
              </a:prstGeom>
              <a:solidFill>
                <a:srgbClr val="FDDC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1600" b="1" dirty="0">
                  <a:cs typeface="Chakra Petch" panose="00000500000000000000"/>
                </a:endParaRPr>
              </a:p>
            </p:txBody>
          </p:sp>
          <p:sp>
            <p:nvSpPr>
              <p:cNvPr id="2" name="Rectangle 1"/>
              <p:cNvSpPr/>
              <p:nvPr/>
            </p:nvSpPr>
            <p:spPr>
              <a:xfrm>
                <a:off x="4226943" y="2207619"/>
                <a:ext cx="4175384" cy="4143212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1600"/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8402327" y="2504048"/>
              <a:ext cx="3644517" cy="7817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1600" b="1" dirty="0">
                  <a:latin typeface="Chakra Petch"/>
                  <a:cs typeface="Chakra Petch" panose="00000500000000000000"/>
                </a:rPr>
                <a:t>3.ไปที่ แทรก &gt; แผนภูมิ </a:t>
              </a:r>
            </a:p>
            <a:p>
              <a:pPr algn="ctr"/>
              <a:r>
                <a:rPr lang="th-TH" sz="1600" b="1" dirty="0">
                  <a:latin typeface="Chakra Petch"/>
                  <a:cs typeface="Chakra Petch" panose="00000500000000000000"/>
                </a:rPr>
                <a:t>และเลือกแผนภูมิที่เหมาะสมกับข้อมูล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28976" y="2486172"/>
              <a:ext cx="3334566" cy="11264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h-TH" sz="1600" b="1" dirty="0">
                  <a:solidFill>
                    <a:prstClr val="black"/>
                  </a:solidFill>
                  <a:latin typeface="Chakra Petch"/>
                  <a:cs typeface="Chakra Petch" panose="00000500000000000000"/>
                </a:rPr>
                <a:t>1.สร้างสไลด์งานขนาด </a:t>
              </a:r>
              <a:r>
                <a:rPr lang="en-US" sz="1600" b="1" dirty="0">
                  <a:solidFill>
                    <a:prstClr val="black"/>
                  </a:solidFill>
                  <a:latin typeface="Chakra Petch"/>
                  <a:cs typeface="Chakra Petch" panose="00000500000000000000"/>
                </a:rPr>
                <a:t>A4 </a:t>
              </a:r>
              <a:r>
                <a:rPr lang="th-TH" sz="1600" b="1" dirty="0">
                  <a:solidFill>
                    <a:prstClr val="black"/>
                  </a:solidFill>
                  <a:latin typeface="Chakra Petch"/>
                  <a:cs typeface="Chakra Petch" panose="00000500000000000000"/>
                </a:rPr>
                <a:t>ขึ้นมา </a:t>
              </a:r>
            </a:p>
            <a:p>
              <a:pPr algn="ctr"/>
              <a:r>
                <a:rPr lang="th-TH" sz="1600" b="1" dirty="0">
                  <a:solidFill>
                    <a:prstClr val="black"/>
                  </a:solidFill>
                  <a:latin typeface="Chakra Petch"/>
                  <a:cs typeface="Chakra Petch" panose="00000500000000000000"/>
                </a:rPr>
                <a:t>โดยไปที่ แท็บเมนูออกแบบ </a:t>
              </a:r>
            </a:p>
            <a:p>
              <a:pPr algn="ctr"/>
              <a:r>
                <a:rPr lang="th-TH" sz="1600" b="1" dirty="0">
                  <a:solidFill>
                    <a:prstClr val="black"/>
                  </a:solidFill>
                  <a:latin typeface="Chakra Petch"/>
                  <a:cs typeface="Chakra Petch" panose="00000500000000000000"/>
                </a:rPr>
                <a:t>และเลือกขนาดสไลด์</a:t>
              </a:r>
              <a:endParaRPr lang="th-TH" sz="1600" b="1" dirty="0">
                <a:latin typeface="Chakra Petch"/>
                <a:cs typeface="Chakra Petch" panose="0000050000000000000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471770" y="2462988"/>
              <a:ext cx="3640041" cy="11264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th-TH" sz="1600" b="1" dirty="0">
                  <a:solidFill>
                    <a:prstClr val="black"/>
                  </a:solidFill>
                  <a:latin typeface="Chakra Petch"/>
                  <a:cs typeface="Chakra Petch" panose="00000500000000000000"/>
                </a:rPr>
                <a:t>2.เลือก กำหนดเอง เพื่อตั้งค่าหน้ากระดาษ ขนาด </a:t>
              </a:r>
              <a:r>
                <a:rPr lang="en-US" sz="1600" b="1" dirty="0">
                  <a:solidFill>
                    <a:prstClr val="black"/>
                  </a:solidFill>
                  <a:latin typeface="Chakra Petch"/>
                  <a:cs typeface="Chakra Petch" panose="00000500000000000000"/>
                </a:rPr>
                <a:t>A4 </a:t>
              </a:r>
              <a:endParaRPr lang="th-TH" sz="1600" b="1" dirty="0">
                <a:solidFill>
                  <a:prstClr val="black"/>
                </a:solidFill>
                <a:latin typeface="Chakra Petch"/>
                <a:cs typeface="Chakra Petch" panose="00000500000000000000"/>
              </a:endParaRPr>
            </a:p>
            <a:p>
              <a:pPr lvl="0" algn="ctr"/>
              <a:r>
                <a:rPr lang="th-TH" sz="1600" b="1" dirty="0">
                  <a:solidFill>
                    <a:prstClr val="black"/>
                  </a:solidFill>
                  <a:latin typeface="Chakra Petch"/>
                  <a:cs typeface="Chakra Petch" panose="00000500000000000000"/>
                </a:rPr>
                <a:t>และตั้งเป็นแนวนอน</a:t>
              </a:r>
            </a:p>
          </p:txBody>
        </p:sp>
        <p:pic>
          <p:nvPicPr>
            <p:cNvPr id="1028" name="Picture 4" descr="https://lh4.googleusercontent.com/StPDoqjzRfy_A3eB5u05FLoiYDN8cTFtqcRz06xH3kMTACNN6INJiovWPzrqKFnBsGfwd5rcoGfapW6_nIiivX02uyFrPKXsmIwuVaeKO3M64g-xSl_qlHkLgdV-uYpsHGNx6y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138" y="3821492"/>
              <a:ext cx="3686175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s://lh3.googleusercontent.com/tbfvz78gTgSkM6KA9ZOXap06f4a6C1XNuzNp150FEWx480oQkOuuE7QQv0Wg1kjgtHReJFMbqWBDKhIL3T_l4YLqLTSYPWGD7OWV3OEw9ZFXUnlWQSSOTxe8_Z3sHk7-MGZZOG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3618" y="3709350"/>
              <a:ext cx="2990850" cy="1714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s://lh6.googleusercontent.com/3FIaxlkjPZv-fjk_d-Ibff6jpQAzuhQWdl_glPGylmqIavU0CU1qwQM2g6pPcREsE-m3huSbyNiF-WLeNQavqve4qz1llQdOT8vIC6EzaITawjZQAWTIeMD95mXfHwktJAWdZzg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3129"/>
            <a:stretch/>
          </p:blipFill>
          <p:spPr bwMode="auto">
            <a:xfrm>
              <a:off x="8711746" y="3709350"/>
              <a:ext cx="3161709" cy="1483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57186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714083"/>
            <a:ext cx="12192000" cy="4289896"/>
            <a:chOff x="0" y="1739963"/>
            <a:chExt cx="12192000" cy="4289896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1739963"/>
              <a:ext cx="12192000" cy="4289896"/>
              <a:chOff x="0" y="2197169"/>
              <a:chExt cx="12192000" cy="3867202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0" y="2197169"/>
                <a:ext cx="12192000" cy="3867202"/>
                <a:chOff x="0" y="2197168"/>
                <a:chExt cx="12192000" cy="4153663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0" y="2197168"/>
                  <a:ext cx="12192000" cy="4153663"/>
                </a:xfrm>
                <a:prstGeom prst="rect">
                  <a:avLst/>
                </a:prstGeom>
                <a:solidFill>
                  <a:srgbClr val="FDDC3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sz="1600" b="1" dirty="0">
                    <a:cs typeface="Chakra Petch" panose="00000500000000000000"/>
                  </a:endParaRPr>
                </a:p>
              </p:txBody>
            </p:sp>
            <p:sp>
              <p:nvSpPr>
                <p:cNvPr id="2" name="Rectangle 1"/>
                <p:cNvSpPr/>
                <p:nvPr/>
              </p:nvSpPr>
              <p:spPr>
                <a:xfrm>
                  <a:off x="4226943" y="2207619"/>
                  <a:ext cx="4175384" cy="4143212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sz="1600"/>
                </a:p>
              </p:txBody>
            </p:sp>
          </p:grpSp>
          <p:sp>
            <p:nvSpPr>
              <p:cNvPr id="3" name="Rectangle 2"/>
              <p:cNvSpPr/>
              <p:nvPr/>
            </p:nvSpPr>
            <p:spPr>
              <a:xfrm>
                <a:off x="8402327" y="2495422"/>
                <a:ext cx="3644517" cy="15481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h-TH" sz="1600" b="1" dirty="0">
                    <a:latin typeface="Chakra Petch"/>
                    <a:cs typeface="Chakra Petch" panose="00000500000000000000"/>
                  </a:rPr>
                  <a:t>6.เมื่อใส่ข้อมูลครบถ้วนแล้ว </a:t>
                </a:r>
              </a:p>
              <a:p>
                <a:pPr algn="ctr"/>
                <a:r>
                  <a:rPr lang="th-TH" sz="1600" b="1" dirty="0">
                    <a:latin typeface="Chakra Petch"/>
                    <a:cs typeface="Chakra Petch" panose="00000500000000000000"/>
                  </a:rPr>
                  <a:t>จะได้แผนภูมิที่เป็นการสรุปข้อมูล</a:t>
                </a:r>
              </a:p>
              <a:p>
                <a:pPr algn="ctr"/>
                <a:r>
                  <a:rPr lang="th-TH" sz="1600" b="1" dirty="0">
                    <a:latin typeface="Chakra Petch"/>
                    <a:cs typeface="Chakra Petch" panose="00000500000000000000"/>
                  </a:rPr>
                  <a:t>ที่ได้จากการประมวลผล</a:t>
                </a:r>
              </a:p>
              <a:p>
                <a:pPr algn="ctr"/>
                <a:r>
                  <a:rPr lang="th-TH" sz="1600" b="1" dirty="0">
                    <a:latin typeface="Chakra Petch"/>
                    <a:cs typeface="Chakra Petch" panose="00000500000000000000"/>
                  </a:rPr>
                  <a:t>และอยู่ในรูปแบบที่พร้อมนำเสนอ</a:t>
                </a:r>
              </a:p>
              <a:p>
                <a:pPr algn="ctr"/>
                <a:endParaRPr lang="th-TH" sz="1600" b="1" dirty="0">
                  <a:latin typeface="Chakra Petch"/>
                  <a:cs typeface="Chakra Petch" panose="0000050000000000000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37270" y="2474002"/>
                <a:ext cx="3270446" cy="14711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th-TH" sz="1600" b="1" dirty="0">
                    <a:solidFill>
                      <a:prstClr val="black"/>
                    </a:solidFill>
                    <a:latin typeface="Chakra Petch"/>
                    <a:cs typeface="Chakra Petch" panose="00000500000000000000"/>
                  </a:rPr>
                  <a:t>4.จากนั้นจะมีแผนภูมิรูปแบบต่างๆ</a:t>
                </a:r>
              </a:p>
              <a:p>
                <a:pPr algn="ctr"/>
                <a:r>
                  <a:rPr lang="th-TH" sz="1600" b="1" dirty="0">
                    <a:solidFill>
                      <a:prstClr val="black"/>
                    </a:solidFill>
                    <a:latin typeface="Chakra Petch"/>
                    <a:cs typeface="Chakra Petch" panose="00000500000000000000"/>
                  </a:rPr>
                  <a:t>ให้เลือกรูปแบบที่เหมาะสมกับข้อมูล</a:t>
                </a:r>
              </a:p>
              <a:p>
                <a:pPr algn="ctr"/>
                <a:r>
                  <a:rPr lang="th-TH" sz="1600" b="1" dirty="0">
                    <a:solidFill>
                      <a:prstClr val="black"/>
                    </a:solidFill>
                    <a:latin typeface="Chakra Petch"/>
                    <a:cs typeface="Chakra Petch" panose="00000500000000000000"/>
                  </a:rPr>
                  <a:t>ที่ต้องการจะนำเสนอ</a:t>
                </a:r>
              </a:p>
              <a:p>
                <a:pPr algn="ctr"/>
                <a:r>
                  <a:rPr lang="th-TH" sz="1600" b="1" dirty="0">
                    <a:solidFill>
                      <a:prstClr val="black"/>
                    </a:solidFill>
                    <a:latin typeface="Chakra Petch"/>
                    <a:cs typeface="Chakra Petch" panose="00000500000000000000"/>
                  </a:rPr>
                  <a:t>เมื่อเลือกได้แล้วคลิก ตกลง</a:t>
                </a:r>
                <a:endParaRPr lang="th-TH" sz="1600" b="1" dirty="0">
                  <a:latin typeface="Chakra Petch"/>
                  <a:cs typeface="Chakra Petch" panose="0000050000000000000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471770" y="2454362"/>
                <a:ext cx="3640041" cy="15481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th-TH" sz="1600" b="1" dirty="0">
                    <a:solidFill>
                      <a:prstClr val="black"/>
                    </a:solidFill>
                    <a:latin typeface="Chakra Petch"/>
                    <a:cs typeface="Chakra Petch" panose="00000500000000000000"/>
                  </a:rPr>
                  <a:t>5.เมื่อเลือกแผนภูมิได้แล้ว </a:t>
                </a:r>
              </a:p>
              <a:p>
                <a:pPr lvl="0" algn="ctr"/>
                <a:r>
                  <a:rPr lang="th-TH" sz="1600" b="1" dirty="0">
                    <a:solidFill>
                      <a:prstClr val="black"/>
                    </a:solidFill>
                    <a:latin typeface="Chakra Petch"/>
                    <a:cs typeface="Chakra Petch" panose="00000500000000000000"/>
                  </a:rPr>
                  <a:t>จะมีโปรแกรมไมโครซอฟต์เอกเซล (</a:t>
                </a:r>
                <a:r>
                  <a:rPr lang="en-US" sz="1600" b="1" dirty="0">
                    <a:solidFill>
                      <a:prstClr val="black"/>
                    </a:solidFill>
                    <a:latin typeface="Chakra Petch"/>
                    <a:cs typeface="Chakra Petch" panose="00000500000000000000"/>
                  </a:rPr>
                  <a:t>Microsoft Office Excel) </a:t>
                </a:r>
                <a:r>
                  <a:rPr lang="th-TH" sz="1600" b="1" dirty="0">
                    <a:solidFill>
                      <a:prstClr val="black"/>
                    </a:solidFill>
                    <a:latin typeface="Chakra Petch"/>
                    <a:cs typeface="Chakra Petch" panose="00000500000000000000"/>
                  </a:rPr>
                  <a:t>ขึ้นมา ให้ผพิมพ์ใส่ข้อมูลที่ได้</a:t>
                </a:r>
              </a:p>
              <a:p>
                <a:pPr lvl="0" algn="ctr"/>
                <a:r>
                  <a:rPr lang="th-TH" sz="1600" b="1" dirty="0">
                    <a:solidFill>
                      <a:prstClr val="black"/>
                    </a:solidFill>
                    <a:latin typeface="Chakra Petch"/>
                    <a:cs typeface="Chakra Petch" panose="00000500000000000000"/>
                  </a:rPr>
                  <a:t>เตรียมไว้ลงไปในตาราง</a:t>
                </a:r>
              </a:p>
            </p:txBody>
          </p:sp>
        </p:grpSp>
        <p:pic>
          <p:nvPicPr>
            <p:cNvPr id="2050" name="Picture 2" descr="https://lh4.googleusercontent.com/sYC5wrTLYTv0J5iL6iL391X96UUBCvRn3Z88Hk8PlSXc5VFtPcaPUFVwKnI2UA2NX9MRNtdWIgfvgvHEInaEGkskO4KmhDMsTXhpQ0J0t9tfH3YzdZkAgUpOpdhbSngQii5EOuU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418" y="3651877"/>
              <a:ext cx="3171825" cy="2162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https://lh4.googleusercontent.com/o448i0bcWSMAteHsEnIb40Kn_iEc9nJfwPvzcF_7krTUxOieFqRB4nD3OxS05sd2ybyfFpzYbBourRNUFrC5Dob0lCZ1OQdqxN-i0hYY5r1GiGqeb8RAcnd99aQysVthl3b7nC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1769" y="3881885"/>
              <a:ext cx="3646567" cy="11559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https://lh6.googleusercontent.com/uk0ySjj4nFu8jO3Mq5ppVaA7aL5JF-bNGrBgNoSJGtCrYlXSeT1x2tlTPu6c7IdXyNgBEEBP0-vp1kjes_3CdgMVrlN17Duu-nVAZ7bPLKlqLx7ZBThKd9mgriM2LL16OrFLXnI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3764" y="3727827"/>
              <a:ext cx="3024666" cy="19397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8759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714083"/>
            <a:ext cx="12192000" cy="4289896"/>
            <a:chOff x="0" y="2197169"/>
            <a:chExt cx="12192000" cy="3867202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2197169"/>
              <a:ext cx="12192000" cy="3867202"/>
              <a:chOff x="0" y="2197168"/>
              <a:chExt cx="12192000" cy="4153663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0" y="2197168"/>
                <a:ext cx="12192000" cy="4153663"/>
              </a:xfrm>
              <a:prstGeom prst="rect">
                <a:avLst/>
              </a:prstGeom>
              <a:solidFill>
                <a:srgbClr val="FDDC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1600" b="1" dirty="0">
                  <a:cs typeface="Chakra Petch" panose="00000500000000000000"/>
                </a:endParaRPr>
              </a:p>
            </p:txBody>
          </p:sp>
          <p:sp>
            <p:nvSpPr>
              <p:cNvPr id="2" name="Rectangle 1"/>
              <p:cNvSpPr/>
              <p:nvPr/>
            </p:nvSpPr>
            <p:spPr>
              <a:xfrm>
                <a:off x="5822830" y="2207619"/>
                <a:ext cx="6366485" cy="4143212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1600"/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93425" y="2474002"/>
              <a:ext cx="5726720" cy="10154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1600" b="1" dirty="0">
                  <a:solidFill>
                    <a:prstClr val="black"/>
                  </a:solidFill>
                  <a:latin typeface="Chakra Petch"/>
                  <a:cs typeface="Chakra Petch" panose="00000500000000000000"/>
                </a:rPr>
                <a:t>7.สามารถเข้าไปแก้ไขข้อมูลได้ตลอดเวลา </a:t>
              </a:r>
            </a:p>
            <a:p>
              <a:pPr algn="ctr"/>
              <a:r>
                <a:rPr lang="th-TH" sz="1600" b="1" dirty="0">
                  <a:solidFill>
                    <a:prstClr val="black"/>
                  </a:solidFill>
                  <a:latin typeface="Chakra Petch"/>
                  <a:cs typeface="Chakra Petch" panose="00000500000000000000"/>
                </a:rPr>
                <a:t>โดยไปที่ แท็บเมนูออกแบบ (</a:t>
              </a:r>
              <a:r>
                <a:rPr lang="en-US" sz="1600" b="1" dirty="0">
                  <a:solidFill>
                    <a:prstClr val="black"/>
                  </a:solidFill>
                  <a:latin typeface="Chakra Petch"/>
                  <a:cs typeface="Chakra Petch" panose="00000500000000000000"/>
                </a:rPr>
                <a:t>Design) </a:t>
              </a:r>
              <a:endParaRPr lang="th-TH" sz="1600" b="1" dirty="0">
                <a:solidFill>
                  <a:prstClr val="black"/>
                </a:solidFill>
                <a:latin typeface="Chakra Petch"/>
                <a:cs typeface="Chakra Petch" panose="00000500000000000000"/>
              </a:endParaRPr>
            </a:p>
            <a:p>
              <a:pPr algn="ctr"/>
              <a:r>
                <a:rPr lang="th-TH" sz="1600" b="1" dirty="0">
                  <a:solidFill>
                    <a:prstClr val="black"/>
                  </a:solidFill>
                  <a:latin typeface="Chakra Petch"/>
                  <a:cs typeface="Chakra Petch" panose="00000500000000000000"/>
                </a:rPr>
                <a:t>และเลือก แก้ไขข้อมูล (</a:t>
              </a:r>
              <a:r>
                <a:rPr lang="en-US" sz="1600" b="1" dirty="0">
                  <a:solidFill>
                    <a:prstClr val="black"/>
                  </a:solidFill>
                  <a:latin typeface="Chakra Petch"/>
                  <a:cs typeface="Chakra Petch" panose="00000500000000000000"/>
                </a:rPr>
                <a:t>Edit Data)</a:t>
              </a:r>
              <a:endParaRPr lang="th-TH" sz="1600" b="1" dirty="0">
                <a:latin typeface="Chakra Petch"/>
                <a:cs typeface="Chakra Petch" panose="0000050000000000000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634311" y="2552621"/>
              <a:ext cx="5008664" cy="132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th-TH" sz="1600" b="1" dirty="0">
                  <a:solidFill>
                    <a:prstClr val="black"/>
                  </a:solidFill>
                  <a:latin typeface="Chakra Petch"/>
                  <a:cs typeface="Chakra Petch" panose="00000500000000000000"/>
                </a:rPr>
                <a:t>8.นอกจากนี้ ยังสามารถปรับเปลี่ยนแผนภูมิใน </a:t>
              </a:r>
              <a:r>
                <a:rPr lang="en-US" sz="1600" b="1" dirty="0">
                  <a:solidFill>
                    <a:prstClr val="black"/>
                  </a:solidFill>
                  <a:latin typeface="Chakra Petch"/>
                  <a:cs typeface="Chakra Petch" panose="00000500000000000000"/>
                </a:rPr>
                <a:t>PowerPoint </a:t>
              </a:r>
              <a:r>
                <a:rPr lang="th-TH" sz="1600" b="1" dirty="0">
                  <a:solidFill>
                    <a:prstClr val="black"/>
                  </a:solidFill>
                  <a:latin typeface="Chakra Petch"/>
                  <a:cs typeface="Chakra Petch" panose="00000500000000000000"/>
                </a:rPr>
                <a:t>รวมถึงเปลี่ยนลักษณะ ขนาด </a:t>
              </a:r>
            </a:p>
            <a:p>
              <a:pPr lvl="0" algn="ctr"/>
              <a:r>
                <a:rPr lang="th-TH" sz="1600" b="1" dirty="0">
                  <a:solidFill>
                    <a:prstClr val="black"/>
                  </a:solidFill>
                  <a:latin typeface="Chakra Petch"/>
                  <a:cs typeface="Chakra Petch" panose="00000500000000000000"/>
                </a:rPr>
                <a:t>หรือตำแหน่ง ต่างๆ ได้ โดยไปที่แท็บเมนู </a:t>
              </a:r>
            </a:p>
            <a:p>
              <a:pPr lvl="0" algn="ctr"/>
              <a:r>
                <a:rPr lang="th-TH" sz="1600" b="1" dirty="0">
                  <a:solidFill>
                    <a:prstClr val="black"/>
                  </a:solidFill>
                  <a:latin typeface="Chakra Petch"/>
                  <a:cs typeface="Chakra Petch" panose="00000500000000000000"/>
                </a:rPr>
                <a:t>ออกแบบ และเลือกรูปแบบที่ต้องการ </a:t>
              </a:r>
            </a:p>
          </p:txBody>
        </p:sp>
      </p:grpSp>
      <p:pic>
        <p:nvPicPr>
          <p:cNvPr id="3074" name="Picture 2" descr="https://lh6.googleusercontent.com/v-NV-gW1NbNlwWwK7h3EuwrsNF3-7qS7O_5UjX9AIcaEITLWySXrdsiD_ieDuwSmlf2YqBSAeM_PWTzt5Ydf80v2DD46K1D8OPatjf4xc_TvCJBXxurTdI1udhjCB50d6Ei0P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893" y="3268404"/>
            <a:ext cx="3107709" cy="226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lh3.googleusercontent.com/8OrugHsg5WYBeXD-h1c012IsZZ9aJPBBZvDCQTKy560YY7-TWxEMERYjbpTH6aZaAdAUjG0xAIFhV-xH2hUer70zT6S6j7lqhiB--epPwUaTDLyEA280bEUBDJYvXpPJEYGdCf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168" y="3963068"/>
            <a:ext cx="6033807" cy="70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501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322498" y="2904912"/>
            <a:ext cx="6521570" cy="1471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มาทำกิจกรรมประมวลผลข้อมูลให้เป็นข้อมูลสารสนเทศกันเถอะเด็กๆ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00" y="1070323"/>
            <a:ext cx="5140223" cy="514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049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342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Chakra Petch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Sirilak  Lerthiransap</cp:lastModifiedBy>
  <cp:revision>155</cp:revision>
  <dcterms:created xsi:type="dcterms:W3CDTF">2021-03-23T10:29:04Z</dcterms:created>
  <dcterms:modified xsi:type="dcterms:W3CDTF">2021-10-23T07:10:53Z</dcterms:modified>
</cp:coreProperties>
</file>