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0" r:id="rId4"/>
    <p:sldId id="260" r:id="rId5"/>
    <p:sldId id="272" r:id="rId6"/>
    <p:sldId id="271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CCFF"/>
    <a:srgbClr val="FFCCCC"/>
    <a:srgbClr val="FF99CC"/>
    <a:srgbClr val="00FFCC"/>
    <a:srgbClr val="66FFFF"/>
    <a:srgbClr val="FF99FF"/>
    <a:srgbClr val="FB25BE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609A03-A8EE-4EAB-B370-369F12CCF7C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3ACAF5F3-D89A-4F3A-B87A-DF1A6C86A5A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4DE293-420D-4F6F-A614-42CD261A0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027837" y="5393891"/>
            <a:ext cx="4136325" cy="9921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th-TH" sz="5400" b="1" dirty="0">
                <a:solidFill>
                  <a:srgbClr val="00B050"/>
                </a:solidFill>
                <a:latin typeface="Chakra Petch" panose="00000800000000000000" pitchFamily="2" charset="-34"/>
                <a:cs typeface="Chakra Petch" panose="00000800000000000000" pitchFamily="2" charset="-34"/>
              </a:rPr>
              <a:t>การ</a:t>
            </a:r>
            <a:r>
              <a:rPr lang="th-TH" sz="5400" b="1" dirty="0">
                <a:solidFill>
                  <a:srgbClr val="FF0000"/>
                </a:solidFill>
                <a:latin typeface="Chakra Petch" panose="00000800000000000000" pitchFamily="2" charset="-34"/>
                <a:cs typeface="Chakra Petch" panose="00000800000000000000" pitchFamily="2" charset="-34"/>
              </a:rPr>
              <a:t>ประมวลผล</a:t>
            </a:r>
            <a:r>
              <a:rPr lang="th-TH" sz="5400" b="1" dirty="0">
                <a:solidFill>
                  <a:srgbClr val="7030A0"/>
                </a:solidFill>
                <a:latin typeface="Chakra Petch" panose="00000800000000000000" pitchFamily="2" charset="-34"/>
                <a:cs typeface="Chakra Petch" panose="00000800000000000000" pitchFamily="2" charset="-34"/>
              </a:rPr>
              <a:t>ข้อมูล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033" y="1209739"/>
            <a:ext cx="4551931" cy="455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5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4" y="1356590"/>
            <a:ext cx="5110958" cy="49184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814201" y="1698876"/>
            <a:ext cx="5860211" cy="4438160"/>
            <a:chOff x="5848707" y="1750633"/>
            <a:chExt cx="5860211" cy="4438160"/>
          </a:xfrm>
        </p:grpSpPr>
        <p:sp>
          <p:nvSpPr>
            <p:cNvPr id="6" name="Rectangle 5"/>
            <p:cNvSpPr/>
            <p:nvPr/>
          </p:nvSpPr>
          <p:spPr>
            <a:xfrm>
              <a:off x="5848707" y="2069811"/>
              <a:ext cx="5860211" cy="39210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32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การประมวลผล</a:t>
              </a:r>
            </a:p>
            <a:p>
              <a:pPr algn="ctr"/>
              <a:r>
                <a:rPr lang="th-TH" sz="32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(</a:t>
              </a:r>
              <a:r>
                <a:rPr lang="en-US" sz="32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Data Processing)</a:t>
              </a:r>
            </a:p>
            <a:p>
              <a:pPr algn="ctr"/>
              <a:r>
                <a:rPr lang="en-US" sz="16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  <a:endParaRPr lang="th-TH" sz="1600" b="1" dirty="0"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algn="ctr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เป็นการนำข้อมูลที่เก็บรวบรวมได้</a:t>
              </a:r>
            </a:p>
            <a:p>
              <a:pPr algn="ctr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มาผ่านกระบวนการต่างๆ</a:t>
              </a:r>
            </a:p>
            <a:p>
              <a:pPr algn="ctr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เพื่อแปรสภาพข้อมูลให้</a:t>
              </a:r>
            </a:p>
            <a:p>
              <a:pPr algn="ctr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อยู่ในรูปแบบที่ต้องการ </a:t>
              </a:r>
            </a:p>
            <a:p>
              <a:pPr algn="ctr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เรียกว่า </a:t>
              </a:r>
              <a:r>
                <a:rPr lang="th-TH" sz="2000" b="1" dirty="0">
                  <a:solidFill>
                    <a:srgbClr val="FF00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ข้อมูลสนเทศ หรือ สารสนเทศ</a:t>
              </a:r>
              <a:endParaRPr lang="th-TH" sz="16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algn="ctr"/>
              <a:endParaRPr lang="th-TH" sz="16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 flipH="1" flipV="1">
              <a:off x="6251273" y="1750633"/>
              <a:ext cx="5055080" cy="443816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14254"/>
            <a:ext cx="12192000" cy="6093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ขั้นตอนการประมวลผลข้อมูล</a:t>
            </a:r>
            <a:endParaRPr lang="en-US" sz="2400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2622430"/>
            <a:ext cx="12192000" cy="3510951"/>
            <a:chOff x="-1" y="2208362"/>
            <a:chExt cx="12192000" cy="3510951"/>
          </a:xfrm>
        </p:grpSpPr>
        <p:grpSp>
          <p:nvGrpSpPr>
            <p:cNvPr id="8" name="Group 7"/>
            <p:cNvGrpSpPr/>
            <p:nvPr/>
          </p:nvGrpSpPr>
          <p:grpSpPr>
            <a:xfrm>
              <a:off x="-1" y="2208362"/>
              <a:ext cx="12192000" cy="3510951"/>
              <a:chOff x="-1" y="2208362"/>
              <a:chExt cx="12192000" cy="4166558"/>
            </a:xfrm>
          </p:grpSpPr>
          <p:sp>
            <p:nvSpPr>
              <p:cNvPr id="5" name="Rectangle 4"/>
              <p:cNvSpPr/>
              <p:nvPr/>
            </p:nvSpPr>
            <p:spPr>
              <a:xfrm flipH="1" flipV="1">
                <a:off x="-1" y="2208362"/>
                <a:ext cx="12192000" cy="416655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363227" y="2208362"/>
                <a:ext cx="3633460" cy="4166558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209926" y="2572582"/>
              <a:ext cx="4094655" cy="3050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1.ขั้นตอนการนำข้อมูลเข้า (</a:t>
              </a:r>
              <a:r>
                <a:rPr lang="en-US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Input)</a:t>
              </a:r>
              <a:endParaRPr lang="th-TH" sz="1600" b="1" u="sng" dirty="0"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จัดเตรียมข้อมูลที่รวบรวมมาแล้วให้อยู่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ในลักษณะที่เหมาะสมและสะดวก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ในการป้อนขูลเข้าสู่เครื่องคอมพิวเตอร์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เพื่อที่จะนำไปประมวลผล สามารถทำผ่านคีย์บอร์ด 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และอุปกรณ์อื่นๆที่ใช้ป้อนข้อมูลได้ 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ซึ่งเครื่องมือที่นำเข้าสู่เครื่องคอมพิวเตอร์</a:t>
              </a:r>
            </a:p>
            <a:p>
              <a:pPr algn="ctr">
                <a:lnSpc>
                  <a:spcPct val="150000"/>
                </a:lnSpc>
              </a:pPr>
              <a:r>
                <a:rPr lang="th-TH" sz="1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จะนำเข้าผ่านตัวเชื่อมต่อซึ่งในทางคอมพิวเตอร์เรียกว่า </a:t>
              </a:r>
              <a:r>
                <a:rPr lang="en-US" sz="2000" b="1" dirty="0">
                  <a:solidFill>
                    <a:srgbClr val="FF00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Port</a:t>
              </a:r>
              <a:endParaRPr lang="th-TH" sz="16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33522" y="2572582"/>
              <a:ext cx="3154992" cy="2643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th-TH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2.การประมวลผล (</a:t>
              </a:r>
              <a:r>
                <a:rPr lang="en-US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Processing)</a:t>
              </a:r>
              <a:endParaRPr lang="en-US" sz="1600" b="1" u="sng" dirty="0"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การจัดการข้อมูลที่รับเข้ามา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ด้วยวิธีการต่างๆ เช่น การคำนวณ การเรียงลำดับข้อมูล 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การจัดเก็บขอมูลลงในแฟ้มข้อมูล การแยกประเภทข้อมูล</a:t>
              </a:r>
              <a:r>
                <a:rPr lang="en-US" sz="16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17455" y="2572582"/>
              <a:ext cx="3804249" cy="27821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3.การนำเสนอข้อมูล(</a:t>
              </a:r>
              <a:r>
                <a:rPr lang="en-US" b="1" u="sng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Output)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หลังจากการประมวลผลแล้ว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โดยจะมีการแสดงผลลัพธ์ที่ได้จากการประมวลผลให้ผู้อื่นทราบ โดยข้อมูลที่นำออกอาจระบบคอมพิวเตอร์จะถูกส่งข้อมูลผ่านตัวเชื่อมต่อของคอมพิวเตอร์ ซึ่งผลลัพธ์สามารถแสดงได้หลายรูปแบบ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5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เช่น </a:t>
              </a:r>
              <a:r>
                <a:rPr lang="th-TH" sz="1500" b="1" dirty="0">
                  <a:solidFill>
                    <a:srgbClr val="FF00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รายงาน กราฟ ตาราง</a:t>
              </a:r>
              <a:r>
                <a:rPr lang="en-US" sz="16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3333912" y="1406107"/>
            <a:ext cx="755009" cy="750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cs typeface="Chakra Petch" panose="00000500000000000000"/>
              </a:rPr>
              <a:t>3</a:t>
            </a:r>
            <a:endParaRPr lang="th-TH" b="1" dirty="0">
              <a:cs typeface="Chakra Petch" panose="0000050000000000000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628" y="698738"/>
            <a:ext cx="2407903" cy="24079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86" y="886681"/>
            <a:ext cx="2099969" cy="209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0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1276708"/>
            <a:ext cx="12192000" cy="2311880"/>
            <a:chOff x="0" y="1050686"/>
            <a:chExt cx="12192000" cy="2311880"/>
          </a:xfrm>
        </p:grpSpPr>
        <p:sp>
          <p:nvSpPr>
            <p:cNvPr id="7" name="Oval 6"/>
            <p:cNvSpPr/>
            <p:nvPr/>
          </p:nvSpPr>
          <p:spPr>
            <a:xfrm flipH="1" flipV="1">
              <a:off x="2932979" y="1050686"/>
              <a:ext cx="6400801" cy="231188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84863"/>
              <a:ext cx="12192000" cy="1643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เด็กๆ มาช่วยกันนำข้อมูลที่ได้ </a:t>
              </a:r>
            </a:p>
            <a:p>
              <a:pPr algn="ctr"/>
              <a:r>
                <a:rPr lang="th-TH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มาสรุปเป็นข้อมูลสารสนเทศที่พร้อมนำเสนอ </a:t>
              </a:r>
            </a:p>
            <a:p>
              <a:pPr algn="ctr"/>
              <a:r>
                <a:rPr lang="th-TH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โดยออกแบบตารางเพื่อสรุปข้อมูล</a:t>
              </a:r>
              <a:endParaRPr lang="en-US" sz="2400" b="1" dirty="0"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520" y="3696743"/>
            <a:ext cx="2802519" cy="28025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875" y="3588588"/>
            <a:ext cx="2867541" cy="28675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880" y="4468482"/>
            <a:ext cx="1548240" cy="154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2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30368" y="1089133"/>
            <a:ext cx="11531264" cy="1905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400" b="1" u="sng" dirty="0">
                <a:solidFill>
                  <a:schemeClr val="accent5">
                    <a:lumMod val="50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ตัวอย่าง</a:t>
            </a:r>
            <a: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การทำแบบสอบถาม</a:t>
            </a:r>
          </a:p>
          <a:p>
            <a:pPr algn="ctr">
              <a:lnSpc>
                <a:spcPct val="150000"/>
              </a:lnSpc>
            </a:pPr>
            <a:r>
              <a:rPr lang="th-TH" sz="1600" b="1" dirty="0">
                <a:solidFill>
                  <a:schemeClr val="accent5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คุณครูอยากทราบว่านักเรียนชั้น ป.5/1 อยากไปทัศนศึกษาที่จังหวัดใดมากที่สุด</a:t>
            </a:r>
          </a:p>
          <a:p>
            <a:pPr algn="ctr">
              <a:lnSpc>
                <a:spcPct val="150000"/>
              </a:lnSpc>
            </a:pPr>
            <a:r>
              <a:rPr lang="th-TH" sz="1600" b="1" dirty="0">
                <a:solidFill>
                  <a:schemeClr val="accent5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เมื่อได้ข้อมูลจากแบบสอบถามจึงได้นำข้อมูลมาประมวลผล </a:t>
            </a:r>
          </a:p>
          <a:p>
            <a:pPr algn="ctr">
              <a:lnSpc>
                <a:spcPct val="150000"/>
              </a:lnSpc>
            </a:pPr>
            <a:r>
              <a:rPr lang="th-TH" sz="1600" b="1" dirty="0">
                <a:solidFill>
                  <a:schemeClr val="accent5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โดยออกแบบตารางเพื่อประมวลผลข้อมูล จากแบบสอบถามปลายปิด</a:t>
            </a:r>
          </a:p>
          <a:p>
            <a:pPr algn="ctr">
              <a:lnSpc>
                <a:spcPct val="150000"/>
              </a:lnSpc>
            </a:pPr>
            <a:r>
              <a:rPr lang="th-TH" sz="1600" b="1" dirty="0">
                <a:solidFill>
                  <a:schemeClr val="accent5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จังหวัดที่อยากไปทัศนศึกษามากที่สุด นำมาออกแบบตารางเพื่อประมวลผลข้อมูลได้ ดังนี้</a:t>
            </a:r>
            <a:endParaRPr lang="th-TH" sz="2400" b="1" dirty="0">
              <a:solidFill>
                <a:schemeClr val="accent5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28" y="3815689"/>
            <a:ext cx="5603152" cy="18883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6" y="1573800"/>
            <a:ext cx="1860143" cy="186014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435770" y="3440936"/>
            <a:ext cx="5785187" cy="3389370"/>
            <a:chOff x="6435770" y="3440936"/>
            <a:chExt cx="5785187" cy="3389370"/>
          </a:xfrm>
        </p:grpSpPr>
        <p:grpSp>
          <p:nvGrpSpPr>
            <p:cNvPr id="11" name="Group 10"/>
            <p:cNvGrpSpPr/>
            <p:nvPr/>
          </p:nvGrpSpPr>
          <p:grpSpPr>
            <a:xfrm>
              <a:off x="6435770" y="3440936"/>
              <a:ext cx="4606147" cy="2042234"/>
              <a:chOff x="6573687" y="3440936"/>
              <a:chExt cx="4606147" cy="2042234"/>
            </a:xfrm>
          </p:grpSpPr>
          <p:sp>
            <p:nvSpPr>
              <p:cNvPr id="10" name="Rounded Rectangular Callout 9"/>
              <p:cNvSpPr/>
              <p:nvPr/>
            </p:nvSpPr>
            <p:spPr>
              <a:xfrm>
                <a:off x="6573687" y="3440936"/>
                <a:ext cx="4606147" cy="2042234"/>
              </a:xfrm>
              <a:prstGeom prst="wedgeRoundRectCallout">
                <a:avLst>
                  <a:gd name="adj1" fmla="val 27485"/>
                  <a:gd name="adj2" fmla="val 65662"/>
                  <a:gd name="adj3" fmla="val 16667"/>
                </a:avLst>
              </a:prstGeom>
              <a:solidFill>
                <a:srgbClr val="99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664402" y="3661834"/>
                <a:ext cx="4296617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>
                    <a:cs typeface="Chakra Petch" panose="00000500000000000000"/>
                  </a:rPr>
                  <a:t>จากข้อมูลในตารางจะเห็นว่า มีเด็กๆที่อยากไปจังหวัด</a:t>
                </a:r>
              </a:p>
              <a:p>
                <a:pPr algn="ctr"/>
                <a:r>
                  <a:rPr lang="th-TH" sz="1400" b="1" dirty="0">
                    <a:cs typeface="Chakra Petch" panose="00000500000000000000"/>
                  </a:rPr>
                  <a:t>กรุงเทพมหานคร 3 คน จังหวัด</a:t>
                </a:r>
              </a:p>
              <a:p>
                <a:pPr algn="ctr"/>
                <a:r>
                  <a:rPr lang="th-TH" sz="1400" b="1" dirty="0">
                    <a:cs typeface="Chakra Petch" panose="00000500000000000000"/>
                  </a:rPr>
                  <a:t>สมุทรปราการ 1 คน และจังหวัดเชียงใหม่ 1 คน </a:t>
                </a:r>
              </a:p>
              <a:p>
                <a:pPr algn="ctr"/>
                <a:r>
                  <a:rPr lang="th-TH" sz="1400" b="1" dirty="0">
                    <a:cs typeface="Chakra Petch" panose="00000500000000000000"/>
                  </a:rPr>
                  <a:t>จึงสรุปได้ว่านักเรียนในห้องเรียน ป.5/1 ส่วนใหญ่</a:t>
                </a:r>
              </a:p>
              <a:p>
                <a:pPr algn="ctr"/>
                <a:r>
                  <a:rPr lang="th-TH" sz="1400" b="1" dirty="0">
                    <a:cs typeface="Chakra Petch" panose="00000500000000000000"/>
                  </a:rPr>
                  <a:t>อยากไปทัศนศึกษาที่จังหวัดกรุงเทพมหานคร</a:t>
                </a:r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8115" y="4717464"/>
              <a:ext cx="2112842" cy="2112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469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308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131</cp:revision>
  <dcterms:created xsi:type="dcterms:W3CDTF">2021-03-23T10:29:04Z</dcterms:created>
  <dcterms:modified xsi:type="dcterms:W3CDTF">2021-10-23T07:12:27Z</dcterms:modified>
</cp:coreProperties>
</file>