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60" r:id="rId5"/>
    <p:sldId id="266" r:id="rId6"/>
    <p:sldId id="267" r:id="rId7"/>
    <p:sldId id="270" r:id="rId8"/>
    <p:sldId id="265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CC"/>
    <a:srgbClr val="D01D59"/>
    <a:srgbClr val="FFCCFF"/>
    <a:srgbClr val="CCCCFF"/>
    <a:srgbClr val="CC66FF"/>
    <a:srgbClr val="FF6600"/>
    <a:srgbClr val="E3ABFF"/>
    <a:srgbClr val="00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EA09C-5F37-4FA0-BAB7-0BC0EED246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4C3C891-A2FF-4FFC-891A-22F0097C2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A97C5-AFB8-4BA9-9AAE-4EF800C93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12563" y="5380600"/>
            <a:ext cx="4136325" cy="992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th-TH" sz="5400" b="1" dirty="0">
                <a:solidFill>
                  <a:srgbClr val="D01D59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การ</a:t>
            </a:r>
            <a:r>
              <a:rPr lang="th-TH" sz="5400" b="1" dirty="0">
                <a:solidFill>
                  <a:srgbClr val="0070C0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รวบรวม</a:t>
            </a:r>
            <a:r>
              <a:rPr lang="th-TH" sz="5400" b="1" dirty="0">
                <a:solidFill>
                  <a:srgbClr val="00B050"/>
                </a:solidFill>
                <a:latin typeface="Chakra Petch" panose="00000800000000000000" pitchFamily="2" charset="-34"/>
                <a:cs typeface="Chakra Petch" panose="00000800000000000000" pitchFamily="2" charset="-34"/>
              </a:rPr>
              <a:t>ข้อมูล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63" y="968222"/>
            <a:ext cx="4908473" cy="490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49570" y="1233577"/>
            <a:ext cx="8238226" cy="5098211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1315850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“เมื่อเด็กๆได้หัวข้อ และเป้าหมายแล้ว</a:t>
            </a:r>
          </a:p>
          <a:p>
            <a:pPr algn="ctr"/>
            <a:r>
              <a:rPr lang="th-TH" sz="32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จะมีวิธีดำเนินการอย่างไรต่อไป?”</a:t>
            </a:r>
            <a:endParaRPr lang="en-US" sz="3200" b="1" dirty="0">
              <a:solidFill>
                <a:srgbClr val="FF66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42" y="2869167"/>
            <a:ext cx="3119883" cy="31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490704" y="1833855"/>
            <a:ext cx="4992072" cy="954044"/>
          </a:xfrm>
          <a:prstGeom prst="rect">
            <a:avLst/>
          </a:prstGeom>
          <a:solidFill>
            <a:srgbClr val="FF99CC"/>
          </a:solidFill>
        </p:spPr>
        <p:txBody>
          <a:bodyPr wrap="none">
            <a:spAutoFit/>
          </a:bodyPr>
          <a:lstStyle/>
          <a:p>
            <a:r>
              <a:rPr lang="th-TH" sz="40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การเก็บรวบรวมข้อมูล</a:t>
            </a:r>
            <a:endParaRPr lang="th-TH" sz="54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92" y="2225191"/>
            <a:ext cx="3973436" cy="39734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893" y="2998471"/>
            <a:ext cx="6837425" cy="2962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การเก็บรวบรวมข้อมูลที่ต้องการจะรู้บางครั้ง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อาจจะพิจารณาเครื่องมือต่างๆ ที่มีอยู่แล้ว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ว่าสามารถรวบรวมข้อมูลได้ตรงตามจุดมุ่งหมายหรือไม่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ถ้ายังไม่มีก็จำเป็นต้องสร้างเครื่องมือขึ้นมาใหม่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ในการสร้างเครื่องมือใหม่ๆ จะช่วยในการเก็บรวบรวมข้อมูลยิ่งขึ้น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เพราะเครื่องมือแต่ละชนิดก็มีคุณลักษณะเฉพาะ</a:t>
            </a:r>
          </a:p>
          <a:p>
            <a:pPr algn="ctr">
              <a:lnSpc>
                <a:spcPct val="150000"/>
              </a:lnSpc>
            </a:pPr>
            <a:r>
              <a:rPr lang="th-TH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มีข้อดีและข้อจำกัดของการใช้เครื่องมือ</a:t>
            </a:r>
          </a:p>
        </p:txBody>
      </p:sp>
    </p:spTree>
    <p:extLst>
      <p:ext uri="{BB962C8B-B14F-4D97-AF65-F5344CB8AC3E}">
        <p14:creationId xmlns:p14="http://schemas.microsoft.com/office/powerpoint/2010/main" val="290469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" y="870155"/>
            <a:ext cx="12195099" cy="6009104"/>
            <a:chOff x="-1" y="870155"/>
            <a:chExt cx="12195099" cy="600910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3" t="8846" r="5273" b="10128"/>
            <a:stretch/>
          </p:blipFill>
          <p:spPr>
            <a:xfrm>
              <a:off x="-1" y="870155"/>
              <a:ext cx="4668715" cy="59972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3" t="8846" r="5273" b="10128"/>
            <a:stretch/>
          </p:blipFill>
          <p:spPr>
            <a:xfrm>
              <a:off x="4663012" y="882049"/>
              <a:ext cx="4668715" cy="59972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3" t="8846" r="39771" b="10128"/>
            <a:stretch/>
          </p:blipFill>
          <p:spPr>
            <a:xfrm>
              <a:off x="9331728" y="882049"/>
              <a:ext cx="2863370" cy="5997210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6711961" y="4382220"/>
            <a:ext cx="5227993" cy="22648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ysClr val="windowText" lastClr="0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4.แบบทดสอบ(</a:t>
            </a:r>
            <a:r>
              <a:rPr lang="en-US" b="1" dirty="0">
                <a:solidFill>
                  <a:sysClr val="windowText" lastClr="0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Tests)</a:t>
            </a:r>
          </a:p>
          <a:p>
            <a:pPr algn="ctr"/>
            <a:r>
              <a:rPr lang="th-TH" b="1" dirty="0">
                <a:solidFill>
                  <a:sysClr val="windowText" lastClr="0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ชุดของคำถามหรือกลุ่มงานใดๆ</a:t>
            </a:r>
          </a:p>
          <a:p>
            <a:pPr algn="ctr"/>
            <a:r>
              <a:rPr lang="th-TH" b="1" dirty="0">
                <a:solidFill>
                  <a:sysClr val="windowText" lastClr="0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ที่ใช้เป็นตัวเร้าให้บุคคล</a:t>
            </a:r>
          </a:p>
          <a:p>
            <a:pPr algn="ctr"/>
            <a:r>
              <a:rPr lang="th-TH" b="1" dirty="0">
                <a:solidFill>
                  <a:sysClr val="windowText" lastClr="00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ตอบสนองออกมา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11962" y="1906439"/>
            <a:ext cx="5227992" cy="22648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2.การสัมภาษณ์(</a:t>
            </a:r>
            <a:r>
              <a:rPr lang="en-US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Interview)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เป็นเครื่องมือชนิดหนึ่งเหมือนการสอบปากเปล่า คือ ใช้โต้ตอบวาจาเป็นหลัก ใช้ได้ดีสำหรับวัดบุคลิกภาพ การปรับตัวทัศนคติ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และความสนใจต่างๆ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863" y="4384071"/>
            <a:ext cx="5152291" cy="22648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3.การสังเกต(</a:t>
            </a:r>
            <a:r>
              <a:rPr lang="en-US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Observation)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เป็นเครื่องมือวิจัยที่ใช้ศึกษาเกี่ยวกับพฤติกรรมของบุคคล ปรากฎการณ์และพิธีการต่างๆ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อาศัยประสาทสัมผัสโดยเฉพาะตาและหู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6863" y="1906439"/>
            <a:ext cx="5249006" cy="22648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1.แบบสอบถาม(</a:t>
            </a:r>
            <a:r>
              <a:rPr lang="en-US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Questionnaire)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เป็นเครื่องมือที่ใช้รวบรวมข้อมูลที่เป็นข้อเท็จจริง ความสนใจ ความคิดเห็น ความรู้สึกของผู้ตอบ โดยใช้คำถามหรือข้อความเป็นสิ่งเร้าใจให้ผู้ตอบแสดงความรู้สึกออกมา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45970" y="1804669"/>
            <a:ext cx="11762784" cy="4842446"/>
            <a:chOff x="345970" y="1804669"/>
            <a:chExt cx="11762784" cy="484244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9395">
              <a:off x="345970" y="3612586"/>
              <a:ext cx="1161758" cy="116175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5020" y="1804669"/>
              <a:ext cx="1507057" cy="150705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802" y="5352100"/>
              <a:ext cx="1295015" cy="129501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5938">
              <a:off x="10796834" y="4261372"/>
              <a:ext cx="1311920" cy="131192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584" y="989177"/>
            <a:ext cx="12192000" cy="717491"/>
            <a:chOff x="17584" y="989177"/>
            <a:chExt cx="12192000" cy="717491"/>
          </a:xfrm>
        </p:grpSpPr>
        <p:sp>
          <p:nvSpPr>
            <p:cNvPr id="36" name="Rectangle 35"/>
            <p:cNvSpPr/>
            <p:nvPr/>
          </p:nvSpPr>
          <p:spPr>
            <a:xfrm>
              <a:off x="17584" y="1011157"/>
              <a:ext cx="12192000" cy="695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เครื่องมือที่ใช้ในการเก็บรวบรวมข้อมูลที่นิยมใช้ มีอยู่    ชนิด</a:t>
              </a:r>
              <a:endParaRPr lang="th-TH" sz="40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438101" y="989177"/>
              <a:ext cx="671803" cy="6661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cs typeface="Chakra Petch" panose="0000050000000000000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3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155"/>
            <a:ext cx="12192000" cy="59878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1271567"/>
            <a:ext cx="12192000" cy="69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หลักการการสร้างแบบสอบถาม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2152" y="1811802"/>
            <a:ext cx="9169878" cy="46582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1. กำหนดขอบข่ายของเรื่องที่ต้องการจะสอบถามให้ชัดเจนและครอบคลุม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2. คำถามแต่ละข้อต้องเขียนให้ชัดเจนและเข้าใจง่าย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3. การใช้ภาษาในการตั้งคำถาม ควรใช้ภาษาง่ายๆ และถูกต้องตามหลักภาษา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4. คำถามแต่ละข้อจะสั้น กะทัดรัดได้ใจความและมีความเป็นปรนัยมากที่สุด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5. คำถามต้องยั่วยุให้ผู้ตอบอยากตอบ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6. ควรตั้งคำถามชนิดที่ไม่เป็นการถามนำหรือชี้แนะคำตอบ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7. แบบสอบถามไม่ควรยาวเกินไปเพราะจะทำให้ผู้ตอบเบื่อหน่ายในการตอบ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8. คำถามควรคำนึงถึงวัย ความสามารถ ระดับการศึกษา และประสบการณ์ของผู้ตอบ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9. ควรมีคำชี้แจงวิธีการตอบแบบสอบถามและมีตัวอย่างการตอบที่ชัดเจน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10. ควรได้มีการทดลองใช้เครื่องมือเพื่อปรับปรุงข้อบกพร่องก่อนนำไปใช้จริง</a:t>
            </a:r>
          </a:p>
          <a:p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11. ควรหาคุณภาพของแบบสอบถามด้านความเที่ยงตรงและความเชื่อมั่น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231">
            <a:off x="9946553" y="2958862"/>
            <a:ext cx="1466823" cy="14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65562" y="1049236"/>
            <a:ext cx="6840746" cy="1413799"/>
            <a:chOff x="7285288" y="1618252"/>
            <a:chExt cx="11868309" cy="194167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Rounded Rectangular Callout 19"/>
            <p:cNvSpPr/>
            <p:nvPr/>
          </p:nvSpPr>
          <p:spPr>
            <a:xfrm>
              <a:off x="7285288" y="1618252"/>
              <a:ext cx="11868309" cy="1941671"/>
            </a:xfrm>
            <a:prstGeom prst="wedgeRoundRectCallout">
              <a:avLst>
                <a:gd name="adj1" fmla="val 18473"/>
                <a:gd name="adj2" fmla="val 88579"/>
                <a:gd name="adj3" fmla="val 16667"/>
              </a:avLst>
            </a:prstGeom>
            <a:grp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390157" y="1728950"/>
              <a:ext cx="9845719" cy="17835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มาช่วยกันสร้างเครื่องมือที่ใช้</a:t>
              </a:r>
            </a:p>
            <a:p>
              <a:pPr algn="ctr"/>
              <a:r>
                <a:rPr lang="th-TH" sz="28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ในการรวบรวมข้อมูลกันเถอะเด็กๆ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16" y="2745804"/>
            <a:ext cx="3768908" cy="3768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553">
            <a:off x="761062" y="2924336"/>
            <a:ext cx="2265386" cy="2265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60" y="3157491"/>
            <a:ext cx="2437894" cy="24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0638" y="1785668"/>
            <a:ext cx="11910723" cy="4235570"/>
            <a:chOff x="140638" y="1785668"/>
            <a:chExt cx="11910723" cy="4235570"/>
          </a:xfrm>
        </p:grpSpPr>
        <p:sp>
          <p:nvSpPr>
            <p:cNvPr id="19" name="Oval 18"/>
            <p:cNvSpPr/>
            <p:nvPr/>
          </p:nvSpPr>
          <p:spPr>
            <a:xfrm>
              <a:off x="845387" y="1785668"/>
              <a:ext cx="10506973" cy="4235570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Oval 1"/>
            <p:cNvSpPr/>
            <p:nvPr/>
          </p:nvSpPr>
          <p:spPr>
            <a:xfrm>
              <a:off x="1109929" y="1984076"/>
              <a:ext cx="9975013" cy="3804249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0638" y="2315150"/>
              <a:ext cx="11910723" cy="319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นอกจากการใช้เครื่องมือเพื่อให้ได้มาซึ่งคำตอบ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อาจค้นคว้าหาข้อมูลเพิ่มเติม และพิจารณาผลการค้นหา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ประเมินความน่าเชื่อถือของข้อมูล ให้เลือกใช้ข้อมูลจากเว็บไซต์ที่น่าเชื่อถือ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</a:t>
              </a:r>
              <a:r>
                <a:rPr lang="th-TH" sz="24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สังเกตจากนามสกุลของเว็บไซต์</a:t>
              </a:r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 นำมา</a:t>
              </a:r>
              <a:r>
                <a:rPr lang="th-TH" sz="24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เปรียบเทียบ</a:t>
              </a:r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ความสอดคล้องและความสมบูรณ์ของข้อมูลจากหลายแหล่ง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แหล่งต้นตอของข้อมูล </a:t>
              </a:r>
              <a:r>
                <a:rPr lang="th-TH" sz="24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ผู้เขียน วันที่เผยแพร่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22" y="1123591"/>
            <a:ext cx="2614594" cy="26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4398"/>
            <a:ext cx="12192000" cy="4170735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3216215" y="1215377"/>
            <a:ext cx="6096000" cy="6955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th-TH" sz="2800" b="1" u="sng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ตัวอย่าง</a:t>
            </a:r>
            <a:r>
              <a:rPr lang="th-TH" sz="28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การทำแบบสอบสอบถาม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165804"/>
            <a:ext cx="51228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400" b="1" dirty="0">
                <a:solidFill>
                  <a:srgbClr val="D01D5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แบบสอบถามปลายเปิด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86219" y="2236459"/>
            <a:ext cx="317411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srgbClr val="D01D5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แบบสอบถามปลายปิด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876" y="3265675"/>
            <a:ext cx="3977371" cy="21605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แบบสอบถาม</a:t>
            </a:r>
          </a:p>
          <a:p>
            <a:pPr lvl="0" algn="ctr"/>
            <a:r>
              <a:rPr lang="th-TH" sz="16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จังหวัดที่เด็กๆอยากไปทัศนศึกษามากที่สุด</a:t>
            </a:r>
          </a:p>
          <a:p>
            <a:pPr algn="ctr"/>
            <a:r>
              <a:rPr lang="th-TH" sz="1600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เด็กๆอยากไปทัศนศึกษาจังหวัดใดมากที่สุด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คำตอบ </a:t>
            </a:r>
            <a:r>
              <a:rPr lang="en-US" sz="1600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:</a:t>
            </a:r>
            <a:r>
              <a:rPr lang="th-TH" sz="1600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 ลำดับที่ 1...............</a:t>
            </a:r>
          </a:p>
          <a:p>
            <a:pPr lvl="0"/>
            <a:r>
              <a:rPr lang="th-TH" sz="1600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	ลำดับที่ 2...............</a:t>
            </a:r>
          </a:p>
          <a:p>
            <a:r>
              <a:rPr lang="th-TH" sz="1600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	ลำดับที่ 3...............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88602" y="3265676"/>
            <a:ext cx="6390660" cy="2160591"/>
            <a:chOff x="5678374" y="3265676"/>
            <a:chExt cx="6390660" cy="2160591"/>
          </a:xfrm>
        </p:grpSpPr>
        <p:sp>
          <p:nvSpPr>
            <p:cNvPr id="8" name="Rectangle 7"/>
            <p:cNvSpPr/>
            <p:nvPr/>
          </p:nvSpPr>
          <p:spPr>
            <a:xfrm>
              <a:off x="5678374" y="3265676"/>
              <a:ext cx="6390660" cy="2160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แบบสอบถาม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จังหวัดที่เด็กๆอยากไปทัศนศึกษามากที่สุด</a:t>
              </a:r>
            </a:p>
            <a:p>
              <a:pPr algn="ctr"/>
              <a:r>
                <a:rPr lang="th-TH" sz="1600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ให้เด็กๆทำเครื่องหมาย/หน้าจังหวัดที่อยากไปทัศนศึกษามากที่สุด3จังหวัด</a:t>
              </a:r>
            </a:p>
            <a:p>
              <a:pPr lvl="0"/>
              <a:r>
                <a:rPr lang="th-TH" sz="1600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	กรุงเทพมหานคร</a:t>
              </a:r>
            </a:p>
            <a:p>
              <a:pPr lvl="0"/>
              <a:r>
                <a:rPr lang="th-TH" sz="1600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	สมุทรปราการ</a:t>
              </a:r>
            </a:p>
            <a:p>
              <a:pPr lvl="0"/>
              <a:r>
                <a:rPr lang="th-TH" sz="1600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	เชียงใหม่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307346" y="4324154"/>
              <a:ext cx="283234" cy="2924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Oval 10"/>
            <p:cNvSpPr/>
            <p:nvPr/>
          </p:nvSpPr>
          <p:spPr>
            <a:xfrm>
              <a:off x="6307346" y="4672763"/>
              <a:ext cx="283234" cy="2924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6307346" y="5055088"/>
              <a:ext cx="283234" cy="2924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" name="Rectangle 20"/>
          <p:cNvSpPr/>
          <p:nvPr/>
        </p:nvSpPr>
        <p:spPr>
          <a:xfrm flipH="1">
            <a:off x="5077082" y="2014398"/>
            <a:ext cx="45719" cy="4170735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61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528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123</cp:revision>
  <dcterms:created xsi:type="dcterms:W3CDTF">2021-03-23T10:29:04Z</dcterms:created>
  <dcterms:modified xsi:type="dcterms:W3CDTF">2021-10-23T07:13:35Z</dcterms:modified>
</cp:coreProperties>
</file>