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5" r:id="rId4"/>
    <p:sldId id="260" r:id="rId5"/>
    <p:sldId id="261" r:id="rId6"/>
    <p:sldId id="268" r:id="rId7"/>
    <p:sldId id="267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33CCFF"/>
    <a:srgbClr val="CC99FF"/>
    <a:srgbClr val="F08C06"/>
    <a:srgbClr val="9724AC"/>
    <a:srgbClr val="FDDC3F"/>
    <a:srgbClr val="149AC5"/>
    <a:srgbClr val="FA4854"/>
    <a:srgbClr val="FF7C8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D85335-7CD2-42AA-93D5-F262B57846E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57F68A4-7573-4C56-816D-D79D5E9047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595E09-CC76-421D-A4DE-883A445DE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68855" y="1269241"/>
            <a:ext cx="5120111" cy="5459363"/>
            <a:chOff x="3768855" y="1269241"/>
            <a:chExt cx="5120111" cy="54593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458" y="1269241"/>
              <a:ext cx="4708907" cy="4708907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768855" y="5602205"/>
              <a:ext cx="5120111" cy="112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48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ประเภทของข้อมูล</a:t>
              </a:r>
              <a:endParaRPr lang="en-US" sz="4800" b="1" dirty="0"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61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08817"/>
            <a:ext cx="12192000" cy="216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“ข้อมูลที่เราได้พบเจอใน</a:t>
            </a:r>
          </a:p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ชีวิตประจำวันนั้นมีมากมาย </a:t>
            </a:r>
          </a:p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รู้หรือไม่ว่า ข้อมูลมีกี่ประเภท และมีอะไรบ้าง?”</a:t>
            </a:r>
            <a:endParaRPr lang="en-US" sz="32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90096" y="3269217"/>
            <a:ext cx="4011807" cy="3570164"/>
            <a:chOff x="4071973" y="2382853"/>
            <a:chExt cx="4507802" cy="44751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973" y="3330101"/>
              <a:ext cx="3527899" cy="35278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72" b="97656" l="9961" r="972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969" y="2382853"/>
              <a:ext cx="1959806" cy="1959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8583" y="1090918"/>
            <a:ext cx="7754833" cy="1040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FA4854"/>
                </a:solidFill>
                <a:latin typeface="Chakra Petch" panose="00000500000000000000"/>
                <a:cs typeface="Chakra Petch" panose="00000500000000000000"/>
              </a:rPr>
              <a:t>ข้อมูล(</a:t>
            </a:r>
            <a:r>
              <a:rPr lang="en-US" sz="4400" b="1" dirty="0">
                <a:solidFill>
                  <a:srgbClr val="FA4854"/>
                </a:solidFill>
                <a:latin typeface="Chakra Petch" panose="00000500000000000000"/>
                <a:cs typeface="Chakra Petch" panose="00000500000000000000"/>
              </a:rPr>
              <a:t>Data)</a:t>
            </a:r>
            <a:endParaRPr lang="th-TH" sz="3600" b="1" dirty="0">
              <a:latin typeface="Chakra Petch" panose="00000500000000000000"/>
              <a:cs typeface="Chakra Petch" panose="0000050000000000000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69897" y="2446667"/>
            <a:ext cx="8052204" cy="1577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prstClr val="black"/>
                </a:solidFill>
                <a:cs typeface="Chakra Petch" panose="00000500000000000000"/>
              </a:rPr>
              <a:t>คือ ข้อเท็จจริงหรือสาระต่างๆที่เกี่ยวข้องกับงานที่ปฏิบัติ </a:t>
            </a:r>
          </a:p>
          <a:p>
            <a:pPr lvl="0"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cs typeface="Chakra Petch" panose="00000500000000000000"/>
              </a:rPr>
              <a:t>อาจเป็นตัวเลข หรือข้อความที่เกิดขึ้นจากการดำเนินงาน หรือได้จากหน่วยงานอื่นๆ </a:t>
            </a:r>
          </a:p>
          <a:p>
            <a:pPr lvl="0"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cs typeface="Chakra Petch" panose="00000500000000000000"/>
              </a:rPr>
              <a:t>ยังไม่สามารถนำไปใช้ประโยชน์ ในการตัดสินใจได้ทันที</a:t>
            </a:r>
          </a:p>
          <a:p>
            <a:pPr lvl="0" algn="ctr">
              <a:lnSpc>
                <a:spcPct val="150000"/>
              </a:lnSpc>
            </a:pPr>
            <a:r>
              <a:rPr lang="th-TH" b="1" dirty="0">
                <a:solidFill>
                  <a:prstClr val="black"/>
                </a:solidFill>
                <a:cs typeface="Chakra Petch" panose="00000500000000000000"/>
              </a:rPr>
              <a:t>จะนำไปใช้ได้ก็ต่อเมื่อผ่านกระบวนการประมวลผลแล้ว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36714" r="69788" b="44090"/>
          <a:stretch/>
        </p:blipFill>
        <p:spPr>
          <a:xfrm>
            <a:off x="8628844" y="3572478"/>
            <a:ext cx="3108885" cy="3104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009">
            <a:off x="638789" y="3363716"/>
            <a:ext cx="1440376" cy="1440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95" y="4188996"/>
            <a:ext cx="1440376" cy="1440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31" y="4467268"/>
            <a:ext cx="1969569" cy="19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6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8582" y="1090918"/>
            <a:ext cx="7998079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prstClr val="black"/>
                </a:solidFill>
                <a:cs typeface="Chakra Petch" panose="00000500000000000000"/>
              </a:rPr>
              <a:t>ชนิดข้อมูลแบ่งตามแหล่งที่มา มี 2 ชนิด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95286" y="2277939"/>
            <a:ext cx="4563208" cy="4272695"/>
            <a:chOff x="1039700" y="2520053"/>
            <a:chExt cx="4563208" cy="2241611"/>
          </a:xfrm>
        </p:grpSpPr>
        <p:sp>
          <p:nvSpPr>
            <p:cNvPr id="3" name="Rounded Rectangle 2"/>
            <p:cNvSpPr/>
            <p:nvPr/>
          </p:nvSpPr>
          <p:spPr>
            <a:xfrm>
              <a:off x="1039700" y="2520053"/>
              <a:ext cx="4563208" cy="2241611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92062" y="2605774"/>
              <a:ext cx="3451586" cy="2095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2000" b="1" dirty="0">
                  <a:solidFill>
                    <a:prstClr val="black"/>
                  </a:solidFill>
                  <a:cs typeface="Chakra Petch" panose="00000500000000000000"/>
                </a:rPr>
                <a:t>1.ข้อมูลปฐมภูมิ</a:t>
              </a:r>
            </a:p>
            <a:p>
              <a:pPr lvl="0" algn="ctr"/>
              <a:r>
                <a:rPr lang="th-TH" sz="2000" b="1" dirty="0">
                  <a:solidFill>
                    <a:prstClr val="black"/>
                  </a:solidFill>
                  <a:cs typeface="Chakra Petch" panose="00000500000000000000"/>
                </a:rPr>
                <a:t>(</a:t>
              </a:r>
              <a:r>
                <a:rPr lang="en-US" sz="2000" b="1" dirty="0">
                  <a:solidFill>
                    <a:prstClr val="black"/>
                  </a:solidFill>
                  <a:cs typeface="Chakra Petch" panose="00000500000000000000"/>
                </a:rPr>
                <a:t>Primary data) </a:t>
              </a:r>
              <a:endParaRPr lang="th-TH" sz="2000" b="1" dirty="0">
                <a:solidFill>
                  <a:prstClr val="black"/>
                </a:solidFill>
                <a:cs typeface="Chakra Petch" panose="00000500000000000000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คือ ข้อมูลที่เก็บรวบรวม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มาจากแหล่งข้อมูลขั้นต้น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หรือได้มาจากแหล่งข้อมูลโดยตรง 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เช่น ข้อมูลนักเรียนที่ได้มาจาก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การตอบแบบสอบถาม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การทดลอง เป็นต้น 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ข้อมูลที่ได้จะมีความถูกต้อง 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ทันสมัย และเป็นปัจจุบัน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74352" y="2268781"/>
            <a:ext cx="4778671" cy="4281853"/>
            <a:chOff x="6184205" y="4404055"/>
            <a:chExt cx="4778671" cy="2348438"/>
          </a:xfrm>
        </p:grpSpPr>
        <p:sp>
          <p:nvSpPr>
            <p:cNvPr id="44" name="Rounded Rectangle 43"/>
            <p:cNvSpPr/>
            <p:nvPr/>
          </p:nvSpPr>
          <p:spPr>
            <a:xfrm>
              <a:off x="6245375" y="4404055"/>
              <a:ext cx="4656332" cy="2348438"/>
            </a:xfrm>
            <a:prstGeom prst="round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84205" y="4605038"/>
              <a:ext cx="4778671" cy="1944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2000" b="1" dirty="0">
                  <a:solidFill>
                    <a:prstClr val="black"/>
                  </a:solidFill>
                  <a:cs typeface="Chakra Petch" panose="00000500000000000000"/>
                </a:rPr>
                <a:t>2.ข้อมูลทุติยภูมิ</a:t>
              </a:r>
            </a:p>
            <a:p>
              <a:pPr lvl="0" algn="ctr"/>
              <a:r>
                <a:rPr lang="th-TH" sz="2000" b="1" dirty="0">
                  <a:solidFill>
                    <a:prstClr val="black"/>
                  </a:solidFill>
                  <a:cs typeface="Chakra Petch" panose="00000500000000000000"/>
                </a:rPr>
                <a:t>(</a:t>
              </a:r>
              <a:r>
                <a:rPr lang="en-US" sz="2000" b="1" dirty="0">
                  <a:solidFill>
                    <a:prstClr val="black"/>
                  </a:solidFill>
                  <a:cs typeface="Chakra Petch" panose="00000500000000000000"/>
                </a:rPr>
                <a:t>Secondary data)</a:t>
              </a:r>
              <a:endParaRPr lang="th-TH" b="1" dirty="0">
                <a:solidFill>
                  <a:prstClr val="black"/>
                </a:solidFill>
                <a:cs typeface="Chakra Petch" panose="00000500000000000000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คือ ข้อมูลที่ได้จากแหล่ง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ที่รวบรวมข้อมูลไว้แล้ว 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โดยผู้หนึ่งผู้ใดได้เก็บรวบรวม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หรือเรียบเรียงไว้ 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ซึ่งข้อมูลนำมาใช้อ้างอิงได้เลย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เช่น ข้อมูลสำมะโนประชากร</a:t>
              </a:r>
            </a:p>
            <a:p>
              <a:pPr lvl="0" algn="ctr">
                <a:lnSpc>
                  <a:spcPct val="150000"/>
                </a:lnSpc>
              </a:pP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จากสำนักงานสถิติแห่งชาติ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7427"/>
            <a:ext cx="1990573" cy="19905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9111" y="2635229"/>
            <a:ext cx="1986656" cy="1986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04">
            <a:off x="4769948" y="2341953"/>
            <a:ext cx="1577091" cy="15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9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860" y="870155"/>
            <a:ext cx="12186140" cy="5987845"/>
            <a:chOff x="-1" y="870155"/>
            <a:chExt cx="12186140" cy="59878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" t="11971" r="5092" b="12209"/>
            <a:stretch/>
          </p:blipFill>
          <p:spPr>
            <a:xfrm>
              <a:off x="-1" y="882895"/>
              <a:ext cx="4977487" cy="597510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" t="11971" r="5092" b="12209"/>
            <a:stretch/>
          </p:blipFill>
          <p:spPr>
            <a:xfrm>
              <a:off x="4973818" y="870155"/>
              <a:ext cx="4977487" cy="597510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" t="11971" r="54385" b="12209"/>
            <a:stretch/>
          </p:blipFill>
          <p:spPr>
            <a:xfrm>
              <a:off x="9955163" y="870155"/>
              <a:ext cx="2230976" cy="597510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92510" y="1087787"/>
            <a:ext cx="12040422" cy="5426229"/>
            <a:chOff x="192510" y="1087787"/>
            <a:chExt cx="12040422" cy="5426229"/>
          </a:xfrm>
        </p:grpSpPr>
        <p:sp>
          <p:nvSpPr>
            <p:cNvPr id="5" name="Rectangle 4"/>
            <p:cNvSpPr/>
            <p:nvPr/>
          </p:nvSpPr>
          <p:spPr>
            <a:xfrm>
              <a:off x="1300510" y="1087787"/>
              <a:ext cx="9590979" cy="7816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cs typeface="Chakra Petch" panose="00000500000000000000"/>
                </a:rPr>
                <a:t>ชนิดข้อมูลแบ่งตามรูปแบบการแทนข้อมูล มี 4 ชนิด</a:t>
              </a:r>
              <a:endParaRPr lang="th-TH" sz="2400" b="1" dirty="0">
                <a:cs typeface="Chakra Petch" panose="0000050000000000000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03799" y="2493055"/>
              <a:ext cx="5412491" cy="2203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ข้อมูลชนิดตัวอักษรเลข (</a:t>
              </a:r>
              <a:r>
                <a:rPr lang="en-US" b="1" dirty="0">
                  <a:solidFill>
                    <a:prstClr val="black"/>
                  </a:solidFill>
                  <a:cs typeface="Chakra Petch" panose="00000500000000000000"/>
                </a:rPr>
                <a:t>Alphanumeric data) </a:t>
              </a:r>
              <a:endParaRPr lang="th-TH" b="1" dirty="0">
                <a:solidFill>
                  <a:prstClr val="black"/>
                </a:solidFill>
                <a:cs typeface="Chakra Petch" panose="00000500000000000000"/>
              </a:endParaRP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cs typeface="Chakra Petch" panose="00000500000000000000"/>
                </a:rPr>
                <a:t>ข้อมูลที่มีทั้งตัวอักษร(ภาษาอังกฤษ)ตัวเลข 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cs typeface="Chakra Petch" panose="00000500000000000000"/>
                </a:rPr>
                <a:t>และตัวสัญลักษณะพิเศษ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cs typeface="Chakra Petch" panose="00000500000000000000"/>
                </a:rPr>
                <a:t>เช่น !,.?*&amp;%$#@ ปนกัน เพื่อใช้บรรยายหรือสื่อความหมายต่างๆ ได้ตามที่จะกำหนด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cs typeface="Chakra Petch" panose="00000500000000000000"/>
                </a:rPr>
                <a:t>เช่น กระดาษ </a:t>
              </a:r>
              <a:r>
                <a:rPr lang="en-US" sz="1600" b="1" dirty="0">
                  <a:solidFill>
                    <a:prstClr val="black"/>
                  </a:solidFill>
                  <a:cs typeface="Chakra Petch" panose="00000500000000000000"/>
                </a:rPr>
                <a:t>A4 $500 dudee@utd.ac.th </a:t>
              </a:r>
              <a:r>
                <a:rPr lang="th-TH" sz="1600" b="1" dirty="0">
                  <a:solidFill>
                    <a:prstClr val="black"/>
                  </a:solidFill>
                  <a:cs typeface="Chakra Petch" panose="00000500000000000000"/>
                </a:rPr>
                <a:t>เป็นต้น</a:t>
              </a:r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6110" y="4655046"/>
              <a:ext cx="4648004" cy="1858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ข้อมูลชนิดตัวอักษร/อักขระ (</a:t>
              </a:r>
              <a:r>
                <a:rPr lang="en-US" b="1" dirty="0">
                  <a:solidFill>
                    <a:prstClr val="black"/>
                  </a:solidFill>
                  <a:cs typeface="Chakra Petch" panose="00000500000000000000"/>
                </a:rPr>
                <a:t>Character data)</a:t>
              </a:r>
              <a:endParaRPr lang="th-TH" b="1" dirty="0">
                <a:solidFill>
                  <a:prstClr val="black"/>
                </a:solidFill>
                <a:cs typeface="Chakra Petch" panose="00000500000000000000"/>
              </a:endParaRP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cs typeface="Chakra Petch" panose="00000500000000000000"/>
                </a:rPr>
                <a:t>ข้อมูลที่ไม่สามารถนำไปคำนวณได้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cs typeface="Chakra Petch" panose="00000500000000000000"/>
                </a:rPr>
                <a:t>แต่อาจนำไปเรียงลำดับได้ 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cs typeface="Chakra Petch" panose="00000500000000000000"/>
                </a:rPr>
                <a:t>เช่น ชื่อ ที่อยู่ เบอร์โทรศัพท์ เลขประจำตัว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cs typeface="Chakra Petch" panose="00000500000000000000"/>
                </a:rPr>
                <a:t>ประชาชน หมายเลขโทรศัพท์ เป็นต้น</a:t>
              </a:r>
              <a:endParaRPr lang="th-TH" b="1" dirty="0">
                <a:solidFill>
                  <a:prstClr val="black"/>
                </a:solidFill>
                <a:cs typeface="Chakra Petch" panose="0000050000000000000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85244" y="2581315"/>
              <a:ext cx="4169731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ข้อมูลชนิดตัวเลข (</a:t>
              </a:r>
              <a:r>
                <a:rPr lang="en-US" b="1" dirty="0">
                  <a:solidFill>
                    <a:prstClr val="black"/>
                  </a:solidFill>
                  <a:cs typeface="Chakra Petch" panose="00000500000000000000"/>
                </a:rPr>
                <a:t>Numeric data) </a:t>
              </a:r>
              <a:endParaRPr lang="th-TH" b="1" dirty="0">
                <a:solidFill>
                  <a:prstClr val="black"/>
                </a:solidFill>
                <a:cs typeface="Chakra Petch" panose="00000500000000000000"/>
              </a:endParaRP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cs typeface="Chakra Petch" panose="00000500000000000000"/>
                </a:rPr>
                <a:t>ข้อมูลที่สามารถนำไปคำนวณได้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cs typeface="Chakra Petch" panose="00000500000000000000"/>
                </a:rPr>
                <a:t>รูปของจำนวนเต็ม ทศนิยม เศษส่วน เป็นต้น</a:t>
              </a:r>
              <a:endParaRPr lang="th-TH" b="1" dirty="0">
                <a:solidFill>
                  <a:prstClr val="black"/>
                </a:solidFill>
                <a:cs typeface="Chakra Petch" panose="0000050000000000000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48729" y="5602508"/>
              <a:ext cx="4489178" cy="8248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b="1" dirty="0">
                  <a:solidFill>
                    <a:prstClr val="black"/>
                  </a:solidFill>
                  <a:cs typeface="Chakra Petch" panose="00000500000000000000"/>
                </a:rPr>
                <a:t>ข้อมูลชนิดมัลติมีเดีย (</a:t>
              </a:r>
              <a:r>
                <a:rPr lang="en-US" b="1" dirty="0">
                  <a:solidFill>
                    <a:prstClr val="black"/>
                  </a:solidFill>
                  <a:cs typeface="Chakra Petch" panose="00000500000000000000"/>
                </a:rPr>
                <a:t>Multimedia data) </a:t>
              </a:r>
              <a:endParaRPr lang="th-TH" b="1" dirty="0">
                <a:solidFill>
                  <a:prstClr val="black"/>
                </a:solidFill>
                <a:cs typeface="Chakra Petch" panose="00000500000000000000"/>
              </a:endParaRP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cs typeface="Chakra Petch" panose="00000500000000000000"/>
                </a:rPr>
                <a:t>ข้อมูลที่มีทั้งภาพ เสียง ข้อความปนกัน เป็นต้น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722627" y="1891202"/>
              <a:ext cx="694969" cy="690113"/>
            </a:xfrm>
            <a:prstGeom prst="ellipse">
              <a:avLst/>
            </a:prstGeom>
            <a:solidFill>
              <a:srgbClr val="FA4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cs typeface="Chakra Petch" panose="00000500000000000000"/>
                </a:rPr>
                <a:t>1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722626" y="3964933"/>
              <a:ext cx="694969" cy="690113"/>
            </a:xfrm>
            <a:prstGeom prst="ellipse">
              <a:avLst/>
            </a:prstGeom>
            <a:solidFill>
              <a:srgbClr val="FA4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cs typeface="Chakra Petch" panose="00000500000000000000"/>
                </a:rPr>
                <a:t>2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8507867" y="1869476"/>
              <a:ext cx="694969" cy="690113"/>
            </a:xfrm>
            <a:prstGeom prst="ellipse">
              <a:avLst/>
            </a:prstGeom>
            <a:solidFill>
              <a:srgbClr val="FA4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cs typeface="Chakra Petch" panose="00000500000000000000"/>
                </a:rPr>
                <a:t>3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8545834" y="4804681"/>
              <a:ext cx="694969" cy="690113"/>
            </a:xfrm>
            <a:prstGeom prst="ellipse">
              <a:avLst/>
            </a:prstGeom>
            <a:solidFill>
              <a:srgbClr val="FA4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cs typeface="Chakra Petch" panose="00000500000000000000"/>
                </a:rPr>
                <a:t>4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7692">
              <a:off x="192510" y="2547129"/>
              <a:ext cx="1026758" cy="10267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6002">
              <a:off x="5880284" y="2612998"/>
              <a:ext cx="1081162" cy="10811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4720">
              <a:off x="11172247" y="3373211"/>
              <a:ext cx="1060685" cy="106068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27" y="4600793"/>
              <a:ext cx="1167607" cy="11676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2527">
              <a:off x="4910508" y="5051724"/>
              <a:ext cx="1427438" cy="1427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76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59121" y="1525472"/>
            <a:ext cx="4960189" cy="4574702"/>
            <a:chOff x="569340" y="1481041"/>
            <a:chExt cx="4960189" cy="4574702"/>
          </a:xfrm>
        </p:grpSpPr>
        <p:sp>
          <p:nvSpPr>
            <p:cNvPr id="6" name="Rectangle 5"/>
            <p:cNvSpPr/>
            <p:nvPr/>
          </p:nvSpPr>
          <p:spPr>
            <a:xfrm flipH="1" flipV="1">
              <a:off x="569340" y="1481041"/>
              <a:ext cx="4960189" cy="4574702"/>
            </a:xfrm>
            <a:prstGeom prst="rect">
              <a:avLst/>
            </a:prstGeom>
            <a:solidFill>
              <a:srgbClr val="00CC99"/>
            </a:solidFill>
            <a:ln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20" b="12201"/>
            <a:stretch/>
          </p:blipFill>
          <p:spPr>
            <a:xfrm>
              <a:off x="777996" y="1727668"/>
              <a:ext cx="4539943" cy="408405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11" y="4288765"/>
            <a:ext cx="2569235" cy="256923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859629" y="1242203"/>
            <a:ext cx="6164337" cy="3441939"/>
            <a:chOff x="5859629" y="1242203"/>
            <a:chExt cx="6164337" cy="3441939"/>
          </a:xfrm>
        </p:grpSpPr>
        <p:sp>
          <p:nvSpPr>
            <p:cNvPr id="8" name="Rectangle 7"/>
            <p:cNvSpPr/>
            <p:nvPr/>
          </p:nvSpPr>
          <p:spPr>
            <a:xfrm>
              <a:off x="5927966" y="1733296"/>
              <a:ext cx="6096000" cy="12986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70C0"/>
                  </a:solidFill>
                  <a:cs typeface="Chakra Petch" panose="00000500000000000000"/>
                </a:rPr>
                <a:t>มาช่วยกันกำหนดหัวข้อที่</a:t>
              </a:r>
            </a:p>
            <a:p>
              <a:pPr algn="ctr"/>
              <a:r>
                <a:rPr lang="th-TH" sz="2800" b="1" dirty="0">
                  <a:solidFill>
                    <a:srgbClr val="0070C0"/>
                  </a:solidFill>
                  <a:cs typeface="Chakra Petch" panose="00000500000000000000"/>
                </a:rPr>
                <a:t>อยากรู้เกี่ยวกับเพื่อนของเรา</a:t>
              </a:r>
              <a:endParaRPr lang="th-TH" b="1" dirty="0">
                <a:solidFill>
                  <a:srgbClr val="0070C0"/>
                </a:solidFill>
                <a:cs typeface="Chakra Petch" panose="0000050000000000000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59629" y="3120326"/>
              <a:ext cx="6096000" cy="13849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070C0"/>
                  </a:solidFill>
                  <a:cs typeface="Chakra Petch" panose="00000500000000000000"/>
                </a:rPr>
                <a:t>เช่น ชอบสีอะไร ชอบสัตว์อะไร</a:t>
              </a:r>
            </a:p>
            <a:p>
              <a:pPr algn="ctr"/>
              <a:r>
                <a:rPr lang="th-TH" sz="2000" b="1" dirty="0">
                  <a:solidFill>
                    <a:srgbClr val="0070C0"/>
                  </a:solidFill>
                  <a:cs typeface="Chakra Petch" panose="00000500000000000000"/>
                </a:rPr>
                <a:t>รวมทั้งบอกวิธีการที่ได้ข้อมูล</a:t>
              </a:r>
            </a:p>
            <a:p>
              <a:pPr algn="ctr"/>
              <a:r>
                <a:rPr lang="th-TH" sz="2000" b="1" dirty="0">
                  <a:solidFill>
                    <a:srgbClr val="0070C0"/>
                  </a:solidFill>
                  <a:cs typeface="Chakra Petch" panose="00000500000000000000"/>
                </a:rPr>
                <a:t>และบอกประเภทข้อมูล</a:t>
              </a:r>
              <a:endParaRPr lang="th-TH" sz="1400" b="1" dirty="0">
                <a:solidFill>
                  <a:srgbClr val="0070C0"/>
                </a:solidFill>
                <a:cs typeface="Chakra Petch" panose="00000500000000000000"/>
              </a:endParaRPr>
            </a:p>
          </p:txBody>
        </p:sp>
        <p:sp>
          <p:nvSpPr>
            <p:cNvPr id="22" name="Oval Callout 21"/>
            <p:cNvSpPr/>
            <p:nvPr/>
          </p:nvSpPr>
          <p:spPr>
            <a:xfrm>
              <a:off x="6096000" y="1242203"/>
              <a:ext cx="5859629" cy="3441939"/>
            </a:xfrm>
            <a:prstGeom prst="wedgeEllipseCallout">
              <a:avLst>
                <a:gd name="adj1" fmla="val -39807"/>
                <a:gd name="adj2" fmla="val 58830"/>
              </a:avLst>
            </a:prstGeom>
            <a:noFill/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03" y="3120326"/>
            <a:ext cx="1829121" cy="18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820174" y="1041363"/>
            <a:ext cx="8351096" cy="4514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2638801" y="1531064"/>
            <a:ext cx="6991016" cy="3250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800" b="1" dirty="0">
                <a:solidFill>
                  <a:srgbClr val="002060"/>
                </a:solidFill>
                <a:cs typeface="Chakra Petch" panose="00000500000000000000"/>
              </a:rPr>
              <a:t>การกำหนดหัวข้อที่ต้องการ</a:t>
            </a:r>
          </a:p>
          <a:p>
            <a:pPr lvl="0" algn="ctr"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cs typeface="Chakra Petch" panose="00000500000000000000"/>
              </a:rPr>
              <a:t>คือ การกำหนดหัวเรื่องที่ต้องการรวบรวม โดยเลือกหัวข้อที่สนใจ </a:t>
            </a:r>
          </a:p>
          <a:p>
            <a:pPr lvl="0" algn="ctr"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cs typeface="Chakra Petch" panose="00000500000000000000"/>
              </a:rPr>
              <a:t>แต่ควรจะมีขอบเขตและเป้าหมายที่ชัดเจน</a:t>
            </a:r>
          </a:p>
          <a:p>
            <a:pPr lvl="0" algn="ctr"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cs typeface="Chakra Petch" panose="00000500000000000000"/>
              </a:rPr>
              <a:t>ไม่ซ้ำซ้อนและมีประโยชน์ การได้มาของข้อมูล </a:t>
            </a:r>
          </a:p>
          <a:p>
            <a:pPr lvl="0" algn="ctr"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cs typeface="Chakra Petch" panose="00000500000000000000"/>
              </a:rPr>
              <a:t>อาจจะได้จากการสอบถาม การสัมภาษณ์ </a:t>
            </a:r>
          </a:p>
          <a:p>
            <a:pPr lvl="0" algn="ctr"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cs typeface="Chakra Petch" panose="00000500000000000000"/>
              </a:rPr>
              <a:t>การสำรวจ และการจดบันทึก </a:t>
            </a:r>
          </a:p>
          <a:p>
            <a:pPr lvl="0" algn="ctr"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cs typeface="Chakra Petch" panose="00000500000000000000"/>
              </a:rPr>
              <a:t>จำเป็นต้องกำหนดหัวข้อ และเป้าหมาย ให้ชัดเจน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" y="1500996"/>
            <a:ext cx="2513324" cy="2513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1" y="4846403"/>
            <a:ext cx="2046101" cy="2046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125">
            <a:off x="9966296" y="2203795"/>
            <a:ext cx="2060171" cy="20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2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396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95</cp:revision>
  <dcterms:created xsi:type="dcterms:W3CDTF">2021-03-23T10:29:04Z</dcterms:created>
  <dcterms:modified xsi:type="dcterms:W3CDTF">2021-10-23T07:15:12Z</dcterms:modified>
</cp:coreProperties>
</file>