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5" r:id="rId4"/>
    <p:sldId id="260" r:id="rId5"/>
    <p:sldId id="266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CCFF"/>
    <a:srgbClr val="62CC97"/>
    <a:srgbClr val="006666"/>
    <a:srgbClr val="349C68"/>
    <a:srgbClr val="339966"/>
    <a:srgbClr val="00CC00"/>
    <a:srgbClr val="39AD73"/>
    <a:srgbClr val="3BB377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6F50C5-E046-47F8-8047-BFA3BEE61C1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E307E5D1-ADE7-48FD-A8C3-8F89156B73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A82731-252C-46F4-BA97-EAEDCDD4F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072185" y="936178"/>
            <a:ext cx="6047629" cy="5633825"/>
            <a:chOff x="2328175" y="645176"/>
            <a:chExt cx="5757718" cy="5246904"/>
          </a:xfrm>
        </p:grpSpPr>
        <p:sp>
          <p:nvSpPr>
            <p:cNvPr id="5" name="Oval 4"/>
            <p:cNvSpPr/>
            <p:nvPr/>
          </p:nvSpPr>
          <p:spPr>
            <a:xfrm>
              <a:off x="2738549" y="1069914"/>
              <a:ext cx="4936970" cy="4822166"/>
            </a:xfrm>
            <a:prstGeom prst="ellipse">
              <a:avLst/>
            </a:prstGeom>
            <a:solidFill>
              <a:srgbClr val="33CCFF"/>
            </a:solidFill>
            <a:ln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2756" y="645176"/>
              <a:ext cx="4538092" cy="4538092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328175" y="4788223"/>
              <a:ext cx="5757718" cy="1040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sz="4400" b="1" dirty="0">
                  <a:solidFill>
                    <a:srgbClr val="FF00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อันตราย</a:t>
              </a:r>
              <a:r>
                <a:rPr lang="th-TH" sz="4400" b="1" dirty="0">
                  <a:solidFill>
                    <a:srgbClr val="0066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จากโซเชียล</a:t>
              </a:r>
              <a:endParaRPr lang="en-US" sz="4400" b="1" dirty="0">
                <a:solidFill>
                  <a:srgbClr val="00660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61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86264" y="1330201"/>
            <a:ext cx="12192000" cy="781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“เด็กๆ มาดูคลิปภัยร้ายจากสื่อโซเชียลมีเดีย ทั้ง 2 คลิปกัน”</a:t>
            </a:r>
            <a:endParaRPr lang="en-US" sz="3200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41" y="1905305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51670"/>
            <a:ext cx="12192000" cy="1212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C00000"/>
                </a:solidFill>
                <a:cs typeface="Chakra Petch" panose="00000500000000000000"/>
              </a:rPr>
              <a:t>อันตรายจากโซเชียล</a:t>
            </a:r>
          </a:p>
          <a:p>
            <a:pPr algn="ctr"/>
            <a:r>
              <a:rPr lang="th-TH" sz="2000" b="1" dirty="0">
                <a:solidFill>
                  <a:srgbClr val="C00000"/>
                </a:solidFill>
                <a:cs typeface="Chakra Petch" panose="00000500000000000000"/>
              </a:rPr>
              <a:t>ซึ่งสามารถป้องกันอันตรายที่เกิดจากการใช้งานโซเชียลมีเดียได้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623" y="540019"/>
            <a:ext cx="1896404" cy="1896404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45939" y="2302603"/>
            <a:ext cx="4962389" cy="1818578"/>
            <a:chOff x="1134794" y="2245761"/>
            <a:chExt cx="4962389" cy="1818578"/>
          </a:xfrm>
        </p:grpSpPr>
        <p:sp>
          <p:nvSpPr>
            <p:cNvPr id="18" name="Rectangle 17"/>
            <p:cNvSpPr/>
            <p:nvPr/>
          </p:nvSpPr>
          <p:spPr>
            <a:xfrm>
              <a:off x="2398478" y="2245761"/>
              <a:ext cx="3507085" cy="1818578"/>
            </a:xfrm>
            <a:prstGeom prst="rect">
              <a:avLst/>
            </a:prstGeom>
            <a:solidFill>
              <a:srgbClr val="FFCCCC"/>
            </a:solidFill>
            <a:ln>
              <a:solidFill>
                <a:srgbClr val="FF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44915">
              <a:off x="1134794" y="2342992"/>
              <a:ext cx="1445650" cy="144565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2144267" y="2481210"/>
              <a:ext cx="3952916" cy="14711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sz="1600" b="1" dirty="0">
                  <a:solidFill>
                    <a:srgbClr val="D01D59"/>
                  </a:solidFill>
                  <a:cs typeface="Chakra Petch" panose="00000500000000000000"/>
                </a:rPr>
                <a:t>ไม่เปิดเผยข้อมูลส่วนตัวมากเกินไป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200" b="1" dirty="0">
                  <a:solidFill>
                    <a:prstClr val="black"/>
                  </a:solidFill>
                  <a:cs typeface="Chakra Petch" panose="00000500000000000000"/>
                </a:rPr>
                <a:t>เช่น วันเดือนปีเกิด เบอร์โทร ที่อยู่ 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200" b="1" dirty="0">
                  <a:solidFill>
                    <a:prstClr val="black"/>
                  </a:solidFill>
                  <a:cs typeface="Chakra Petch" panose="00000500000000000000"/>
                </a:rPr>
                <a:t>บัตรประจำตัวประชาชน ลงในโซเชียลมีเดีย 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200" b="1" dirty="0">
                  <a:solidFill>
                    <a:prstClr val="black"/>
                  </a:solidFill>
                  <a:cs typeface="Chakra Petch" panose="00000500000000000000"/>
                </a:rPr>
                <a:t>คิดก่อนโพสต์ หากถูกนำไปใช้ในทางที่ไม่ดี </a:t>
              </a:r>
            </a:p>
            <a:p>
              <a:pPr lvl="0" algn="ctr">
                <a:lnSpc>
                  <a:spcPct val="150000"/>
                </a:lnSpc>
              </a:pPr>
              <a:r>
                <a:rPr lang="th-TH" sz="1200" b="1" dirty="0">
                  <a:solidFill>
                    <a:prstClr val="black"/>
                  </a:solidFill>
                  <a:cs typeface="Chakra Petch" panose="00000500000000000000"/>
                </a:rPr>
                <a:t>สร้างความเสียหายต่อเราได้</a:t>
              </a:r>
              <a:endParaRPr lang="th-TH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49604" y="3854759"/>
            <a:ext cx="4425147" cy="1818578"/>
            <a:chOff x="4444634" y="3778661"/>
            <a:chExt cx="4425147" cy="1818578"/>
          </a:xfrm>
        </p:grpSpPr>
        <p:grpSp>
          <p:nvGrpSpPr>
            <p:cNvPr id="20" name="Group 19"/>
            <p:cNvGrpSpPr/>
            <p:nvPr/>
          </p:nvGrpSpPr>
          <p:grpSpPr>
            <a:xfrm>
              <a:off x="4444634" y="3778661"/>
              <a:ext cx="3569677" cy="1818578"/>
              <a:chOff x="5741023" y="3720616"/>
              <a:chExt cx="3569677" cy="1818578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741023" y="3720616"/>
                <a:ext cx="3569677" cy="1818578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66087" y="3788642"/>
                <a:ext cx="3341465" cy="1729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th-TH" sz="1600" b="1" dirty="0">
                    <a:solidFill>
                      <a:srgbClr val="D01D59"/>
                    </a:solidFill>
                    <a:cs typeface="Chakra Petch" panose="00000500000000000000"/>
                  </a:rPr>
                  <a:t>ไม่ให้เบาะแสของรหัสผ่านกับคนอื่น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การแชร์เรื่องราวของตัวเอง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เช่น ความชอบ ชื่อสัตว์เลี้ยง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สิ่งเหล่านี้เป็นคำถามเมื่อเราลืมรหัสผ่าน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ผู้ประสงค์ร้ายอาจเอาข้อมูลไปใช้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เพื่อนำอีเมลของเราไปแอบอ้างได้</a:t>
                </a:r>
                <a:endParaRPr lang="th-TH" dirty="0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8969" y="4003751"/>
              <a:ext cx="1460812" cy="1460812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516434" y="5145532"/>
            <a:ext cx="4500274" cy="1531314"/>
            <a:chOff x="100437" y="5304244"/>
            <a:chExt cx="4500274" cy="1531314"/>
          </a:xfrm>
        </p:grpSpPr>
        <p:grpSp>
          <p:nvGrpSpPr>
            <p:cNvPr id="23" name="Group 22"/>
            <p:cNvGrpSpPr/>
            <p:nvPr/>
          </p:nvGrpSpPr>
          <p:grpSpPr>
            <a:xfrm>
              <a:off x="100437" y="5518346"/>
              <a:ext cx="3514365" cy="1200982"/>
              <a:chOff x="100437" y="5518346"/>
              <a:chExt cx="3514365" cy="1200982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00437" y="5518346"/>
                <a:ext cx="3514365" cy="1200982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7535" y="5692710"/>
                <a:ext cx="3497267" cy="869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th-TH" sz="1600" b="1" dirty="0">
                    <a:solidFill>
                      <a:srgbClr val="D01D59"/>
                    </a:solidFill>
                    <a:cs typeface="Chakra Petch" panose="00000500000000000000"/>
                  </a:rPr>
                  <a:t>การเช็คอินสถานที่ต่างๆ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บอกว่าตอนนี้เราอยู่ที่ไหน บางครั้งผู้ที่ประสงค์ร้าย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อาจจะตามมาเพื่อทำร้าย หรือขโมยทรัพย์สินได้</a:t>
                </a:r>
                <a:endParaRPr lang="th-TH" dirty="0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397" y="5304244"/>
              <a:ext cx="1531314" cy="1531314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7329693" y="2232272"/>
            <a:ext cx="4093499" cy="1505653"/>
            <a:chOff x="6570713" y="2180956"/>
            <a:chExt cx="4093499" cy="1505653"/>
          </a:xfrm>
        </p:grpSpPr>
        <p:grpSp>
          <p:nvGrpSpPr>
            <p:cNvPr id="21" name="Group 20"/>
            <p:cNvGrpSpPr/>
            <p:nvPr/>
          </p:nvGrpSpPr>
          <p:grpSpPr>
            <a:xfrm>
              <a:off x="7743272" y="2538052"/>
              <a:ext cx="2920940" cy="1148557"/>
              <a:chOff x="8942343" y="5652494"/>
              <a:chExt cx="2920940" cy="114855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8942343" y="5652494"/>
                <a:ext cx="2920940" cy="1148557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942343" y="5765221"/>
                <a:ext cx="2920940" cy="869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th-TH" sz="1600" b="1" dirty="0">
                    <a:solidFill>
                      <a:srgbClr val="D01D59"/>
                    </a:solidFill>
                    <a:cs typeface="Chakra Petch" panose="00000500000000000000"/>
                  </a:rPr>
                  <a:t>ไม่โพสต์ภาพที่ไม่เหมาะสม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เมื่อโพสต์ภาพที่ไม่เหมาะสมในวันนี้ 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th-TH" sz="1200" b="1" dirty="0">
                    <a:solidFill>
                      <a:prstClr val="black"/>
                    </a:solidFill>
                    <a:cs typeface="Chakra Petch" panose="00000500000000000000"/>
                  </a:rPr>
                  <a:t>ในอนาคตอาจย้อนกลับมาทำร้ายเราได้</a:t>
                </a:r>
                <a:endParaRPr lang="th-TH" dirty="0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56943">
              <a:off x="6570713" y="2180956"/>
              <a:ext cx="1340041" cy="1340041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8809711" y="3768346"/>
            <a:ext cx="3173114" cy="2847540"/>
            <a:chOff x="8679082" y="3829306"/>
            <a:chExt cx="3173114" cy="2847540"/>
          </a:xfrm>
        </p:grpSpPr>
        <p:grpSp>
          <p:nvGrpSpPr>
            <p:cNvPr id="22" name="Group 21"/>
            <p:cNvGrpSpPr/>
            <p:nvPr/>
          </p:nvGrpSpPr>
          <p:grpSpPr>
            <a:xfrm>
              <a:off x="8679082" y="5512277"/>
              <a:ext cx="3173114" cy="1164569"/>
              <a:chOff x="5030109" y="5682987"/>
              <a:chExt cx="3173114" cy="1125408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030109" y="5682987"/>
                <a:ext cx="3173114" cy="1125408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030109" y="5792331"/>
                <a:ext cx="3173114" cy="840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600" b="1" dirty="0">
                    <a:solidFill>
                      <a:srgbClr val="D01D59"/>
                    </a:solidFill>
                    <a:cs typeface="Chakra Petch" panose="00000500000000000000"/>
                  </a:rPr>
                  <a:t>ใช้วิจารณญาณในการรับข่าวสาร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th-TH" sz="1200" b="1" dirty="0">
                    <a:cs typeface="Chakra Petch" panose="00000500000000000000"/>
                  </a:rPr>
                  <a:t>อย่าหลงเชื่อข้อมูลที่เผยแพร่ในทันที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th-TH" sz="1200" b="1" dirty="0">
                    <a:cs typeface="Chakra Petch" panose="00000500000000000000"/>
                  </a:rPr>
                  <a:t>เพียงเพราะมียอดไลก์ ยอดแชร์สูง</a:t>
                </a:r>
                <a:endParaRPr lang="th-TH" sz="1050" dirty="0"/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3" t="68553" r="75871" b="19120"/>
            <a:stretch/>
          </p:blipFill>
          <p:spPr>
            <a:xfrm>
              <a:off x="9557225" y="3829306"/>
              <a:ext cx="1768494" cy="14940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106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08394" y="1397954"/>
            <a:ext cx="6315102" cy="147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cs typeface="Chakra Petch" panose="00000500000000000000"/>
              </a:rPr>
              <a:t>“</a:t>
            </a:r>
            <a:r>
              <a:rPr lang="th-TH" sz="3200" b="1" dirty="0">
                <a:cs typeface="Chakra Petch" panose="00000500000000000000"/>
              </a:rPr>
              <a:t>ให้เด็กๆ ช่วยกันเขียนแนวทางป้องกันอันตรายจากโซเชียลมีเดีย</a:t>
            </a:r>
            <a:r>
              <a:rPr lang="en-US" sz="3200" b="1" dirty="0">
                <a:cs typeface="Chakra Petch" panose="00000500000000000000"/>
              </a:rPr>
              <a:t>”</a:t>
            </a:r>
            <a:endParaRPr lang="th-TH" sz="40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"/>
          <a:stretch/>
        </p:blipFill>
        <p:spPr>
          <a:xfrm>
            <a:off x="1493216" y="2998978"/>
            <a:ext cx="4038921" cy="3802559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380260" y="1176851"/>
            <a:ext cx="4145412" cy="5486664"/>
            <a:chOff x="7457897" y="1363700"/>
            <a:chExt cx="4145412" cy="548666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57897" y="1363700"/>
              <a:ext cx="1441404" cy="1635278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0501" y="2256968"/>
              <a:ext cx="1441404" cy="162684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81942" y="3370950"/>
              <a:ext cx="1441404" cy="163527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054240" y="4184374"/>
              <a:ext cx="1432975" cy="16268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161905" y="5223516"/>
              <a:ext cx="1441404" cy="16268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11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8212" y="1227387"/>
            <a:ext cx="992612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006666"/>
                </a:solidFill>
                <a:cs typeface="Chakra Petch" panose="00000500000000000000"/>
              </a:rPr>
              <a:t>อาชญากรรมทางอินเทอร์เน็ตนั้นมีจุดประสงค์ที่จะมุ่งหวัง 3 ประการคือ</a:t>
            </a:r>
            <a:endParaRPr lang="th-TH" dirty="0">
              <a:solidFill>
                <a:srgbClr val="006666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612386" y="1954632"/>
            <a:ext cx="5264195" cy="2881863"/>
            <a:chOff x="3391771" y="1836786"/>
            <a:chExt cx="5264195" cy="2881863"/>
          </a:xfrm>
          <a:noFill/>
        </p:grpSpPr>
        <p:sp>
          <p:nvSpPr>
            <p:cNvPr id="25" name="Rectangle 24"/>
            <p:cNvSpPr/>
            <p:nvPr/>
          </p:nvSpPr>
          <p:spPr>
            <a:xfrm>
              <a:off x="3391771" y="1836786"/>
              <a:ext cx="5264195" cy="2881863"/>
            </a:xfrm>
            <a:prstGeom prst="rect">
              <a:avLst/>
            </a:prstGeom>
            <a:grpFill/>
            <a:ln w="38100">
              <a:solidFill>
                <a:srgbClr val="3399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th-TH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37494" y="2139709"/>
              <a:ext cx="3821502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rgbClr val="006666"/>
                  </a:solidFill>
                  <a:cs typeface="Chakra Petch" panose="00000500000000000000"/>
                </a:rPr>
                <a:t>การเจาะระบบคอมพิวเตอร์</a:t>
              </a:r>
              <a:endParaRPr lang="th-TH" sz="2000" dirty="0">
                <a:solidFill>
                  <a:srgbClr val="0066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11615" y="2922764"/>
              <a:ext cx="3847381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>
                  <a:solidFill>
                    <a:srgbClr val="006666"/>
                  </a:solidFill>
                  <a:cs typeface="Chakra Petch" panose="00000500000000000000"/>
                </a:rPr>
                <a:t>การเจาะข้อมูลคอมพิวเตอร์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11615" y="3605263"/>
              <a:ext cx="4014956" cy="95410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>
                  <a:solidFill>
                    <a:srgbClr val="006666"/>
                  </a:solidFill>
                  <a:cs typeface="Chakra Petch" panose="00000500000000000000"/>
                </a:rPr>
                <a:t>การใช้คอมพิวเตอร์หรืออินเทอร์เน็ตในการก่ออาชญากรรม</a:t>
              </a:r>
              <a:endParaRPr lang="th-TH" sz="2000" dirty="0">
                <a:solidFill>
                  <a:srgbClr val="006666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998" y="2072479"/>
              <a:ext cx="658425" cy="682811"/>
            </a:xfrm>
            <a:prstGeom prst="rect">
              <a:avLst/>
            </a:prstGeom>
            <a:grpFill/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3997" y="2898641"/>
              <a:ext cx="658425" cy="682811"/>
            </a:xfrm>
            <a:prstGeom prst="rect">
              <a:avLst/>
            </a:prstGeom>
            <a:grpFill/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73997" y="3724803"/>
              <a:ext cx="658425" cy="682811"/>
            </a:xfrm>
            <a:prstGeom prst="rect">
              <a:avLst/>
            </a:prstGeom>
            <a:grpFill/>
          </p:spPr>
        </p:pic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41" y="3016487"/>
            <a:ext cx="3605537" cy="3605537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 rot="21080461">
            <a:off x="470572" y="4966523"/>
            <a:ext cx="3946952" cy="1369738"/>
            <a:chOff x="124716" y="5125953"/>
            <a:chExt cx="3946952" cy="1276710"/>
          </a:xfrm>
        </p:grpSpPr>
        <p:sp>
          <p:nvSpPr>
            <p:cNvPr id="32" name="Rounded Rectangle 31"/>
            <p:cNvSpPr/>
            <p:nvPr/>
          </p:nvSpPr>
          <p:spPr>
            <a:xfrm>
              <a:off x="154774" y="5125953"/>
              <a:ext cx="3846480" cy="1276710"/>
            </a:xfrm>
            <a:prstGeom prst="roundRect">
              <a:avLst/>
            </a:prstGeom>
            <a:solidFill>
              <a:srgbClr val="00666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716" y="5256443"/>
              <a:ext cx="3946952" cy="1126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600" b="1" dirty="0">
                  <a:solidFill>
                    <a:schemeClr val="bg1"/>
                  </a:solidFill>
                  <a:cs typeface="Chakra Petch" panose="00000500000000000000"/>
                </a:rPr>
                <a:t>แนวทางป้องกันก็คือ </a:t>
              </a:r>
            </a:p>
            <a:p>
              <a:pPr algn="ctr"/>
              <a:r>
                <a:rPr lang="th-TH" sz="1600" b="1" dirty="0">
                  <a:solidFill>
                    <a:schemeClr val="bg1"/>
                  </a:solidFill>
                  <a:cs typeface="Chakra Petch" panose="00000500000000000000"/>
                </a:rPr>
                <a:t>ไม่ให้แฮกเกอร์เจาะเข้าระบบคอมพิวเตอร์เพราะอาจนำข้อมูลไปก่ออาชญากรรมได้</a:t>
              </a:r>
              <a:endParaRPr lang="th-TH" sz="1100" b="1" dirty="0">
                <a:solidFill>
                  <a:schemeClr val="bg1"/>
                </a:solidFill>
                <a:cs typeface="Chakra Petch" panose="00000500000000000000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0980">
            <a:off x="411322" y="3256314"/>
            <a:ext cx="2130091" cy="213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2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244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126</cp:revision>
  <dcterms:created xsi:type="dcterms:W3CDTF">2021-03-23T10:29:04Z</dcterms:created>
  <dcterms:modified xsi:type="dcterms:W3CDTF">2021-11-11T00:50:27Z</dcterms:modified>
</cp:coreProperties>
</file>