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9" r:id="rId3"/>
    <p:sldId id="265" r:id="rId4"/>
    <p:sldId id="260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24AC"/>
    <a:srgbClr val="D01D59"/>
    <a:srgbClr val="00CC99"/>
    <a:srgbClr val="CC99FF"/>
    <a:srgbClr val="F08C06"/>
    <a:srgbClr val="FDDC3F"/>
    <a:srgbClr val="149AC5"/>
    <a:srgbClr val="FA4854"/>
    <a:srgbClr val="FF7C8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34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5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645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086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5076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7308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479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521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995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75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3416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161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892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749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674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21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87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35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49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18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28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13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2C457-5329-45B2-83D4-DF7C31DA955B}" type="datetimeFigureOut">
              <a:rPr lang="en-US" smtClean="0"/>
              <a:t>10/23/2021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E7A3C0-15F6-42B4-8F59-BBA727A142D3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4BFF102-9796-4CE6-BD87-A8F1B47DD008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D068B-49C8-4BBE-9059-2EBB85AF0AC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10/23/2021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2848C-553D-4EB7-9019-0E47B5224ED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447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15072"/>
            <a:ext cx="12192000" cy="6842928"/>
          </a:xfrm>
          <a:prstGeom prst="rect">
            <a:avLst/>
          </a:prstGeom>
          <a:solidFill>
            <a:srgbClr val="B9C0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5024"/>
            <a:ext cx="12192000" cy="6858000"/>
          </a:xfrm>
          <a:prstGeom prst="rect">
            <a:avLst/>
          </a:prstGeom>
          <a:solidFill>
            <a:srgbClr val="F4C2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18A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0" y="236750"/>
            <a:ext cx="12192000" cy="6863024"/>
          </a:xfrm>
          <a:prstGeom prst="rect">
            <a:avLst/>
          </a:prstGeom>
          <a:solidFill>
            <a:srgbClr val="05B1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-2512"/>
            <a:ext cx="12192000" cy="710228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4047392" y="1837620"/>
            <a:ext cx="3999244" cy="3888713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14" name="Picture 13" descr="A picture containing vector graphics&#10;&#10;Description automatically generated">
            <a:extLst>
              <a:ext uri="{FF2B5EF4-FFF2-40B4-BE49-F238E27FC236}">
                <a16:creationId xmlns:a16="http://schemas.microsoft.com/office/drawing/2014/main" id="{2FA38559-8255-4CCA-9B23-F2EFAB6D02B8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3522" y="2021280"/>
            <a:ext cx="3812589" cy="38125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3090CF4-BEDA-4523-87D1-C7F746F4D23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31"/>
            <a:ext cx="12192000" cy="870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747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31" grpId="0" animBg="1"/>
      <p:bldP spid="30" grpId="0" animBg="1"/>
      <p:bldP spid="19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AB3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37344">
            <a:off x="9717122" y="1168669"/>
            <a:ext cx="2053365" cy="2053365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30991" y="2322914"/>
            <a:ext cx="2860354" cy="286035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490" y="2812856"/>
            <a:ext cx="3883020" cy="3883020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3245205" y="1000674"/>
            <a:ext cx="5933300" cy="1745608"/>
            <a:chOff x="3210700" y="1131193"/>
            <a:chExt cx="5948878" cy="1965690"/>
          </a:xfrm>
        </p:grpSpPr>
        <p:sp>
          <p:nvSpPr>
            <p:cNvPr id="7" name="Rounded Rectangular Callout 6"/>
            <p:cNvSpPr/>
            <p:nvPr/>
          </p:nvSpPr>
          <p:spPr>
            <a:xfrm>
              <a:off x="3726611" y="1131193"/>
              <a:ext cx="4917057" cy="1965690"/>
            </a:xfrm>
            <a:prstGeom prst="wedgeRoundRectCallout">
              <a:avLst>
                <a:gd name="adj1" fmla="val -24703"/>
                <a:gd name="adj2" fmla="val 70407"/>
                <a:gd name="adj3" fmla="val 1666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210700" y="1206161"/>
              <a:ext cx="5948878" cy="181575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lvl="0" algn="ctr"/>
              <a:r>
                <a:rPr lang="th-TH" sz="4000" b="1" dirty="0">
                  <a:solidFill>
                    <a:srgbClr val="9724AC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มารยาท</a:t>
              </a:r>
              <a:r>
                <a:rPr lang="th-TH" sz="4000" b="1" dirty="0">
                  <a:solidFill>
                    <a:srgbClr val="00CC99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ในการใช้งาน</a:t>
              </a:r>
            </a:p>
            <a:p>
              <a:pPr lvl="0" algn="ctr"/>
              <a:r>
                <a:rPr lang="th-TH" sz="4000" b="1" dirty="0">
                  <a:solidFill>
                    <a:srgbClr val="D01D59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โซเชียลมีเดีย</a:t>
              </a:r>
              <a:endParaRPr lang="en-US" sz="4000" b="1" dirty="0">
                <a:solidFill>
                  <a:srgbClr val="D01D59"/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51617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799677"/>
            <a:ext cx="12192000" cy="5766825"/>
            <a:chOff x="0" y="754745"/>
            <a:chExt cx="12192000" cy="5766825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652" t="65032" r="5232" b="7829"/>
            <a:stretch/>
          </p:blipFill>
          <p:spPr>
            <a:xfrm>
              <a:off x="3036827" y="754745"/>
              <a:ext cx="6286764" cy="5766825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0" y="2238877"/>
              <a:ext cx="12192000" cy="336701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>
                  <a:solidFill>
                    <a:schemeClr val="accent3">
                      <a:lumMod val="50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“เด็กๆ เคยได้ยินข่าว </a:t>
              </a:r>
            </a:p>
            <a:p>
              <a:pPr algn="ctr"/>
              <a:r>
                <a:rPr lang="th-TH" sz="2400" b="1" dirty="0">
                  <a:solidFill>
                    <a:schemeClr val="accent3">
                      <a:lumMod val="50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คนฆ่าตัวตายเพราะหลายสาเหตุ </a:t>
              </a:r>
            </a:p>
            <a:p>
              <a:pPr algn="ctr"/>
              <a:r>
                <a:rPr lang="th-TH" sz="2400" b="1" dirty="0">
                  <a:solidFill>
                    <a:schemeClr val="accent3">
                      <a:lumMod val="50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ปัญหาทางด้านการเงิน ครอบครัว และอื่นๆ </a:t>
              </a:r>
            </a:p>
            <a:p>
              <a:pPr algn="ctr"/>
              <a:r>
                <a:rPr lang="th-TH" sz="2400" b="1" dirty="0">
                  <a:solidFill>
                    <a:schemeClr val="accent3">
                      <a:lumMod val="50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และยังมีอักสาเหตุหนึ่ง คือ</a:t>
              </a:r>
              <a:r>
                <a:rPr lang="th-TH" sz="2400" b="1" dirty="0">
                  <a:latin typeface="Chakra Petch" panose="00000500000000000000" pitchFamily="2" charset="-34"/>
                  <a:cs typeface="Chakra Petch" panose="00000500000000000000" pitchFamily="2" charset="-34"/>
                </a:rPr>
                <a:t> </a:t>
              </a:r>
            </a:p>
            <a:p>
              <a:pPr algn="ctr"/>
              <a:r>
                <a:rPr lang="th-TH" sz="3200" b="1" dirty="0">
                  <a:solidFill>
                    <a:srgbClr val="FF0000"/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คนฆ่าตัวตาย</a:t>
              </a:r>
            </a:p>
            <a:p>
              <a:pPr algn="ctr"/>
              <a:r>
                <a:rPr lang="th-TH" sz="2400" b="1" dirty="0">
                  <a:solidFill>
                    <a:schemeClr val="accent3">
                      <a:lumMod val="50000"/>
                    </a:schemeClr>
                  </a:solidFill>
                  <a:latin typeface="Chakra Petch" panose="00000500000000000000" pitchFamily="2" charset="-34"/>
                  <a:cs typeface="Chakra Petch" panose="00000500000000000000" pitchFamily="2" charset="-34"/>
                </a:rPr>
                <a:t>เพราะถูกกลั่นแกล้งในโลกออนไลน์”</a:t>
              </a:r>
              <a:endParaRPr lang="en-US" sz="2400" b="1" dirty="0">
                <a:solidFill>
                  <a:schemeClr val="accent3">
                    <a:lumMod val="50000"/>
                  </a:schemeClr>
                </a:solidFill>
                <a:latin typeface="Chakra Petch" panose="00000500000000000000" pitchFamily="2" charset="-34"/>
                <a:cs typeface="Chakra Petch" panose="00000500000000000000" pitchFamily="2" charset="-34"/>
              </a:endParaRPr>
            </a:p>
          </p:txBody>
        </p:sp>
      </p:grpSp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6719">
            <a:off x="1449622" y="1099319"/>
            <a:ext cx="2248210" cy="224821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31809">
            <a:off x="8522516" y="3871505"/>
            <a:ext cx="2518608" cy="2518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067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421786" y="876211"/>
            <a:ext cx="11358373" cy="5623799"/>
            <a:chOff x="421786" y="876211"/>
            <a:chExt cx="11358373" cy="5623799"/>
          </a:xfrm>
        </p:grpSpPr>
        <p:sp>
          <p:nvSpPr>
            <p:cNvPr id="8" name="Rectangle 7"/>
            <p:cNvSpPr/>
            <p:nvPr/>
          </p:nvSpPr>
          <p:spPr>
            <a:xfrm>
              <a:off x="1406105" y="1409672"/>
              <a:ext cx="9514353" cy="6955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800" b="1" dirty="0">
                  <a:cs typeface="Chakra Petch" panose="00000500000000000000"/>
                </a:rPr>
                <a:t>มาช่วยกันเขียนมารยาทที่ควรใช้เมื่อใช้งานโซเชียลมีเดียกัน</a:t>
              </a:r>
              <a:endParaRPr lang="th-TH" b="1" dirty="0">
                <a:cs typeface="Chakra Petch" panose="00000500000000000000"/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709299" y="2645009"/>
              <a:ext cx="1528077" cy="1517185"/>
            </a:xfrm>
            <a:prstGeom prst="ellipse">
              <a:avLst/>
            </a:prstGeom>
            <a:solidFill>
              <a:srgbClr val="FA48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6600" b="1" dirty="0">
                  <a:cs typeface="Chakra Petch" panose="00000500000000000000"/>
                </a:rPr>
                <a:t>1</a:t>
              </a:r>
            </a:p>
          </p:txBody>
        </p:sp>
        <p:sp>
          <p:nvSpPr>
            <p:cNvPr id="20" name="Oval 19"/>
            <p:cNvSpPr/>
            <p:nvPr/>
          </p:nvSpPr>
          <p:spPr>
            <a:xfrm>
              <a:off x="3433604" y="4835379"/>
              <a:ext cx="1528077" cy="1517185"/>
            </a:xfrm>
            <a:prstGeom prst="ellipse">
              <a:avLst/>
            </a:prstGeom>
            <a:solidFill>
              <a:srgbClr val="149AC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6600" b="1" dirty="0">
                  <a:cs typeface="Chakra Petch" panose="00000500000000000000"/>
                </a:rPr>
                <a:t>2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5404325" y="3684953"/>
              <a:ext cx="1528077" cy="1517185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6600" b="1" dirty="0">
                  <a:cs typeface="Chakra Petch" panose="00000500000000000000"/>
                </a:rPr>
                <a:t>3</a:t>
              </a:r>
            </a:p>
          </p:txBody>
        </p:sp>
        <p:sp>
          <p:nvSpPr>
            <p:cNvPr id="22" name="Oval 21"/>
            <p:cNvSpPr/>
            <p:nvPr/>
          </p:nvSpPr>
          <p:spPr>
            <a:xfrm>
              <a:off x="7593897" y="2808905"/>
              <a:ext cx="1528077" cy="151718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6600" b="1" dirty="0">
                  <a:cs typeface="Chakra Petch" panose="00000500000000000000"/>
                </a:rPr>
                <a:t>4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9884670" y="4658263"/>
              <a:ext cx="1528077" cy="1517185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h-TH" sz="6600" b="1" dirty="0">
                  <a:cs typeface="Chakra Petch" panose="00000500000000000000"/>
                </a:rPr>
                <a:t>5</a:t>
              </a:r>
            </a:p>
          </p:txBody>
        </p:sp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271780">
              <a:off x="421786" y="876211"/>
              <a:ext cx="1264603" cy="1264603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8830" y="2126968"/>
              <a:ext cx="2108832" cy="2108832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74666" y="4512966"/>
              <a:ext cx="1987044" cy="1987044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5880" y="3567498"/>
              <a:ext cx="2369550" cy="2369550"/>
            </a:xfrm>
            <a:prstGeom prst="rect">
              <a:avLst/>
            </a:prstGeom>
          </p:spPr>
        </p:pic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671327" y="2839040"/>
              <a:ext cx="2108832" cy="210883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608836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851951" y="4539453"/>
            <a:ext cx="1601721" cy="4801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b="1" dirty="0">
                <a:solidFill>
                  <a:srgbClr val="002060"/>
                </a:solidFill>
                <a:cs typeface="Chakra Petch" panose="00000500000000000000"/>
              </a:rPr>
              <a:t>ไม่วิจารณ์ผู้อื่น</a:t>
            </a:r>
            <a:endParaRPr lang="th-TH" dirty="0">
              <a:solidFill>
                <a:srgbClr val="002060"/>
              </a:solidFill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0" y="1016432"/>
            <a:ext cx="12192000" cy="5680110"/>
            <a:chOff x="0" y="1016432"/>
            <a:chExt cx="12192000" cy="5680110"/>
          </a:xfrm>
        </p:grpSpPr>
        <p:sp>
          <p:nvSpPr>
            <p:cNvPr id="8" name="Rectangle 7"/>
            <p:cNvSpPr/>
            <p:nvPr/>
          </p:nvSpPr>
          <p:spPr>
            <a:xfrm>
              <a:off x="0" y="1016432"/>
              <a:ext cx="12192000" cy="1126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th-TH" sz="2400" b="1" dirty="0">
                  <a:cs typeface="Chakra Petch" panose="00000500000000000000"/>
                </a:rPr>
                <a:t>มารยาทที่พึงปฏิบัติร่วมกันในการใช้สื่อสังคมออนไลน์ </a:t>
              </a:r>
            </a:p>
            <a:p>
              <a:pPr algn="ctr"/>
              <a:r>
                <a:rPr lang="th-TH" sz="2400" b="1" dirty="0">
                  <a:cs typeface="Chakra Petch" panose="00000500000000000000"/>
                </a:rPr>
                <a:t>คือ การใช้อย่างมีสติ มีสไตล์ และสตรองเช่น...</a:t>
              </a: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534838" y="1595887"/>
              <a:ext cx="11465960" cy="5100655"/>
              <a:chOff x="534838" y="1595887"/>
              <a:chExt cx="11465960" cy="5100655"/>
            </a:xfrm>
          </p:grpSpPr>
          <p:sp>
            <p:nvSpPr>
              <p:cNvPr id="65" name="Rectangle 64"/>
              <p:cNvSpPr/>
              <p:nvPr/>
            </p:nvSpPr>
            <p:spPr>
              <a:xfrm>
                <a:off x="534838" y="3455052"/>
                <a:ext cx="3095719" cy="43704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sz="1600" b="1" dirty="0">
                    <a:solidFill>
                      <a:srgbClr val="002060"/>
                    </a:solidFill>
                    <a:cs typeface="Chakra Petch" panose="00000500000000000000"/>
                  </a:rPr>
                  <a:t>ตรวจสอบก่อนแชร์บทความต่างๆ</a:t>
                </a:r>
                <a:endParaRPr lang="th-TH" sz="16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2" name="Rectangle 1"/>
              <p:cNvSpPr/>
              <p:nvPr/>
            </p:nvSpPr>
            <p:spPr>
              <a:xfrm>
                <a:off x="754499" y="5633099"/>
                <a:ext cx="3105337" cy="480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ไม่ละเมิด คัดลอกผลงานผู้อื่น</a:t>
                </a:r>
                <a:endParaRPr lang="th-TH" sz="2800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3" name="Rectangle 2"/>
              <p:cNvSpPr/>
              <p:nvPr/>
            </p:nvSpPr>
            <p:spPr>
              <a:xfrm>
                <a:off x="5715228" y="4984599"/>
                <a:ext cx="2417650" cy="86793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ไม่โกหก หลอกลวง </a:t>
                </a:r>
              </a:p>
              <a:p>
                <a:pPr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ไม่ขายสินค้าที่อันตราย</a:t>
                </a:r>
                <a:endParaRPr lang="th-TH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125790" y="4151650"/>
                <a:ext cx="3054041" cy="480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ไม่ก่อกวน สร้างความรำคาญ</a:t>
                </a:r>
                <a:endParaRPr lang="th-TH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4165363" y="2588045"/>
                <a:ext cx="3516702" cy="12557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เลือกใช้ภาษาที่ถูกต้อง เหมาะสม </a:t>
                </a:r>
              </a:p>
              <a:p>
                <a:pPr lvl="0"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ไม่ผิดหลักภาษาไทย</a:t>
                </a:r>
              </a:p>
              <a:p>
                <a:pPr lvl="0"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ไม่ใช้คำหยาบคาย</a:t>
                </a:r>
                <a:endParaRPr lang="th-TH" dirty="0">
                  <a:solidFill>
                    <a:srgbClr val="002060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010358" y="6216411"/>
                <a:ext cx="4572085" cy="4801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/>
                <a:r>
                  <a:rPr lang="th-TH" b="1" dirty="0">
                    <a:solidFill>
                      <a:srgbClr val="002060"/>
                    </a:solidFill>
                    <a:cs typeface="Chakra Petch" panose="00000500000000000000"/>
                  </a:rPr>
                  <a:t>ใช้ไอคอนหัวใจ กดไลก์ ให้มากกว่ากดโกรธ</a:t>
                </a:r>
              </a:p>
            </p:txBody>
          </p:sp>
          <p:pic>
            <p:nvPicPr>
              <p:cNvPr id="11" name="Picture 10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892668" y="4539453"/>
                <a:ext cx="2108130" cy="2108130"/>
              </a:xfrm>
              <a:prstGeom prst="rect">
                <a:avLst/>
              </a:prstGeom>
            </p:spPr>
          </p:pic>
          <p:pic>
            <p:nvPicPr>
              <p:cNvPr id="13" name="Picture 12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34838" y="1595887"/>
                <a:ext cx="1903162" cy="1903162"/>
              </a:xfrm>
              <a:prstGeom prst="rect">
                <a:avLst/>
              </a:prstGeom>
            </p:spPr>
          </p:pic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563393" y="4151650"/>
                <a:ext cx="1487551" cy="1487551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478301" y="4690926"/>
                <a:ext cx="1354042" cy="1354042"/>
              </a:xfrm>
              <a:prstGeom prst="rect">
                <a:avLst/>
              </a:prstGeom>
            </p:spPr>
          </p:pic>
          <p:pic>
            <p:nvPicPr>
              <p:cNvPr id="16" name="Picture 15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963127" y="2044118"/>
                <a:ext cx="1888824" cy="1888824"/>
              </a:xfrm>
              <a:prstGeom prst="rect">
                <a:avLst/>
              </a:prstGeom>
            </p:spPr>
          </p:pic>
          <p:pic>
            <p:nvPicPr>
              <p:cNvPr id="18" name="Picture 17"/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58577" y="2413612"/>
                <a:ext cx="1656951" cy="1656951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682328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135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Chakra Petch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Sirilak  Lerthiransap</cp:lastModifiedBy>
  <cp:revision>89</cp:revision>
  <dcterms:created xsi:type="dcterms:W3CDTF">2021-03-23T10:29:04Z</dcterms:created>
  <dcterms:modified xsi:type="dcterms:W3CDTF">2021-10-23T07:17:04Z</dcterms:modified>
</cp:coreProperties>
</file>