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56" r:id="rId4"/>
    <p:sldId id="258" r:id="rId5"/>
    <p:sldId id="267" r:id="rId6"/>
    <p:sldId id="271" r:id="rId7"/>
    <p:sldId id="270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FA1"/>
    <a:srgbClr val="FF7C80"/>
    <a:srgbClr val="DCB9FF"/>
    <a:srgbClr val="D1A3FF"/>
    <a:srgbClr val="FF5050"/>
    <a:srgbClr val="CC00FF"/>
    <a:srgbClr val="CC99FF"/>
    <a:srgbClr val="149AC5"/>
    <a:srgbClr val="8BD8FF"/>
    <a:srgbClr val="C2F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1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4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86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507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730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47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52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995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275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341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16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89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749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674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0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2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3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9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1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8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3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6AA28C-6086-45F1-AACE-8DC673E38FF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6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7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5072"/>
            <a:ext cx="12192000" cy="6842928"/>
          </a:xfrm>
          <a:prstGeom prst="rect">
            <a:avLst/>
          </a:prstGeom>
          <a:solidFill>
            <a:srgbClr val="B9C0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24"/>
            <a:ext cx="12192000" cy="6858000"/>
          </a:xfrm>
          <a:prstGeom prst="rect">
            <a:avLst/>
          </a:prstGeom>
          <a:solidFill>
            <a:srgbClr val="F4C2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0" y="236750"/>
            <a:ext cx="12192000" cy="6863024"/>
          </a:xfrm>
          <a:prstGeom prst="rect">
            <a:avLst/>
          </a:prstGeom>
          <a:solidFill>
            <a:srgbClr val="018A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236750"/>
            <a:ext cx="12192000" cy="6863024"/>
          </a:xfrm>
          <a:prstGeom prst="rect">
            <a:avLst/>
          </a:prstGeom>
          <a:solidFill>
            <a:srgbClr val="05B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-2512"/>
            <a:ext cx="12192000" cy="710228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47392" y="1837620"/>
            <a:ext cx="3999244" cy="38887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13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28E07363-741B-4C6F-8982-A72939C5561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3522" y="2021280"/>
            <a:ext cx="3812589" cy="381258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97750CA-5559-4E2C-A5A8-48DC240647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747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31" grpId="0" animBg="1"/>
      <p:bldP spid="30" grpId="0" animBg="1"/>
      <p:bldP spid="19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7344">
            <a:off x="9717122" y="1168669"/>
            <a:ext cx="2053365" cy="205336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0991" y="2322914"/>
            <a:ext cx="2860354" cy="28603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49042" y="5731126"/>
            <a:ext cx="5055899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kra Petch" panose="00000800000000000000" pitchFamily="2" charset="-34"/>
                <a:cs typeface="Chakra Petch" panose="00000800000000000000" pitchFamily="2" charset="-34"/>
              </a:rPr>
              <a:t>Social Media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571" y="1240283"/>
            <a:ext cx="4490843" cy="4490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926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247708"/>
            <a:ext cx="12192000" cy="1298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8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“เด็กๆ รู้หรือไม่ว่าโซเชียลมีเดียคืออะไร </a:t>
            </a:r>
          </a:p>
          <a:p>
            <a:pPr algn="ctr"/>
            <a:r>
              <a:rPr lang="th-TH" sz="28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และเคยใช้ประโยชน์อะไรจากโซเชียลมีเดียบ้าง?”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123" y="2717320"/>
            <a:ext cx="3771753" cy="377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587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362974" y="1112807"/>
            <a:ext cx="9471804" cy="5374256"/>
            <a:chOff x="1362974" y="1112807"/>
            <a:chExt cx="9471804" cy="5374256"/>
          </a:xfrm>
        </p:grpSpPr>
        <p:sp>
          <p:nvSpPr>
            <p:cNvPr id="5" name="Rounded Rectangle 4"/>
            <p:cNvSpPr/>
            <p:nvPr/>
          </p:nvSpPr>
          <p:spPr>
            <a:xfrm>
              <a:off x="1362974" y="1112807"/>
              <a:ext cx="9471804" cy="5374256"/>
            </a:xfrm>
            <a:prstGeom prst="roundRect">
              <a:avLst/>
            </a:prstGeom>
            <a:solidFill>
              <a:srgbClr val="FDDC3F"/>
            </a:solidFill>
            <a:ln>
              <a:solidFill>
                <a:srgbClr val="FDDC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758897" y="5693069"/>
              <a:ext cx="8674206" cy="6955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28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มาดูคลิปการใช้ </a:t>
              </a:r>
              <a:r>
                <a:rPr lang="en-US" sz="28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Social Media </a:t>
              </a:r>
              <a:r>
                <a:rPr lang="th-TH" sz="28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ในสังคมไทย</a:t>
              </a:r>
              <a:endParaRPr lang="en-US" sz="2800" b="1" dirty="0">
                <a:latin typeface="Chakra Petch" panose="00000500000000000000" pitchFamily="2" charset="-34"/>
                <a:cs typeface="Chakra Petch" panose="00000500000000000000" pitchFamily="2" charset="-34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1692" y="1362974"/>
              <a:ext cx="4090054" cy="40900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0763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870155"/>
            <a:ext cx="12192001" cy="6107484"/>
            <a:chOff x="0" y="870155"/>
            <a:chExt cx="12192001" cy="6107484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870155"/>
              <a:ext cx="12192001" cy="5987845"/>
              <a:chOff x="0" y="870155"/>
              <a:chExt cx="12192001" cy="598784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3422608"/>
                <a:ext cx="12192000" cy="3435392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rgbClr val="FFCC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solidFill>
                    <a:srgbClr val="FFCCCC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281676" y="870155"/>
                <a:ext cx="5910324" cy="2552453"/>
              </a:xfrm>
              <a:prstGeom prst="rect">
                <a:avLst/>
              </a:prstGeom>
              <a:solidFill>
                <a:srgbClr val="8BD8FF"/>
              </a:solidFill>
              <a:ln>
                <a:solidFill>
                  <a:srgbClr val="8BD8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870155"/>
                <a:ext cx="6281676" cy="2552453"/>
              </a:xfrm>
              <a:prstGeom prst="rect">
                <a:avLst/>
              </a:prstGeom>
              <a:solidFill>
                <a:srgbClr val="C2FF85"/>
              </a:solidFill>
              <a:ln>
                <a:solidFill>
                  <a:srgbClr val="C2FF8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" y="1040136"/>
                <a:ext cx="1219200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000" b="1" dirty="0">
                    <a:solidFill>
                      <a:srgbClr val="00B050"/>
                    </a:solidFill>
                    <a:latin typeface="Chakra Petch" panose="00000500000000000000" pitchFamily="2" charset="-34"/>
                    <a:cs typeface="Chakra Petch" panose="00000500000000000000" pitchFamily="2" charset="-34"/>
                  </a:rPr>
                  <a:t>Social</a:t>
                </a:r>
                <a:r>
                  <a:rPr lang="en-US" sz="4000" b="1" dirty="0">
                    <a:solidFill>
                      <a:srgbClr val="FA4854"/>
                    </a:solidFill>
                    <a:latin typeface="Chakra Petch" panose="00000500000000000000" pitchFamily="2" charset="-34"/>
                    <a:cs typeface="Chakra Petch" panose="00000500000000000000" pitchFamily="2" charset="-34"/>
                  </a:rPr>
                  <a:t>		</a:t>
                </a:r>
                <a:r>
                  <a:rPr lang="en-US" sz="4000" b="1" dirty="0">
                    <a:solidFill>
                      <a:srgbClr val="149AC5"/>
                    </a:solidFill>
                    <a:latin typeface="Chakra Petch" panose="00000500000000000000" pitchFamily="2" charset="-34"/>
                    <a:cs typeface="Chakra Petch" panose="00000500000000000000" pitchFamily="2" charset="-34"/>
                  </a:rPr>
                  <a:t>Media</a:t>
                </a: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918355" y="4232887"/>
                <a:ext cx="8726640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D01D59"/>
                    </a:solidFill>
                    <a:latin typeface="Chakra Petch" panose="00000500000000000000" pitchFamily="2" charset="-34"/>
                    <a:cs typeface="Chakra Petch" panose="00000500000000000000" pitchFamily="2" charset="-34"/>
                  </a:rPr>
                  <a:t>Social Media </a:t>
                </a:r>
                <a:r>
                  <a:rPr lang="th-TH" sz="2000" b="1" dirty="0">
                    <a:solidFill>
                      <a:srgbClr val="D01D59"/>
                    </a:solidFill>
                    <a:latin typeface="Chakra Petch" panose="00000500000000000000" pitchFamily="2" charset="-34"/>
                    <a:cs typeface="Chakra Petch" panose="00000500000000000000" pitchFamily="2" charset="-34"/>
                  </a:rPr>
                  <a:t>หมายถึงสังคมออนไลน์ที่มีผู้ใช้เป็นผู้สื่อสาร </a:t>
                </a:r>
              </a:p>
              <a:p>
                <a:pPr algn="ctr"/>
                <a:r>
                  <a:rPr lang="th-TH" sz="2000" b="1" dirty="0">
                    <a:solidFill>
                      <a:srgbClr val="D01D59"/>
                    </a:solidFill>
                    <a:latin typeface="Chakra Petch" panose="00000500000000000000" pitchFamily="2" charset="-34"/>
                    <a:cs typeface="Chakra Petch" panose="00000500000000000000" pitchFamily="2" charset="-34"/>
                  </a:rPr>
                  <a:t>หรือเขียนเล่า เนื้อหา เรื่องราว ประสบการณ์ บทความ รูปภาพ และวิดีโอ </a:t>
                </a:r>
              </a:p>
              <a:p>
                <a:pPr algn="ctr"/>
                <a:r>
                  <a:rPr lang="th-TH" sz="2000" b="1" dirty="0">
                    <a:solidFill>
                      <a:srgbClr val="D01D59"/>
                    </a:solidFill>
                    <a:latin typeface="Chakra Petch" panose="00000500000000000000" pitchFamily="2" charset="-34"/>
                    <a:cs typeface="Chakra Petch" panose="00000500000000000000" pitchFamily="2" charset="-34"/>
                  </a:rPr>
                  <a:t>ที่ผู้ใช้เขียน-ทำขึ้นเอง หรือพบเจอจากสื่ออื่นๆ </a:t>
                </a:r>
              </a:p>
              <a:p>
                <a:pPr algn="ctr"/>
                <a:r>
                  <a:rPr lang="th-TH" sz="2000" b="1" dirty="0">
                    <a:solidFill>
                      <a:srgbClr val="D01D59"/>
                    </a:solidFill>
                    <a:latin typeface="Chakra Petch" panose="00000500000000000000" pitchFamily="2" charset="-34"/>
                    <a:cs typeface="Chakra Petch" panose="00000500000000000000" pitchFamily="2" charset="-34"/>
                  </a:rPr>
                  <a:t>แล้วแบ่งปันให้ผู้อื่นผ่านทางเว็บไซต์ </a:t>
                </a:r>
                <a:r>
                  <a:rPr lang="en-US" sz="2000" b="1" dirty="0">
                    <a:solidFill>
                      <a:srgbClr val="D01D59"/>
                    </a:solidFill>
                    <a:latin typeface="Chakra Petch" panose="00000500000000000000" pitchFamily="2" charset="-34"/>
                    <a:cs typeface="Chakra Petch" panose="00000500000000000000" pitchFamily="2" charset="-34"/>
                  </a:rPr>
                  <a:t>Social Network </a:t>
                </a:r>
                <a:endParaRPr lang="th-TH" sz="2000" b="1" dirty="0">
                  <a:solidFill>
                    <a:srgbClr val="D01D59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endParaRPr>
              </a:p>
              <a:p>
                <a:pPr algn="ctr"/>
                <a:r>
                  <a:rPr lang="th-TH" sz="2000" b="1" dirty="0">
                    <a:solidFill>
                      <a:srgbClr val="D01D59"/>
                    </a:solidFill>
                    <a:latin typeface="Chakra Petch" panose="00000500000000000000" pitchFamily="2" charset="-34"/>
                    <a:cs typeface="Chakra Petch" panose="00000500000000000000" pitchFamily="2" charset="-34"/>
                  </a:rPr>
                  <a:t>ที่ให้บริการบนโลกออนไลน์</a:t>
                </a:r>
                <a:endParaRPr lang="th-TH" b="1" dirty="0">
                  <a:solidFill>
                    <a:srgbClr val="D01D59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630923" y="1880943"/>
                <a:ext cx="1606530" cy="8679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h-TH" b="1" dirty="0">
                    <a:solidFill>
                      <a:srgbClr val="00B050"/>
                    </a:solidFill>
                    <a:latin typeface="Chakra Petch" panose="00000500000000000000" pitchFamily="2" charset="-34"/>
                    <a:cs typeface="Chakra Petch" panose="00000500000000000000" pitchFamily="2" charset="-34"/>
                  </a:rPr>
                  <a:t>ในที่นี้หมายถึง</a:t>
                </a:r>
              </a:p>
              <a:p>
                <a:r>
                  <a:rPr lang="th-TH" b="1" dirty="0">
                    <a:solidFill>
                      <a:srgbClr val="00B050"/>
                    </a:solidFill>
                    <a:latin typeface="Chakra Petch" panose="00000500000000000000" pitchFamily="2" charset="-34"/>
                    <a:cs typeface="Chakra Petch" panose="00000500000000000000" pitchFamily="2" charset="-34"/>
                  </a:rPr>
                  <a:t>สังคมออนไลน์</a:t>
                </a:r>
                <a:endParaRPr lang="th-TH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827043" y="1793893"/>
                <a:ext cx="3395931" cy="1255728"/>
              </a:xfrm>
              <a:prstGeom prst="rect">
                <a:avLst/>
              </a:prstGeom>
              <a:ln>
                <a:solidFill>
                  <a:srgbClr val="8BD8FF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h-TH" b="1" dirty="0">
                    <a:solidFill>
                      <a:srgbClr val="149AC5"/>
                    </a:solidFill>
                    <a:latin typeface="Chakra Petch" panose="00000500000000000000" pitchFamily="2" charset="-34"/>
                    <a:cs typeface="Chakra Petch" panose="00000500000000000000" pitchFamily="2" charset="-34"/>
                  </a:rPr>
                  <a:t>ในที่นี้หมายถึง สื่อ </a:t>
                </a:r>
              </a:p>
              <a:p>
                <a:pPr algn="ctr"/>
                <a:r>
                  <a:rPr lang="th-TH" b="1" dirty="0">
                    <a:solidFill>
                      <a:srgbClr val="149AC5"/>
                    </a:solidFill>
                    <a:latin typeface="Chakra Petch" panose="00000500000000000000" pitchFamily="2" charset="-34"/>
                    <a:cs typeface="Chakra Petch" panose="00000500000000000000" pitchFamily="2" charset="-34"/>
                  </a:rPr>
                  <a:t>คือ เนื้อหา เรื่องราว บทความ </a:t>
                </a:r>
              </a:p>
              <a:p>
                <a:pPr algn="ctr"/>
                <a:r>
                  <a:rPr lang="th-TH" b="1" dirty="0">
                    <a:solidFill>
                      <a:srgbClr val="149AC5"/>
                    </a:solidFill>
                    <a:latin typeface="Chakra Petch" panose="00000500000000000000" pitchFamily="2" charset="-34"/>
                    <a:cs typeface="Chakra Petch" panose="00000500000000000000" pitchFamily="2" charset="-34"/>
                  </a:rPr>
                  <a:t>วีดิโอ เพลง รูปภาพ</a:t>
                </a:r>
                <a:endParaRPr lang="th-TH" dirty="0">
                  <a:solidFill>
                    <a:srgbClr val="149AC5"/>
                  </a:solidFill>
                </a:endParaRPr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69855">
                <a:off x="267886" y="1475094"/>
                <a:ext cx="2549783" cy="2549783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36030" y="1919835"/>
                <a:ext cx="691290" cy="691290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4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85818" y="3515840"/>
                <a:ext cx="641502" cy="641502"/>
              </a:xfrm>
              <a:prstGeom prst="rect">
                <a:avLst/>
              </a:prstGeom>
            </p:spPr>
          </p:pic>
        </p:grp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7460" y="4873099"/>
              <a:ext cx="2104540" cy="210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5692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0" y="870153"/>
            <a:ext cx="12186138" cy="6065485"/>
            <a:chOff x="0" y="870153"/>
            <a:chExt cx="12186138" cy="6065485"/>
          </a:xfrm>
        </p:grpSpPr>
        <p:grpSp>
          <p:nvGrpSpPr>
            <p:cNvPr id="22" name="Group 21"/>
            <p:cNvGrpSpPr/>
            <p:nvPr/>
          </p:nvGrpSpPr>
          <p:grpSpPr>
            <a:xfrm>
              <a:off x="0" y="870153"/>
              <a:ext cx="12186138" cy="5987847"/>
              <a:chOff x="0" y="870153"/>
              <a:chExt cx="12186138" cy="5987847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74" t="11840" r="5239" b="13065"/>
              <a:stretch/>
            </p:blipFill>
            <p:spPr>
              <a:xfrm>
                <a:off x="0" y="870154"/>
                <a:ext cx="5045036" cy="5987845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74" t="11840" r="5239" b="13065"/>
              <a:stretch/>
            </p:blipFill>
            <p:spPr>
              <a:xfrm>
                <a:off x="5045036" y="870153"/>
                <a:ext cx="5045036" cy="5987845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75" t="11840" r="57405" b="13065"/>
              <a:stretch/>
            </p:blipFill>
            <p:spPr>
              <a:xfrm>
                <a:off x="10082101" y="870155"/>
                <a:ext cx="2104037" cy="5987845"/>
              </a:xfrm>
              <a:prstGeom prst="rect">
                <a:avLst/>
              </a:prstGeom>
            </p:spPr>
          </p:pic>
        </p:grpSp>
        <p:sp>
          <p:nvSpPr>
            <p:cNvPr id="23" name="Rectangle 22"/>
            <p:cNvSpPr/>
            <p:nvPr/>
          </p:nvSpPr>
          <p:spPr>
            <a:xfrm>
              <a:off x="6003985" y="870153"/>
              <a:ext cx="69011" cy="6065485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149A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0" y="3709358"/>
              <a:ext cx="12186138" cy="60385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149A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36987" y="1106838"/>
            <a:ext cx="11718869" cy="5612027"/>
            <a:chOff x="136987" y="1106838"/>
            <a:chExt cx="11718869" cy="5612027"/>
          </a:xfrm>
        </p:grpSpPr>
        <p:sp>
          <p:nvSpPr>
            <p:cNvPr id="6" name="Rectangle 5"/>
            <p:cNvSpPr/>
            <p:nvPr/>
          </p:nvSpPr>
          <p:spPr>
            <a:xfrm>
              <a:off x="6140181" y="1652664"/>
              <a:ext cx="3726611" cy="19451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YouTube</a:t>
              </a:r>
              <a:endParaRPr lang="en-US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endParaRPr>
            </a:p>
            <a:p>
              <a:pPr algn="ctr"/>
              <a:endParaRPr lang="th-TH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endParaRPr>
            </a:p>
            <a:p>
              <a:pPr algn="ctr"/>
              <a:r>
                <a:rPr lang="th-TH" sz="1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เว็บไซต์ที่ให้บริการแลกเปลี่ยน</a:t>
              </a:r>
            </a:p>
            <a:p>
              <a:pPr algn="ctr"/>
              <a:r>
                <a:rPr lang="th-TH" sz="1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ภาพวิดีโอระหว่างผู้ใช้ได้ฟรี </a:t>
              </a:r>
            </a:p>
            <a:p>
              <a:pPr algn="ctr"/>
              <a:r>
                <a:rPr lang="th-TH" sz="1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โดยผู้ใช้สามารถเข้าดูวีดีโอต่างๆ</a:t>
              </a:r>
            </a:p>
            <a:p>
              <a:pPr algn="ctr"/>
              <a:r>
                <a:rPr lang="th-TH" sz="1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พร้อมทั้งเป็นผู้อัปโหลดวีดีโอ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003962">
              <a:off x="298950" y="1131647"/>
              <a:ext cx="2286891" cy="2286891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079098">
              <a:off x="6467073" y="3782907"/>
              <a:ext cx="2359093" cy="2359093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76922">
              <a:off x="3907259" y="4494418"/>
              <a:ext cx="2003362" cy="200336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97034">
              <a:off x="9592312" y="1106838"/>
              <a:ext cx="2228929" cy="2228929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2772857" y="1131647"/>
              <a:ext cx="3226077" cy="18835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Facebook</a:t>
              </a:r>
              <a:r>
                <a:rPr lang="en-US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 </a:t>
              </a:r>
            </a:p>
            <a:p>
              <a:pPr lvl="0" algn="ctr"/>
              <a:endParaRPr lang="th-TH" sz="1400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endParaRPr>
            </a:p>
            <a:p>
              <a:pPr lvl="0" algn="ctr"/>
              <a:r>
                <a:rPr lang="th-TH" sz="1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บริการบนอินเทอร์เน็ตประเภทหนึ่ง </a:t>
              </a:r>
            </a:p>
            <a:p>
              <a:pPr lvl="0" algn="ctr"/>
              <a:r>
                <a:rPr lang="th-TH" sz="1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ที่ช่วยในติดต่อสื่อสาร ไปตลอดจน</a:t>
              </a:r>
            </a:p>
            <a:p>
              <a:pPr lvl="0" algn="ctr"/>
              <a:r>
                <a:rPr lang="th-TH" sz="1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ทำกิจกรรมร่วมกับเพื่อนๆ </a:t>
              </a:r>
            </a:p>
            <a:p>
              <a:pPr lvl="0" algn="ctr"/>
              <a:r>
                <a:rPr lang="th-TH" sz="1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กลุ่มเพื่อน หรือบุคคลอื่นได้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36987" y="4060556"/>
              <a:ext cx="3703088" cy="25483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TikTok</a:t>
              </a:r>
              <a:endParaRPr lang="en-US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endParaRPr>
            </a:p>
            <a:p>
              <a:pPr lvl="0" algn="ctr"/>
              <a:endParaRPr lang="th-TH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endParaRPr>
            </a:p>
            <a:p>
              <a:pPr lvl="0" algn="ctr"/>
              <a:r>
                <a:rPr lang="th-TH" sz="1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คือ เป็นแพลตฟอร์ม </a:t>
              </a:r>
              <a:r>
                <a:rPr lang="en-US" sz="1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Social Media </a:t>
              </a:r>
              <a:endParaRPr lang="th-TH" sz="1400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endParaRPr>
            </a:p>
            <a:p>
              <a:pPr lvl="0" algn="ctr"/>
              <a:r>
                <a:rPr lang="th-TH" sz="1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มีจุดเด่นคือ การสร้างและแชร์วิดีโอสั้น ๆ </a:t>
              </a:r>
            </a:p>
            <a:p>
              <a:pPr lvl="0" algn="ctr"/>
              <a:r>
                <a:rPr lang="th-TH" sz="1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เช่น คลิปเต้นสั้นๆ สร้างคอนเทนต์ตลก </a:t>
              </a:r>
            </a:p>
            <a:p>
              <a:pPr lvl="0" algn="ctr"/>
              <a:r>
                <a:rPr lang="th-TH" sz="1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เพื่อโฆษณา และแชร์บนโลกออนไลน์ </a:t>
              </a:r>
            </a:p>
            <a:p>
              <a:pPr lvl="0" algn="ctr"/>
              <a:r>
                <a:rPr lang="th-TH" sz="1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พร้อมติด #</a:t>
              </a:r>
              <a:r>
                <a:rPr lang="en-US" sz="1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Hashtags </a:t>
              </a:r>
              <a:r>
                <a:rPr lang="th-TH" sz="1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ต่าง ๆ </a:t>
              </a:r>
            </a:p>
            <a:p>
              <a:pPr lvl="0" algn="ctr"/>
              <a:r>
                <a:rPr lang="th-TH" sz="1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เพิ่มความสะดวกในการเข้าถึง</a:t>
              </a:r>
              <a:endParaRPr lang="th-TH" sz="1400" dirty="0">
                <a:solidFill>
                  <a:srgbClr val="00206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915116" y="4773717"/>
              <a:ext cx="2940740" cy="19451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Instagram</a:t>
              </a:r>
            </a:p>
            <a:p>
              <a:pPr lvl="0" algn="ctr"/>
              <a:endParaRPr lang="th-TH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endParaRPr>
            </a:p>
            <a:p>
              <a:pPr lvl="0" algn="ctr"/>
              <a:r>
                <a:rPr lang="th-TH" sz="1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คือ โซเชียลมีเดียที่อัพโหลดรูปภาพ </a:t>
              </a:r>
            </a:p>
            <a:p>
              <a:pPr lvl="0" algn="ctr"/>
              <a:r>
                <a:rPr lang="th-TH" sz="1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และวีดิโอ ต่างๆ </a:t>
              </a:r>
            </a:p>
            <a:p>
              <a:pPr lvl="0" algn="ctr"/>
              <a:r>
                <a:rPr lang="th-TH" sz="1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และแชร์ให้กับผู้ติดตามของเราได้ </a:t>
              </a:r>
            </a:p>
            <a:p>
              <a:pPr lvl="0" algn="ctr"/>
              <a:r>
                <a:rPr lang="th-TH" sz="1400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และเราก็เช่นเดียวกัน</a:t>
              </a:r>
              <a:endParaRPr lang="th-TH" sz="14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465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793631" y="1097867"/>
            <a:ext cx="10933224" cy="5450319"/>
            <a:chOff x="793631" y="1097867"/>
            <a:chExt cx="10933224" cy="5450319"/>
          </a:xfrm>
        </p:grpSpPr>
        <p:grpSp>
          <p:nvGrpSpPr>
            <p:cNvPr id="13" name="Group 12"/>
            <p:cNvGrpSpPr/>
            <p:nvPr/>
          </p:nvGrpSpPr>
          <p:grpSpPr>
            <a:xfrm>
              <a:off x="793631" y="1097867"/>
              <a:ext cx="10933224" cy="5450319"/>
              <a:chOff x="793631" y="1097867"/>
              <a:chExt cx="10933224" cy="5450319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3892880" y="1097867"/>
                <a:ext cx="4488729" cy="1477486"/>
                <a:chOff x="3892880" y="1097867"/>
                <a:chExt cx="4488729" cy="1477486"/>
              </a:xfrm>
            </p:grpSpPr>
            <p:sp>
              <p:nvSpPr>
                <p:cNvPr id="2" name="Rectangle 1"/>
                <p:cNvSpPr/>
                <p:nvPr/>
              </p:nvSpPr>
              <p:spPr>
                <a:xfrm>
                  <a:off x="4157007" y="1097867"/>
                  <a:ext cx="3877986" cy="707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4000" b="1" dirty="0">
                      <a:solidFill>
                        <a:prstClr val="black"/>
                      </a:solidFill>
                      <a:latin typeface="Chakra Petch" panose="00000500000000000000" pitchFamily="2" charset="-34"/>
                      <a:cs typeface="Chakra Petch" panose="00000500000000000000" pitchFamily="2" charset="-34"/>
                    </a:rPr>
                    <a:t>Social Media</a:t>
                  </a: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3892880" y="1793664"/>
                  <a:ext cx="4488729" cy="78168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th-TH" sz="3200" b="1" dirty="0">
                      <a:latin typeface="Chakra Petch" panose="00000500000000000000" pitchFamily="2" charset="-34"/>
                      <a:cs typeface="Chakra Petch" panose="00000500000000000000" pitchFamily="2" charset="-34"/>
                    </a:rPr>
                    <a:t>ใช้งานบ่อยๆมีอะไรบ้าง</a:t>
                  </a:r>
                  <a:r>
                    <a:rPr lang="en-US" sz="3200" b="1" dirty="0">
                      <a:latin typeface="Chakra Petch" panose="00000500000000000000" pitchFamily="2" charset="-34"/>
                      <a:cs typeface="Chakra Petch" panose="00000500000000000000" pitchFamily="2" charset="-34"/>
                    </a:rPr>
                    <a:t>?</a:t>
                  </a:r>
                  <a:endParaRPr lang="en-US" sz="3600" b="1" dirty="0">
                    <a:latin typeface="Chakra Petch" panose="00000500000000000000" pitchFamily="2" charset="-34"/>
                    <a:cs typeface="Chakra Petch" panose="00000500000000000000" pitchFamily="2" charset="-34"/>
                  </a:endParaRPr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793631" y="2501550"/>
                <a:ext cx="10538603" cy="4046636"/>
                <a:chOff x="793631" y="2501550"/>
                <a:chExt cx="10538603" cy="4046636"/>
              </a:xfrm>
            </p:grpSpPr>
            <p:sp>
              <p:nvSpPr>
                <p:cNvPr id="5" name="Rounded Rectangle 4"/>
                <p:cNvSpPr/>
                <p:nvPr/>
              </p:nvSpPr>
              <p:spPr>
                <a:xfrm>
                  <a:off x="793631" y="2501550"/>
                  <a:ext cx="4080294" cy="4045789"/>
                </a:xfrm>
                <a:prstGeom prst="roundRect">
                  <a:avLst/>
                </a:prstGeom>
                <a:solidFill>
                  <a:srgbClr val="DCB9FF"/>
                </a:solidFill>
                <a:ln w="57150">
                  <a:solidFill>
                    <a:srgbClr val="CC99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28" name="Rounded Rectangle 27"/>
                <p:cNvSpPr/>
                <p:nvPr/>
              </p:nvSpPr>
              <p:spPr>
                <a:xfrm>
                  <a:off x="7251940" y="2502397"/>
                  <a:ext cx="4080294" cy="4045789"/>
                </a:xfrm>
                <a:prstGeom prst="roundRect">
                  <a:avLst/>
                </a:prstGeom>
                <a:solidFill>
                  <a:srgbClr val="FF9FA1"/>
                </a:solidFill>
                <a:ln w="57150">
                  <a:solidFill>
                    <a:srgbClr val="FF7C8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8340047" y="2696606"/>
                  <a:ext cx="2098586" cy="802256"/>
                </a:xfrm>
                <a:prstGeom prst="ellipse">
                  <a:avLst/>
                </a:prstGeom>
                <a:solidFill>
                  <a:srgbClr val="FF7C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1784485" y="2700068"/>
                  <a:ext cx="2098586" cy="802256"/>
                </a:xfrm>
                <a:prstGeom prst="ellipse">
                  <a:avLst/>
                </a:prstGeom>
                <a:solidFill>
                  <a:srgbClr val="CC99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1949467" y="2753440"/>
                  <a:ext cx="1619354" cy="69551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th-TH" sz="2800" b="1" dirty="0">
                      <a:latin typeface="Chakra Petch" panose="00000500000000000000" pitchFamily="2" charset="-34"/>
                      <a:cs typeface="Chakra Petch" panose="00000500000000000000" pitchFamily="2" charset="-34"/>
                    </a:rPr>
                    <a:t>ประโยชน์</a:t>
                  </a:r>
                  <a:endParaRPr lang="en-US" sz="3200" b="1" dirty="0">
                    <a:latin typeface="Chakra Petch" panose="00000500000000000000" pitchFamily="2" charset="-34"/>
                    <a:cs typeface="Chakra Petch" panose="00000500000000000000" pitchFamily="2" charset="-34"/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8982818" y="2753440"/>
                  <a:ext cx="813043" cy="69551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th-TH" sz="2800" b="1" dirty="0">
                      <a:latin typeface="Chakra Petch" panose="00000500000000000000" pitchFamily="2" charset="-34"/>
                      <a:cs typeface="Chakra Petch" panose="00000500000000000000" pitchFamily="2" charset="-34"/>
                    </a:rPr>
                    <a:t>โทษ</a:t>
                  </a:r>
                  <a:endParaRPr lang="en-US" sz="3200" b="1" dirty="0">
                    <a:latin typeface="Chakra Petch" panose="00000500000000000000" pitchFamily="2" charset="-34"/>
                    <a:cs typeface="Chakra Petch" panose="00000500000000000000" pitchFamily="2" charset="-34"/>
                  </a:endParaRPr>
                </a:p>
              </p:txBody>
            </p:sp>
          </p:grp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75855" y="4873312"/>
                <a:ext cx="1423679" cy="1423679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03176" y="4920305"/>
                <a:ext cx="1423679" cy="1423679"/>
              </a:xfrm>
              <a:prstGeom prst="rect">
                <a:avLst/>
              </a:prstGeom>
            </p:spPr>
          </p:pic>
        </p:grpSp>
        <p:grpSp>
          <p:nvGrpSpPr>
            <p:cNvPr id="34" name="Group 33"/>
            <p:cNvGrpSpPr/>
            <p:nvPr/>
          </p:nvGrpSpPr>
          <p:grpSpPr>
            <a:xfrm>
              <a:off x="1841741" y="5461852"/>
              <a:ext cx="1949570" cy="899384"/>
              <a:chOff x="2415396" y="5399843"/>
              <a:chExt cx="1949570" cy="899384"/>
            </a:xfrm>
          </p:grpSpPr>
          <p:sp>
            <p:nvSpPr>
              <p:cNvPr id="32" name="Heart 31"/>
              <p:cNvSpPr/>
              <p:nvPr/>
            </p:nvSpPr>
            <p:spPr>
              <a:xfrm>
                <a:off x="2415396" y="5399843"/>
                <a:ext cx="836763" cy="897148"/>
              </a:xfrm>
              <a:prstGeom prst="heart">
                <a:avLst/>
              </a:prstGeom>
              <a:noFill/>
              <a:ln w="28575">
                <a:solidFill>
                  <a:srgbClr val="CC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solidFill>
                    <a:srgbClr val="CC99FF"/>
                  </a:solidFill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872596" y="6081371"/>
                <a:ext cx="1492370" cy="217856"/>
              </a:xfrm>
              <a:custGeom>
                <a:avLst/>
                <a:gdLst>
                  <a:gd name="connsiteX0" fmla="*/ 0 w 1492370"/>
                  <a:gd name="connsiteY0" fmla="*/ 181406 h 217856"/>
                  <a:gd name="connsiteX1" fmla="*/ 621102 w 1492370"/>
                  <a:gd name="connsiteY1" fmla="*/ 252 h 217856"/>
                  <a:gd name="connsiteX2" fmla="*/ 905774 w 1492370"/>
                  <a:gd name="connsiteY2" fmla="*/ 215912 h 217856"/>
                  <a:gd name="connsiteX3" fmla="*/ 1492370 w 1492370"/>
                  <a:gd name="connsiteY3" fmla="*/ 112395 h 217856"/>
                  <a:gd name="connsiteX4" fmla="*/ 1492370 w 1492370"/>
                  <a:gd name="connsiteY4" fmla="*/ 112395 h 217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92370" h="217856">
                    <a:moveTo>
                      <a:pt x="0" y="181406"/>
                    </a:moveTo>
                    <a:cubicBezTo>
                      <a:pt x="235070" y="87953"/>
                      <a:pt x="470140" y="-5499"/>
                      <a:pt x="621102" y="252"/>
                    </a:cubicBezTo>
                    <a:cubicBezTo>
                      <a:pt x="772064" y="6003"/>
                      <a:pt x="760563" y="197222"/>
                      <a:pt x="905774" y="215912"/>
                    </a:cubicBezTo>
                    <a:cubicBezTo>
                      <a:pt x="1050985" y="234603"/>
                      <a:pt x="1492370" y="112395"/>
                      <a:pt x="1492370" y="112395"/>
                    </a:cubicBezTo>
                    <a:lnTo>
                      <a:pt x="1492370" y="112395"/>
                    </a:lnTo>
                  </a:path>
                </a:pathLst>
              </a:custGeom>
              <a:noFill/>
              <a:ln w="28575">
                <a:solidFill>
                  <a:srgbClr val="CC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8362232" y="5491592"/>
              <a:ext cx="1949570" cy="899384"/>
              <a:chOff x="2415396" y="5399843"/>
              <a:chExt cx="1949570" cy="899384"/>
            </a:xfrm>
          </p:grpSpPr>
          <p:sp>
            <p:nvSpPr>
              <p:cNvPr id="36" name="Heart 35"/>
              <p:cNvSpPr/>
              <p:nvPr/>
            </p:nvSpPr>
            <p:spPr>
              <a:xfrm>
                <a:off x="2415396" y="5399843"/>
                <a:ext cx="836763" cy="897148"/>
              </a:xfrm>
              <a:prstGeom prst="heart">
                <a:avLst/>
              </a:prstGeom>
              <a:noFill/>
              <a:ln w="28575">
                <a:solidFill>
                  <a:srgbClr val="FF5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solidFill>
                    <a:srgbClr val="CC99FF"/>
                  </a:solidFill>
                </a:endParaRPr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872596" y="6081371"/>
                <a:ext cx="1492370" cy="217856"/>
              </a:xfrm>
              <a:custGeom>
                <a:avLst/>
                <a:gdLst>
                  <a:gd name="connsiteX0" fmla="*/ 0 w 1492370"/>
                  <a:gd name="connsiteY0" fmla="*/ 181406 h 217856"/>
                  <a:gd name="connsiteX1" fmla="*/ 621102 w 1492370"/>
                  <a:gd name="connsiteY1" fmla="*/ 252 h 217856"/>
                  <a:gd name="connsiteX2" fmla="*/ 905774 w 1492370"/>
                  <a:gd name="connsiteY2" fmla="*/ 215912 h 217856"/>
                  <a:gd name="connsiteX3" fmla="*/ 1492370 w 1492370"/>
                  <a:gd name="connsiteY3" fmla="*/ 112395 h 217856"/>
                  <a:gd name="connsiteX4" fmla="*/ 1492370 w 1492370"/>
                  <a:gd name="connsiteY4" fmla="*/ 112395 h 217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92370" h="217856">
                    <a:moveTo>
                      <a:pt x="0" y="181406"/>
                    </a:moveTo>
                    <a:cubicBezTo>
                      <a:pt x="235070" y="87953"/>
                      <a:pt x="470140" y="-5499"/>
                      <a:pt x="621102" y="252"/>
                    </a:cubicBezTo>
                    <a:cubicBezTo>
                      <a:pt x="772064" y="6003"/>
                      <a:pt x="760563" y="197222"/>
                      <a:pt x="905774" y="215912"/>
                    </a:cubicBezTo>
                    <a:cubicBezTo>
                      <a:pt x="1050985" y="234603"/>
                      <a:pt x="1492370" y="112395"/>
                      <a:pt x="1492370" y="112395"/>
                    </a:cubicBezTo>
                    <a:lnTo>
                      <a:pt x="1492370" y="112395"/>
                    </a:lnTo>
                  </a:path>
                </a:pathLst>
              </a:custGeom>
              <a:noFill/>
              <a:ln w="28575">
                <a:solidFill>
                  <a:srgbClr val="FF5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9098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219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Chakra Petch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Sirilak  Lerthiransap</cp:lastModifiedBy>
  <cp:revision>53</cp:revision>
  <dcterms:created xsi:type="dcterms:W3CDTF">2021-03-23T10:29:04Z</dcterms:created>
  <dcterms:modified xsi:type="dcterms:W3CDTF">2021-10-23T07:18:05Z</dcterms:modified>
</cp:coreProperties>
</file>