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56" r:id="rId4"/>
    <p:sldId id="260" r:id="rId5"/>
    <p:sldId id="271" r:id="rId6"/>
    <p:sldId id="273" r:id="rId7"/>
    <p:sldId id="272" r:id="rId8"/>
    <p:sldId id="274" r:id="rId9"/>
    <p:sldId id="269" r:id="rId10"/>
    <p:sldId id="275" r:id="rId11"/>
    <p:sldId id="270" r:id="rId12"/>
    <p:sldId id="267" r:id="rId13"/>
    <p:sldId id="27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4854"/>
    <a:srgbClr val="66CCFF"/>
    <a:srgbClr val="FF9999"/>
    <a:srgbClr val="CC99FF"/>
    <a:srgbClr val="00CC99"/>
    <a:srgbClr val="D01D59"/>
    <a:srgbClr val="006600"/>
    <a:srgbClr val="00CC66"/>
    <a:srgbClr val="99FF99"/>
    <a:srgbClr val="ED55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3" autoAdjust="0"/>
    <p:restoredTop sz="95400" autoAdjust="0"/>
  </p:normalViewPr>
  <p:slideViewPr>
    <p:cSldViewPr snapToGrid="0">
      <p:cViewPr varScale="1">
        <p:scale>
          <a:sx n="105" d="100"/>
          <a:sy n="105" d="100"/>
        </p:scale>
        <p:origin x="46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515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45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86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507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7308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479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152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9955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275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3416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161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892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7495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674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609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21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77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35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499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18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284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135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35801E0-F063-434C-A844-AC63E5FEC5F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7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065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473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5072"/>
            <a:ext cx="12192000" cy="6842928"/>
          </a:xfrm>
          <a:prstGeom prst="rect">
            <a:avLst/>
          </a:prstGeom>
          <a:solidFill>
            <a:srgbClr val="B9C0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024"/>
            <a:ext cx="12192000" cy="6858000"/>
          </a:xfrm>
          <a:prstGeom prst="rect">
            <a:avLst/>
          </a:prstGeom>
          <a:solidFill>
            <a:srgbClr val="F4C2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0" y="236750"/>
            <a:ext cx="12192000" cy="6863024"/>
          </a:xfrm>
          <a:prstGeom prst="rect">
            <a:avLst/>
          </a:prstGeom>
          <a:solidFill>
            <a:srgbClr val="018A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236750"/>
            <a:ext cx="12192000" cy="6863024"/>
          </a:xfrm>
          <a:prstGeom prst="rect">
            <a:avLst/>
          </a:prstGeom>
          <a:solidFill>
            <a:srgbClr val="05B1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-2512"/>
            <a:ext cx="12192000" cy="710228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047392" y="1837620"/>
            <a:ext cx="3999244" cy="38887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4" name="Picture 13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17B5B394-7ABD-4A6B-9AD0-978E8435566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13522" y="2021280"/>
            <a:ext cx="3812589" cy="381258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FA84077-9103-4DFE-8C60-D8D2A91995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7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747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31" grpId="0" animBg="1"/>
      <p:bldP spid="30" grpId="0" animBg="1"/>
      <p:bldP spid="19" grpId="0" animBg="1"/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9" name="Group 1028"/>
          <p:cNvGrpSpPr/>
          <p:nvPr/>
        </p:nvGrpSpPr>
        <p:grpSpPr>
          <a:xfrm>
            <a:off x="523851" y="1056923"/>
            <a:ext cx="2654730" cy="1609692"/>
            <a:chOff x="523851" y="1056923"/>
            <a:chExt cx="2654730" cy="1609692"/>
          </a:xfrm>
        </p:grpSpPr>
        <p:sp>
          <p:nvSpPr>
            <p:cNvPr id="1028" name="Oval 1027"/>
            <p:cNvSpPr/>
            <p:nvPr/>
          </p:nvSpPr>
          <p:spPr>
            <a:xfrm>
              <a:off x="523851" y="1056923"/>
              <a:ext cx="2654730" cy="1609692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48840" y="1410407"/>
              <a:ext cx="1967205" cy="9540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4000" b="1" dirty="0">
                  <a:cs typeface="Chakra Petch" panose="00000500000000000000"/>
                </a:rPr>
                <a:t>ตัวอย่าง</a:t>
              </a:r>
              <a:endParaRPr lang="th-TH" dirty="0"/>
            </a:p>
          </p:txBody>
        </p:sp>
      </p:grpSp>
      <p:grpSp>
        <p:nvGrpSpPr>
          <p:cNvPr id="1031" name="Group 1030"/>
          <p:cNvGrpSpPr/>
          <p:nvPr/>
        </p:nvGrpSpPr>
        <p:grpSpPr>
          <a:xfrm>
            <a:off x="3201577" y="1020948"/>
            <a:ext cx="5591763" cy="5706462"/>
            <a:chOff x="3201577" y="1020948"/>
            <a:chExt cx="5591763" cy="5706462"/>
          </a:xfrm>
        </p:grpSpPr>
        <p:sp>
          <p:nvSpPr>
            <p:cNvPr id="31" name="Rectangle 30"/>
            <p:cNvSpPr/>
            <p:nvPr/>
          </p:nvSpPr>
          <p:spPr>
            <a:xfrm>
              <a:off x="3201577" y="3927960"/>
              <a:ext cx="77457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2000" b="1" dirty="0">
                  <a:cs typeface="Chakra Petch" panose="00000500000000000000"/>
                </a:rPr>
                <a:t>แก้ไข</a:t>
              </a:r>
              <a:endParaRPr lang="th-TH" sz="1400" dirty="0"/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4521316" y="1020948"/>
              <a:ext cx="2553480" cy="5687031"/>
              <a:chOff x="4521316" y="1020948"/>
              <a:chExt cx="2553480" cy="5687031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4573882" y="1020948"/>
                <a:ext cx="2448351" cy="695511"/>
                <a:chOff x="381511" y="1674529"/>
                <a:chExt cx="2593404" cy="695511"/>
              </a:xfrm>
              <a:solidFill>
                <a:srgbClr val="92D050"/>
              </a:solidFill>
            </p:grpSpPr>
            <p:sp>
              <p:nvSpPr>
                <p:cNvPr id="3" name="Flowchart: Terminator 2"/>
                <p:cNvSpPr/>
                <p:nvPr/>
              </p:nvSpPr>
              <p:spPr>
                <a:xfrm>
                  <a:off x="381511" y="1674529"/>
                  <a:ext cx="2593404" cy="695511"/>
                </a:xfrm>
                <a:prstGeom prst="flowChartTerminator">
                  <a:avLst/>
                </a:prstGeom>
                <a:solidFill>
                  <a:srgbClr val="FA485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 sz="2000"/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802992" y="1768402"/>
                  <a:ext cx="1681871" cy="523220"/>
                </a:xfrm>
                <a:prstGeom prst="rect">
                  <a:avLst/>
                </a:prstGeom>
                <a:solidFill>
                  <a:srgbClr val="FA4854"/>
                </a:solidFill>
              </p:spPr>
              <p:txBody>
                <a:bodyPr wrap="none">
                  <a:spAutoFit/>
                </a:bodyPr>
                <a:lstStyle/>
                <a:p>
                  <a:r>
                    <a:rPr lang="th-TH" sz="2000" b="1" dirty="0">
                      <a:cs typeface="Chakra Petch" panose="00000500000000000000"/>
                    </a:rPr>
                    <a:t>ครูสั่งการบ้าน</a:t>
                  </a:r>
                  <a:endParaRPr lang="th-TH" sz="1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4639532" y="2975217"/>
                <a:ext cx="2216297" cy="647270"/>
                <a:chOff x="835489" y="3126308"/>
                <a:chExt cx="2823883" cy="792490"/>
              </a:xfrm>
              <a:solidFill>
                <a:srgbClr val="FF66FF"/>
              </a:solidFill>
            </p:grpSpPr>
            <p:sp>
              <p:nvSpPr>
                <p:cNvPr id="6" name="Flowchart: Process 5"/>
                <p:cNvSpPr/>
                <p:nvPr/>
              </p:nvSpPr>
              <p:spPr>
                <a:xfrm>
                  <a:off x="835489" y="3126308"/>
                  <a:ext cx="2823883" cy="792490"/>
                </a:xfrm>
                <a:prstGeom prst="flowChartProcess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 sz="2000"/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1401309" y="3249444"/>
                  <a:ext cx="1402948" cy="523219"/>
                </a:xfrm>
                <a:prstGeom prst="rect">
                  <a:avLst/>
                </a:prstGeom>
                <a:solidFill>
                  <a:srgbClr val="FF9999"/>
                </a:solidFill>
              </p:spPr>
              <p:txBody>
                <a:bodyPr wrap="none">
                  <a:spAutoFit/>
                </a:bodyPr>
                <a:lstStyle/>
                <a:p>
                  <a:r>
                    <a:rPr lang="th-TH" sz="2000" b="1" dirty="0">
                      <a:cs typeface="Chakra Petch" panose="00000500000000000000"/>
                    </a:rPr>
                    <a:t>ทำการบ้าน</a:t>
                  </a:r>
                  <a:endParaRPr lang="th-TH" sz="1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4521316" y="4812791"/>
                <a:ext cx="2553480" cy="972206"/>
                <a:chOff x="363069" y="4063902"/>
                <a:chExt cx="2823883" cy="1093694"/>
              </a:xfrm>
            </p:grpSpPr>
            <p:sp>
              <p:nvSpPr>
                <p:cNvPr id="5" name="Flowchart: Decision 4"/>
                <p:cNvSpPr/>
                <p:nvPr/>
              </p:nvSpPr>
              <p:spPr>
                <a:xfrm>
                  <a:off x="363069" y="4063902"/>
                  <a:ext cx="2823883" cy="1093694"/>
                </a:xfrm>
                <a:prstGeom prst="flowChartDecision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 sz="2000"/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739284" y="4338505"/>
                  <a:ext cx="1994457" cy="52321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th-TH" sz="2000" b="1" dirty="0">
                      <a:cs typeface="Chakra Petch" panose="00000500000000000000"/>
                    </a:rPr>
                    <a:t>ครูตรวจการบ้าน</a:t>
                  </a:r>
                  <a:endParaRPr lang="th-TH" sz="1400" dirty="0"/>
                </a:p>
              </p:txBody>
            </p:sp>
          </p:grpSp>
          <p:grpSp>
            <p:nvGrpSpPr>
              <p:cNvPr id="26" name="Group 25"/>
              <p:cNvGrpSpPr/>
              <p:nvPr/>
            </p:nvGrpSpPr>
            <p:grpSpPr>
              <a:xfrm>
                <a:off x="4606248" y="2007079"/>
                <a:ext cx="2383617" cy="677518"/>
                <a:chOff x="390817" y="3545929"/>
                <a:chExt cx="2716306" cy="784432"/>
              </a:xfrm>
              <a:solidFill>
                <a:schemeClr val="accent4"/>
              </a:solidFill>
            </p:grpSpPr>
            <p:sp>
              <p:nvSpPr>
                <p:cNvPr id="25" name="Parallelogram 24"/>
                <p:cNvSpPr/>
                <p:nvPr/>
              </p:nvSpPr>
              <p:spPr>
                <a:xfrm>
                  <a:off x="390817" y="3545929"/>
                  <a:ext cx="2716306" cy="784432"/>
                </a:xfrm>
                <a:prstGeom prst="parallelogram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896876" y="3659061"/>
                  <a:ext cx="1377300" cy="523220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th-TH" sz="2000" b="1" dirty="0">
                      <a:cs typeface="Chakra Petch" panose="00000500000000000000"/>
                    </a:rPr>
                    <a:t>รับคำสั่งครู</a:t>
                  </a:r>
                  <a:endParaRPr lang="th-TH" sz="1400" dirty="0"/>
                </a:p>
              </p:txBody>
            </p:sp>
          </p:grpSp>
          <p:grpSp>
            <p:nvGrpSpPr>
              <p:cNvPr id="41" name="Group 40"/>
              <p:cNvGrpSpPr/>
              <p:nvPr/>
            </p:nvGrpSpPr>
            <p:grpSpPr>
              <a:xfrm>
                <a:off x="4655096" y="3954594"/>
                <a:ext cx="2216297" cy="647270"/>
                <a:chOff x="835489" y="3126308"/>
                <a:chExt cx="2823883" cy="792490"/>
              </a:xfrm>
              <a:solidFill>
                <a:srgbClr val="CC00FF"/>
              </a:solidFill>
            </p:grpSpPr>
            <p:sp>
              <p:nvSpPr>
                <p:cNvPr id="42" name="Flowchart: Process 41"/>
                <p:cNvSpPr/>
                <p:nvPr/>
              </p:nvSpPr>
              <p:spPr>
                <a:xfrm>
                  <a:off x="835489" y="3126308"/>
                  <a:ext cx="2823883" cy="792490"/>
                </a:xfrm>
                <a:prstGeom prst="flowChartProcess">
                  <a:avLst/>
                </a:prstGeom>
                <a:solidFill>
                  <a:srgbClr val="CC99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 sz="2000"/>
                </a:p>
              </p:txBody>
            </p:sp>
            <p:sp>
              <p:nvSpPr>
                <p:cNvPr id="43" name="Rectangle 42"/>
                <p:cNvSpPr/>
                <p:nvPr/>
              </p:nvSpPr>
              <p:spPr>
                <a:xfrm>
                  <a:off x="1435221" y="3234021"/>
                  <a:ext cx="1378904" cy="523219"/>
                </a:xfrm>
                <a:prstGeom prst="rect">
                  <a:avLst/>
                </a:prstGeom>
                <a:solidFill>
                  <a:srgbClr val="CC99FF"/>
                </a:solidFill>
              </p:spPr>
              <p:txBody>
                <a:bodyPr wrap="none">
                  <a:spAutoFit/>
                </a:bodyPr>
                <a:lstStyle/>
                <a:p>
                  <a:r>
                    <a:rPr lang="th-TH" sz="2000" b="1" dirty="0">
                      <a:cs typeface="Chakra Petch" panose="00000500000000000000"/>
                    </a:rPr>
                    <a:t>ส่งการบ้าน</a:t>
                  </a:r>
                  <a:endParaRPr lang="th-TH" sz="1400" dirty="0"/>
                </a:p>
              </p:txBody>
            </p:sp>
          </p:grpSp>
          <p:grpSp>
            <p:nvGrpSpPr>
              <p:cNvPr id="44" name="Group 43"/>
              <p:cNvGrpSpPr/>
              <p:nvPr/>
            </p:nvGrpSpPr>
            <p:grpSpPr>
              <a:xfrm>
                <a:off x="4572530" y="6042073"/>
                <a:ext cx="2411772" cy="665906"/>
                <a:chOff x="311521" y="1611788"/>
                <a:chExt cx="2850777" cy="797859"/>
              </a:xfrm>
            </p:grpSpPr>
            <p:sp>
              <p:nvSpPr>
                <p:cNvPr id="45" name="Flowchart: Terminator 44"/>
                <p:cNvSpPr/>
                <p:nvPr/>
              </p:nvSpPr>
              <p:spPr>
                <a:xfrm>
                  <a:off x="311521" y="1611788"/>
                  <a:ext cx="2850777" cy="797859"/>
                </a:xfrm>
                <a:prstGeom prst="flowChartTerminator">
                  <a:avLst/>
                </a:prstGeom>
                <a:solidFill>
                  <a:srgbClr val="66C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 sz="2000"/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554858" y="1749107"/>
                  <a:ext cx="2034531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th-TH" sz="2000" b="1" dirty="0">
                      <a:cs typeface="Chakra Petch" panose="00000500000000000000"/>
                    </a:rPr>
                    <a:t>ส่งการบ้านสำเร็จ</a:t>
                  </a:r>
                  <a:endParaRPr lang="th-TH" sz="1400" dirty="0"/>
                </a:p>
              </p:txBody>
            </p:sp>
          </p:grpSp>
          <p:cxnSp>
            <p:nvCxnSpPr>
              <p:cNvPr id="47" name="Straight Arrow Connector 46"/>
              <p:cNvCxnSpPr>
                <a:stCxn id="3" idx="2"/>
                <a:endCxn id="25" idx="0"/>
              </p:cNvCxnSpPr>
              <p:nvPr/>
            </p:nvCxnSpPr>
            <p:spPr>
              <a:xfrm flipH="1">
                <a:off x="5798057" y="1716459"/>
                <a:ext cx="1" cy="290620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/>
              <p:cNvCxnSpPr/>
              <p:nvPr/>
            </p:nvCxnSpPr>
            <p:spPr>
              <a:xfrm flipH="1">
                <a:off x="5765689" y="5779067"/>
                <a:ext cx="1" cy="290620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/>
              <p:cNvCxnSpPr/>
              <p:nvPr/>
            </p:nvCxnSpPr>
            <p:spPr>
              <a:xfrm flipH="1">
                <a:off x="5760089" y="4603876"/>
                <a:ext cx="1" cy="290620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/>
              <p:nvPr/>
            </p:nvCxnSpPr>
            <p:spPr>
              <a:xfrm flipH="1">
                <a:off x="5758378" y="3637340"/>
                <a:ext cx="1" cy="290620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/>
              <p:nvPr/>
            </p:nvCxnSpPr>
            <p:spPr>
              <a:xfrm flipH="1">
                <a:off x="5803860" y="2692547"/>
                <a:ext cx="1" cy="290620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" name="Group 60"/>
            <p:cNvGrpSpPr/>
            <p:nvPr/>
          </p:nvGrpSpPr>
          <p:grpSpPr>
            <a:xfrm>
              <a:off x="3976148" y="3298852"/>
              <a:ext cx="655683" cy="2009435"/>
              <a:chOff x="3983849" y="3289459"/>
              <a:chExt cx="655683" cy="2009435"/>
            </a:xfrm>
          </p:grpSpPr>
          <p:cxnSp>
            <p:nvCxnSpPr>
              <p:cNvPr id="55" name="Straight Connector 54"/>
              <p:cNvCxnSpPr>
                <a:stCxn id="6" idx="1"/>
              </p:cNvCxnSpPr>
              <p:nvPr/>
            </p:nvCxnSpPr>
            <p:spPr>
              <a:xfrm flipH="1">
                <a:off x="3998259" y="3298852"/>
                <a:ext cx="64127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flipH="1">
                <a:off x="3989294" y="5289929"/>
                <a:ext cx="53202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flipV="1">
                <a:off x="3983849" y="3289459"/>
                <a:ext cx="25952" cy="200943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0" name="Group 1029"/>
            <p:cNvGrpSpPr/>
            <p:nvPr/>
          </p:nvGrpSpPr>
          <p:grpSpPr>
            <a:xfrm>
              <a:off x="7074796" y="5779067"/>
              <a:ext cx="1718544" cy="948343"/>
              <a:chOff x="7074796" y="5779067"/>
              <a:chExt cx="1718544" cy="948343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7074796" y="6113416"/>
                <a:ext cx="65915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th-TH" sz="2000" b="1" dirty="0">
                    <a:cs typeface="Chakra Petch" panose="00000500000000000000"/>
                  </a:rPr>
                  <a:t>ผ่าน</a:t>
                </a:r>
                <a:endParaRPr lang="th-TH" sz="1400" dirty="0"/>
              </a:p>
            </p:txBody>
          </p:sp>
          <p:pic>
            <p:nvPicPr>
              <p:cNvPr id="1027" name="Picture 102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844997" y="5779067"/>
                <a:ext cx="948343" cy="948343"/>
              </a:xfrm>
              <a:prstGeom prst="rect">
                <a:avLst/>
              </a:prstGeom>
            </p:spPr>
          </p:pic>
        </p:grpSp>
      </p:grpSp>
      <p:pic>
        <p:nvPicPr>
          <p:cNvPr id="1032" name="Picture 10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3414" y="1722761"/>
            <a:ext cx="3560740" cy="3560740"/>
          </a:xfrm>
          <a:prstGeom prst="rect">
            <a:avLst/>
          </a:prstGeom>
        </p:spPr>
      </p:pic>
      <p:pic>
        <p:nvPicPr>
          <p:cNvPr id="1033" name="Picture 10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39398">
            <a:off x="751158" y="4010873"/>
            <a:ext cx="1987532" cy="198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545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327979"/>
            <a:ext cx="12191999" cy="1471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200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มาช่วยกันออกแบบโปรแกรมจากสิ่งต่างๆรอบตัว</a:t>
            </a:r>
          </a:p>
          <a:p>
            <a:pPr algn="ctr"/>
            <a:r>
              <a:rPr lang="th-TH" sz="3200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ทั้งแบบข้อความ และแบบผังงาน</a:t>
            </a:r>
          </a:p>
        </p:txBody>
      </p:sp>
      <p:sp>
        <p:nvSpPr>
          <p:cNvPr id="3" name="Rectangle 2"/>
          <p:cNvSpPr/>
          <p:nvPr/>
        </p:nvSpPr>
        <p:spPr>
          <a:xfrm>
            <a:off x="2949389" y="4064501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h-TH" sz="2000" b="1" dirty="0">
                <a:cs typeface="Chakra Petch" panose="00000500000000000000"/>
              </a:rPr>
              <a:t>เช่น เขียนโปรแกรมแสดงขั้นตอนการปลูกต้นไม้ </a:t>
            </a:r>
          </a:p>
          <a:p>
            <a:pPr algn="ctr"/>
            <a:r>
              <a:rPr lang="th-TH" sz="2000" b="1" dirty="0">
                <a:cs typeface="Chakra Petch" panose="00000500000000000000"/>
              </a:rPr>
              <a:t>เขียนโปรแกรมแสดงขั้นตอนการทอดไข่เจียว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0901" y="2779059"/>
            <a:ext cx="3040122" cy="304012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23" y="2769025"/>
            <a:ext cx="2800278" cy="2800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674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327979"/>
            <a:ext cx="12191999" cy="1471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200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มาช่วยกันสรุป เปรียบเทียบข้อดี ข้อเสีย</a:t>
            </a:r>
          </a:p>
          <a:p>
            <a:pPr algn="ctr"/>
            <a:r>
              <a:rPr lang="th-TH" sz="3200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ของการเรียนผังงาน แบบข้อความ และแบบผังงาน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884" y="3032730"/>
            <a:ext cx="3288230" cy="3288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010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B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37344">
            <a:off x="9717122" y="1168669"/>
            <a:ext cx="2053365" cy="205336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0991" y="2322914"/>
            <a:ext cx="2860354" cy="2860354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097421" y="1019606"/>
            <a:ext cx="5997155" cy="20866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solidFill>
                  <a:srgbClr val="00B050"/>
                </a:solidFill>
                <a:latin typeface="Chakra Petch" panose="00000500000000000000"/>
                <a:cs typeface="Chakra Petch" panose="00000500000000000000"/>
              </a:rPr>
              <a:t>Program</a:t>
            </a:r>
            <a:r>
              <a:rPr lang="en-US" sz="5400" b="1" dirty="0">
                <a:solidFill>
                  <a:prstClr val="black"/>
                </a:solidFill>
                <a:latin typeface="Chakra Petch" panose="00000500000000000000"/>
                <a:cs typeface="Chakra Petch" panose="00000500000000000000"/>
              </a:rPr>
              <a:t> </a:t>
            </a:r>
            <a:r>
              <a:rPr lang="en-US" sz="5400" b="1" dirty="0">
                <a:solidFill>
                  <a:srgbClr val="FF0000"/>
                </a:solidFill>
                <a:latin typeface="Chakra Petch" panose="00000500000000000000"/>
                <a:cs typeface="Chakra Petch" panose="00000500000000000000"/>
              </a:rPr>
              <a:t>design</a:t>
            </a:r>
            <a:endParaRPr lang="th-TH" sz="5400" b="1" dirty="0">
              <a:solidFill>
                <a:srgbClr val="FF0000"/>
              </a:solidFill>
              <a:latin typeface="Chakra Petch" panose="00000500000000000000"/>
              <a:cs typeface="Chakra Petch" panose="00000500000000000000"/>
            </a:endParaRPr>
          </a:p>
          <a:p>
            <a:r>
              <a:rPr lang="th-TH" sz="5400" b="1" dirty="0">
                <a:solidFill>
                  <a:srgbClr val="FF0000"/>
                </a:solidFill>
                <a:latin typeface="Chakra Petch" panose="00000500000000000000"/>
                <a:cs typeface="Chakra Petch" panose="00000500000000000000"/>
              </a:rPr>
              <a:t>ออกแบบ</a:t>
            </a:r>
            <a:r>
              <a:rPr lang="th-TH" sz="5400" b="1" dirty="0">
                <a:solidFill>
                  <a:srgbClr val="00B050"/>
                </a:solidFill>
                <a:latin typeface="Chakra Petch" panose="00000500000000000000"/>
                <a:cs typeface="Chakra Petch" panose="00000500000000000000"/>
              </a:rPr>
              <a:t>โปรแกรม</a:t>
            </a:r>
            <a:endParaRPr lang="th-TH" sz="4000" dirty="0">
              <a:solidFill>
                <a:srgbClr val="00B050"/>
              </a:solidFill>
              <a:latin typeface="Chakra Petch" panose="0000050000000000000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670977" y="2783541"/>
            <a:ext cx="4850042" cy="5063527"/>
            <a:chOff x="3670977" y="2667000"/>
            <a:chExt cx="4850042" cy="5063527"/>
          </a:xfrm>
        </p:grpSpPr>
        <p:sp>
          <p:nvSpPr>
            <p:cNvPr id="3" name="Oval 2"/>
            <p:cNvSpPr/>
            <p:nvPr/>
          </p:nvSpPr>
          <p:spPr>
            <a:xfrm>
              <a:off x="3670977" y="2949388"/>
              <a:ext cx="4850042" cy="4781139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26692" y="2667000"/>
              <a:ext cx="4338614" cy="43386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71926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34788" y="1305880"/>
            <a:ext cx="11322424" cy="954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“การออกแบบการเขียนโปรแกรมมีวิธีใดบ้าง</a:t>
            </a:r>
            <a:r>
              <a:rPr lang="en-US" sz="4000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?</a:t>
            </a:r>
            <a:r>
              <a:rPr lang="th-TH" sz="4000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”</a:t>
            </a:r>
            <a:endParaRPr lang="th-TH" sz="2800" b="1" dirty="0">
              <a:latin typeface="Chakra Petch" panose="00000500000000000000" pitchFamily="2" charset="-34"/>
              <a:cs typeface="Chakra Petch" panose="00000500000000000000" pitchFamily="2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6435" y="2411506"/>
            <a:ext cx="3841727" cy="3724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067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315609" y="1758883"/>
            <a:ext cx="7637931" cy="4347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h-TH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คือ ชุดคำสั่งที่เป็นระบบขั้นตอนสั่งงานให้คอมพิวเตอร์ทำงาน</a:t>
            </a:r>
          </a:p>
          <a:p>
            <a:pPr algn="ctr">
              <a:lnSpc>
                <a:spcPct val="150000"/>
              </a:lnSpc>
            </a:pPr>
            <a:r>
              <a:rPr lang="th-TH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ซึ่งโปรแกรมที่จะใช้สั่งงานคอมพิวเตอร์ได้นั้น</a:t>
            </a:r>
          </a:p>
          <a:p>
            <a:pPr algn="ctr">
              <a:lnSpc>
                <a:spcPct val="150000"/>
              </a:lnSpc>
            </a:pPr>
            <a:r>
              <a:rPr lang="th-TH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จะต้องเขียนด้วยภาษาที่คอมพิวเตอร์เข้าใจ และสามารถปฎิบัติตามได้</a:t>
            </a:r>
          </a:p>
          <a:p>
            <a:pPr algn="ctr">
              <a:lnSpc>
                <a:spcPct val="150000"/>
              </a:lnSpc>
            </a:pPr>
            <a:r>
              <a:rPr lang="th-TH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เรียกภาษาทึ่ใช้สั่งคอมพิวเตอร์นี้ว่า </a:t>
            </a:r>
            <a:r>
              <a:rPr lang="th-TH" sz="2400" b="1" dirty="0">
                <a:solidFill>
                  <a:srgbClr val="FF0000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ภาษาคอมพิวเตอร์</a:t>
            </a:r>
          </a:p>
          <a:p>
            <a:pPr algn="ctr">
              <a:lnSpc>
                <a:spcPct val="150000"/>
              </a:lnSpc>
            </a:pPr>
            <a:endParaRPr lang="th-TH" b="1" dirty="0">
              <a:solidFill>
                <a:srgbClr val="FF0000"/>
              </a:solidFill>
              <a:latin typeface="Chakra Petch" panose="00000500000000000000" pitchFamily="2" charset="-34"/>
              <a:cs typeface="Chakra Petch" panose="00000500000000000000" pitchFamily="2" charset="-34"/>
            </a:endParaRPr>
          </a:p>
          <a:p>
            <a:pPr algn="ctr">
              <a:lnSpc>
                <a:spcPct val="150000"/>
              </a:lnSpc>
            </a:pPr>
            <a:r>
              <a:rPr lang="th-TH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ซึ่งกฎเกณฑ์ต่างๆ ที่ควบคุมการเขียนโปรแกรม</a:t>
            </a:r>
          </a:p>
          <a:p>
            <a:pPr algn="ctr">
              <a:lnSpc>
                <a:spcPct val="150000"/>
              </a:lnSpc>
            </a:pPr>
            <a:r>
              <a:rPr lang="th-TH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คือ</a:t>
            </a:r>
            <a:r>
              <a:rPr lang="th-TH" b="1" dirty="0">
                <a:solidFill>
                  <a:srgbClr val="FF0000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 ภาษาโปรแกรม(</a:t>
            </a:r>
            <a:r>
              <a:rPr lang="en-US" b="1" dirty="0">
                <a:solidFill>
                  <a:srgbClr val="FF0000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Programming Language)</a:t>
            </a:r>
            <a:endParaRPr lang="th-TH" b="1" dirty="0">
              <a:solidFill>
                <a:srgbClr val="FF0000"/>
              </a:solidFill>
              <a:latin typeface="Chakra Petch" panose="00000500000000000000" pitchFamily="2" charset="-34"/>
              <a:cs typeface="Chakra Petch" panose="00000500000000000000" pitchFamily="2" charset="-34"/>
            </a:endParaRPr>
          </a:p>
          <a:p>
            <a:pPr algn="ctr">
              <a:lnSpc>
                <a:spcPct val="150000"/>
              </a:lnSpc>
            </a:pPr>
            <a:r>
              <a:rPr lang="th-TH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โดยคนที่มีอาชีพด้านนี้ จะเรียกว่า </a:t>
            </a:r>
            <a:r>
              <a:rPr lang="th-TH" b="1" dirty="0">
                <a:solidFill>
                  <a:srgbClr val="FF0000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นักเขียนโปรแกรม(</a:t>
            </a:r>
            <a:r>
              <a:rPr lang="en-US" b="1" dirty="0">
                <a:solidFill>
                  <a:srgbClr val="FF0000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Programmer)</a:t>
            </a:r>
            <a:endParaRPr lang="th-TH" b="1" dirty="0">
              <a:solidFill>
                <a:srgbClr val="FF0000"/>
              </a:solidFill>
              <a:latin typeface="Chakra Petch" panose="00000500000000000000" pitchFamily="2" charset="-34"/>
              <a:cs typeface="Chakra Petch" panose="00000500000000000000" pitchFamily="2" charset="-34"/>
            </a:endParaRPr>
          </a:p>
          <a:p>
            <a:pPr algn="ctr">
              <a:lnSpc>
                <a:spcPct val="150000"/>
              </a:lnSpc>
            </a:pPr>
            <a:r>
              <a:rPr lang="th-TH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ผู้เขียนโปรแกรม จะรับข้อกำหนดของโปรแกรมจากนักวิเคราะห์</a:t>
            </a:r>
          </a:p>
          <a:p>
            <a:pPr algn="ctr">
              <a:lnSpc>
                <a:spcPct val="150000"/>
              </a:lnSpc>
            </a:pPr>
            <a:r>
              <a:rPr lang="th-TH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และดำเนินการเขียนโปรแกรมให้ตรงตามข้อกำหนดนั้นๆ</a:t>
            </a:r>
            <a:endParaRPr lang="en-US" b="1" dirty="0">
              <a:solidFill>
                <a:schemeClr val="tx1"/>
              </a:solidFill>
              <a:latin typeface="Chakra Petch" panose="00000500000000000000" pitchFamily="2" charset="-34"/>
              <a:cs typeface="Chakra Petch" panose="00000500000000000000" pitchFamily="2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16426" y="943343"/>
            <a:ext cx="6340197" cy="11263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atin typeface="Chakra Petch" panose="00000500000000000000"/>
                <a:cs typeface="Chakra Petch" panose="00000500000000000000"/>
              </a:rPr>
              <a:t>PROGRAM </a:t>
            </a:r>
            <a:r>
              <a:rPr lang="th-TH" sz="4800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โปรแกรม </a:t>
            </a:r>
            <a:endParaRPr lang="th-TH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449" y="2303929"/>
            <a:ext cx="3966578" cy="3966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183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6795144" y="5372901"/>
            <a:ext cx="4716251" cy="1014755"/>
            <a:chOff x="3144982" y="5270070"/>
            <a:chExt cx="4716251" cy="1014755"/>
          </a:xfrm>
        </p:grpSpPr>
        <p:sp>
          <p:nvSpPr>
            <p:cNvPr id="14" name="Rounded Rectangle 13"/>
            <p:cNvSpPr/>
            <p:nvPr/>
          </p:nvSpPr>
          <p:spPr>
            <a:xfrm>
              <a:off x="3144982" y="5270070"/>
              <a:ext cx="4635604" cy="1014755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271303" y="5472749"/>
              <a:ext cx="4589930" cy="6093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latin typeface="Chakra Petch" panose="00000500000000000000" pitchFamily="2" charset="-34"/>
                  <a:cs typeface="Chakra Petch" panose="00000500000000000000" pitchFamily="2" charset="-34"/>
                </a:rPr>
                <a:t>3.</a:t>
              </a:r>
              <a:r>
                <a:rPr lang="th-TH" sz="2400" b="1" dirty="0">
                  <a:latin typeface="Chakra Petch" panose="00000500000000000000" pitchFamily="2" charset="-34"/>
                  <a:cs typeface="Chakra Petch" panose="00000500000000000000" pitchFamily="2" charset="-34"/>
                </a:rPr>
                <a:t>คลิกเลือกคำสั่ง </a:t>
              </a:r>
              <a:r>
                <a:rPr lang="en-US" sz="2400" b="1" dirty="0">
                  <a:latin typeface="Chakra Petch" panose="00000500000000000000" pitchFamily="2" charset="-34"/>
                  <a:cs typeface="Chakra Petch" panose="00000500000000000000" pitchFamily="2" charset="-34"/>
                </a:rPr>
                <a:t>shut Down</a:t>
              </a:r>
              <a:endParaRPr lang="en-US" sz="2400" b="1" dirty="0">
                <a:solidFill>
                  <a:schemeClr val="tx1"/>
                </a:solidFill>
                <a:latin typeface="Chakra Petch" panose="00000500000000000000" pitchFamily="2" charset="-34"/>
                <a:cs typeface="Chakra Petch" panose="00000500000000000000" pitchFamily="2" charset="-34"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0" y="1185934"/>
            <a:ext cx="12174071" cy="781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200" b="1" u="sng" dirty="0">
                <a:solidFill>
                  <a:srgbClr val="FF0000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ตัวอย่าง</a:t>
            </a:r>
            <a:r>
              <a:rPr lang="th-TH" sz="3200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 การเขียนโปรแกรมด้วยข้อความ</a:t>
            </a:r>
            <a:endParaRPr lang="th-TH" sz="1050" dirty="0"/>
          </a:p>
        </p:txBody>
      </p:sp>
      <p:sp>
        <p:nvSpPr>
          <p:cNvPr id="2" name="Rectangle 1"/>
          <p:cNvSpPr/>
          <p:nvPr/>
        </p:nvSpPr>
        <p:spPr>
          <a:xfrm>
            <a:off x="4165494" y="2370985"/>
            <a:ext cx="3615092" cy="6955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800" b="1" u="sng" dirty="0">
                <a:solidFill>
                  <a:prstClr val="black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วิธีการปิดคอมพิวเตอร์</a:t>
            </a:r>
            <a:endParaRPr lang="th-TH" sz="1600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179" y="4269320"/>
            <a:ext cx="1784566" cy="17845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6073" y="3254565"/>
            <a:ext cx="2365817" cy="2365817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280316" y="3066496"/>
            <a:ext cx="3546764" cy="1014755"/>
            <a:chOff x="360218" y="2718740"/>
            <a:chExt cx="3546764" cy="1014755"/>
          </a:xfrm>
        </p:grpSpPr>
        <p:sp>
          <p:nvSpPr>
            <p:cNvPr id="12" name="Rounded Rectangle 11"/>
            <p:cNvSpPr/>
            <p:nvPr/>
          </p:nvSpPr>
          <p:spPr>
            <a:xfrm>
              <a:off x="360218" y="2718740"/>
              <a:ext cx="3546764" cy="1014755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27704" y="2906809"/>
              <a:ext cx="2876108" cy="6093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th-TH" sz="2400" b="1" dirty="0">
                  <a:solidFill>
                    <a:prstClr val="black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1.คลิกที่ปุ่ม </a:t>
              </a:r>
              <a:r>
                <a:rPr lang="en-US" sz="2400" b="1" dirty="0">
                  <a:solidFill>
                    <a:prstClr val="black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Start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925454" y="4155468"/>
            <a:ext cx="3546764" cy="1014755"/>
            <a:chOff x="4100945" y="3867903"/>
            <a:chExt cx="3546764" cy="1014755"/>
          </a:xfrm>
        </p:grpSpPr>
        <p:sp>
          <p:nvSpPr>
            <p:cNvPr id="13" name="Rounded Rectangle 12"/>
            <p:cNvSpPr/>
            <p:nvPr/>
          </p:nvSpPr>
          <p:spPr>
            <a:xfrm>
              <a:off x="4100945" y="3867903"/>
              <a:ext cx="3546764" cy="1014755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541270" y="4064100"/>
              <a:ext cx="2666114" cy="6093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400" b="1" dirty="0">
                  <a:solidFill>
                    <a:prstClr val="black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2.</a:t>
              </a:r>
              <a:r>
                <a:rPr lang="th-TH" sz="2400" b="1" dirty="0">
                  <a:solidFill>
                    <a:prstClr val="black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คลิกปุ่ม </a:t>
              </a:r>
              <a:r>
                <a:rPr lang="en-US" sz="2400" b="1" dirty="0">
                  <a:solidFill>
                    <a:prstClr val="black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Power</a:t>
              </a:r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465" y="3559264"/>
            <a:ext cx="1304060" cy="1304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822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85366" y="1722405"/>
            <a:ext cx="9066035" cy="3773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200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การออกแบบโปรแกรมด้วยการเขียนเป็นข้อความ</a:t>
            </a:r>
          </a:p>
          <a:p>
            <a:pPr algn="ctr">
              <a:lnSpc>
                <a:spcPct val="150000"/>
              </a:lnSpc>
            </a:pPr>
            <a:br>
              <a:rPr lang="th-TH" sz="2000" b="1" dirty="0">
                <a:latin typeface="Chakra Petch" panose="00000500000000000000" pitchFamily="2" charset="-34"/>
                <a:cs typeface="Chakra Petch" panose="00000500000000000000" pitchFamily="2" charset="-34"/>
              </a:rPr>
            </a:br>
            <a:r>
              <a:rPr lang="th-TH" sz="2000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เป็นการแสดงลำดับขั้นตอนการทำงานด้วย</a:t>
            </a:r>
          </a:p>
          <a:p>
            <a:pPr algn="ctr">
              <a:lnSpc>
                <a:spcPct val="150000"/>
              </a:lnSpc>
            </a:pPr>
            <a:r>
              <a:rPr lang="th-TH" sz="2000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การเขียนเป็นข้อความบอกเล่า</a:t>
            </a:r>
          </a:p>
          <a:p>
            <a:pPr algn="ctr">
              <a:lnSpc>
                <a:spcPct val="150000"/>
              </a:lnSpc>
            </a:pPr>
            <a:r>
              <a:rPr lang="th-TH" sz="2000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ดังนั้น ในการเขียนข้อความต้องเขียนให้ละเอียด</a:t>
            </a:r>
          </a:p>
          <a:p>
            <a:pPr algn="ctr">
              <a:lnSpc>
                <a:spcPct val="150000"/>
              </a:lnSpc>
            </a:pPr>
            <a:r>
              <a:rPr lang="th-TH" sz="2000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ชัดเจน เป็นขั้นตอน เข้าใจง่าย </a:t>
            </a:r>
          </a:p>
          <a:p>
            <a:pPr algn="ctr">
              <a:lnSpc>
                <a:spcPct val="150000"/>
              </a:lnSpc>
            </a:pPr>
            <a:r>
              <a:rPr lang="th-TH" sz="2000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ไม่ยืดเยื้อจนเกินไปจนยากต่อการทำความเข้าใจ</a:t>
            </a:r>
          </a:p>
          <a:p>
            <a:pPr algn="ctr">
              <a:lnSpc>
                <a:spcPct val="150000"/>
              </a:lnSpc>
            </a:pPr>
            <a:r>
              <a:rPr lang="th-TH" sz="2000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หรือยากต่อการตรวจสอบความถูกต้อง</a:t>
            </a:r>
            <a:endParaRPr lang="en-US" sz="2000" b="1" dirty="0">
              <a:solidFill>
                <a:schemeClr val="tx1"/>
              </a:solidFill>
              <a:latin typeface="Chakra Petch" panose="00000500000000000000" pitchFamily="2" charset="-34"/>
              <a:cs typeface="Chakra Petch" panose="00000500000000000000" pitchFamily="2" charset="-34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278" y="2662517"/>
            <a:ext cx="3362852" cy="3362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198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71082" y="2085683"/>
            <a:ext cx="9066035" cy="36747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200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วิธีการเขียนโปรแกรมด้วยการเขียนผังงาน</a:t>
            </a:r>
          </a:p>
          <a:p>
            <a:pPr algn="ctr"/>
            <a:endParaRPr lang="th-TH" sz="2000" b="1" dirty="0">
              <a:latin typeface="Chakra Petch" panose="00000500000000000000" pitchFamily="2" charset="-34"/>
              <a:cs typeface="Chakra Petch" panose="00000500000000000000" pitchFamily="2" charset="-34"/>
            </a:endParaRPr>
          </a:p>
          <a:p>
            <a:pPr algn="ctr">
              <a:lnSpc>
                <a:spcPct val="150000"/>
              </a:lnSpc>
            </a:pPr>
            <a:r>
              <a:rPr lang="th-TH" sz="2000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ผังงาน หมายถึง เครื่องมือที่ช่วยในการเขียนโปรแกรม</a:t>
            </a:r>
          </a:p>
          <a:p>
            <a:pPr algn="ctr">
              <a:lnSpc>
                <a:spcPct val="150000"/>
              </a:lnSpc>
            </a:pPr>
            <a:r>
              <a:rPr lang="th-TH" sz="2000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โดยเขียนเป็นเครื่องหมายภาพสัญลักษณ์แสดงลำดับขั้นตอนการทำงาน</a:t>
            </a:r>
          </a:p>
          <a:p>
            <a:pPr algn="ctr">
              <a:lnSpc>
                <a:spcPct val="150000"/>
              </a:lnSpc>
            </a:pPr>
            <a:r>
              <a:rPr lang="th-TH" sz="2000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การเขียนผังงาน เป็นการถ่ายทอดความเข้าใจที่ได้จากการวิเคราะห์งานให้อยู่ในรูปภาพหรือสัญลักษณ์ ผู้เขียนโปรแกรมจะสามารถเข้าใจลำดับขั้นตอนการเขียนโปรแกรมได้อย่างรวดเร็วและง่ายขึ้น และง่ายต่อการตรวจสอบความถูกต้องของลำดับขั้นตอนในวิธีการประมวลผล</a:t>
            </a:r>
            <a:endParaRPr lang="en-US" sz="2000" b="1" dirty="0">
              <a:solidFill>
                <a:schemeClr val="tx1"/>
              </a:solidFill>
              <a:latin typeface="Chakra Petch" panose="00000500000000000000" pitchFamily="2" charset="-34"/>
              <a:cs typeface="Chakra Petch" panose="00000500000000000000" pitchFamily="2" charset="-34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896960" y="1380565"/>
            <a:ext cx="3074894" cy="2980763"/>
            <a:chOff x="8896960" y="1380565"/>
            <a:chExt cx="3074894" cy="2980763"/>
          </a:xfrm>
        </p:grpSpPr>
        <p:sp>
          <p:nvSpPr>
            <p:cNvPr id="2" name="Oval 1"/>
            <p:cNvSpPr/>
            <p:nvPr/>
          </p:nvSpPr>
          <p:spPr>
            <a:xfrm>
              <a:off x="8896960" y="1380565"/>
              <a:ext cx="3074894" cy="2980763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23662" y="1501587"/>
              <a:ext cx="2421491" cy="24214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9371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2017059"/>
            <a:ext cx="12192000" cy="4446494"/>
            <a:chOff x="0" y="1896932"/>
            <a:chExt cx="12192000" cy="4580964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91" t="14380" r="14719" b="18823"/>
            <a:stretch/>
          </p:blipFill>
          <p:spPr>
            <a:xfrm>
              <a:off x="0" y="1896932"/>
              <a:ext cx="7637930" cy="4580964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91" t="14380" r="45374" b="18823"/>
            <a:stretch/>
          </p:blipFill>
          <p:spPr>
            <a:xfrm>
              <a:off x="7529561" y="1896932"/>
              <a:ext cx="4662439" cy="4580964"/>
            </a:xfrm>
            <a:prstGeom prst="rect">
              <a:avLst/>
            </a:prstGeom>
          </p:spPr>
        </p:pic>
      </p:grpSp>
      <p:sp>
        <p:nvSpPr>
          <p:cNvPr id="32" name="Rectangle 31"/>
          <p:cNvSpPr/>
          <p:nvPr/>
        </p:nvSpPr>
        <p:spPr>
          <a:xfrm>
            <a:off x="0" y="1106836"/>
            <a:ext cx="12192000" cy="6955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2800" b="1" dirty="0">
                <a:solidFill>
                  <a:prstClr val="black"/>
                </a:solidFill>
                <a:latin typeface="Chakra Petch" panose="00000500000000000000"/>
                <a:cs typeface="Chakra Petch" panose="00000500000000000000"/>
              </a:rPr>
              <a:t>สัญลักษณ์มาตรฐานที่จะใช้ในการเขียนผังงาน และผังงานระบบ</a:t>
            </a:r>
            <a:endParaRPr lang="th-TH" dirty="0">
              <a:latin typeface="Chakra Petch" panose="0000050000000000000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88447" y="2512423"/>
            <a:ext cx="2766556" cy="1640847"/>
            <a:chOff x="311522" y="1393106"/>
            <a:chExt cx="2766556" cy="1640847"/>
          </a:xfrm>
        </p:grpSpPr>
        <p:sp>
          <p:nvSpPr>
            <p:cNvPr id="3" name="Flowchart: Terminator 2"/>
            <p:cNvSpPr/>
            <p:nvPr/>
          </p:nvSpPr>
          <p:spPr>
            <a:xfrm>
              <a:off x="311522" y="1393106"/>
              <a:ext cx="2766556" cy="1016542"/>
            </a:xfrm>
            <a:prstGeom prst="flowChartTerminator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2800">
                <a:latin typeface="Chakra Petch" panose="0000050000000000000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62305" y="2510733"/>
              <a:ext cx="206498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2000" b="1" dirty="0">
                  <a:latin typeface="Chakra Petch" panose="00000500000000000000"/>
                  <a:cs typeface="Chakra Petch" panose="00000500000000000000"/>
                </a:rPr>
                <a:t>เริ่มต้นหรือสิ้นสุด</a:t>
              </a:r>
              <a:endParaRPr lang="th-TH" sz="1400" dirty="0">
                <a:latin typeface="Chakra Petch" panose="0000050000000000000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324058" y="2581181"/>
            <a:ext cx="2687040" cy="1638569"/>
            <a:chOff x="835489" y="2897280"/>
            <a:chExt cx="2687040" cy="1638569"/>
          </a:xfrm>
        </p:grpSpPr>
        <p:sp>
          <p:nvSpPr>
            <p:cNvPr id="6" name="Flowchart: Process 5"/>
            <p:cNvSpPr/>
            <p:nvPr/>
          </p:nvSpPr>
          <p:spPr>
            <a:xfrm>
              <a:off x="835489" y="2897280"/>
              <a:ext cx="2687040" cy="1021518"/>
            </a:xfrm>
            <a:prstGeom prst="flowChartProcess">
              <a:avLst/>
            </a:prstGeom>
            <a:solidFill>
              <a:srgbClr val="FF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2800">
                <a:latin typeface="Chakra Petch" panose="0000050000000000000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744436" y="4012629"/>
              <a:ext cx="86914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h-TH" sz="2000" b="1" dirty="0">
                  <a:latin typeface="Chakra Petch" panose="00000500000000000000"/>
                  <a:cs typeface="Chakra Petch" panose="00000500000000000000"/>
                </a:rPr>
                <a:t>ปฎิบัติ</a:t>
              </a:r>
              <a:endParaRPr lang="th-TH" sz="1400" dirty="0">
                <a:latin typeface="Chakra Petch" panose="0000050000000000000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355686" y="2550828"/>
            <a:ext cx="3149693" cy="1668922"/>
            <a:chOff x="658905" y="4050692"/>
            <a:chExt cx="3149693" cy="1668922"/>
          </a:xfrm>
        </p:grpSpPr>
        <p:sp>
          <p:nvSpPr>
            <p:cNvPr id="5" name="Flowchart: Decision 4"/>
            <p:cNvSpPr/>
            <p:nvPr/>
          </p:nvSpPr>
          <p:spPr>
            <a:xfrm>
              <a:off x="658905" y="4050692"/>
              <a:ext cx="3149693" cy="1106904"/>
            </a:xfrm>
            <a:prstGeom prst="flowChartDecision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2800">
                <a:latin typeface="Chakra Petch" panose="0000050000000000000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709525" y="5196394"/>
              <a:ext cx="112082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2000" b="1" dirty="0">
                  <a:latin typeface="Chakra Petch" panose="00000500000000000000"/>
                  <a:cs typeface="Chakra Petch" panose="00000500000000000000"/>
                </a:rPr>
                <a:t>ตัดสินใจ</a:t>
              </a:r>
              <a:endParaRPr lang="th-TH" sz="1400" dirty="0">
                <a:latin typeface="Chakra Petch" panose="0000050000000000000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7384005" y="4171558"/>
            <a:ext cx="1544775" cy="2142408"/>
            <a:chOff x="2613040" y="4955019"/>
            <a:chExt cx="1544775" cy="2142408"/>
          </a:xfrm>
        </p:grpSpPr>
        <p:sp>
          <p:nvSpPr>
            <p:cNvPr id="11" name="Oval 10"/>
            <p:cNvSpPr/>
            <p:nvPr/>
          </p:nvSpPr>
          <p:spPr>
            <a:xfrm>
              <a:off x="2613040" y="4955019"/>
              <a:ext cx="1544775" cy="1469601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2800">
                <a:latin typeface="Chakra Petch" panose="0000050000000000000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678918" y="6574207"/>
              <a:ext cx="141577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2000" b="1" dirty="0">
                  <a:latin typeface="Chakra Petch" panose="00000500000000000000"/>
                  <a:cs typeface="Chakra Petch" panose="00000500000000000000"/>
                </a:rPr>
                <a:t>จุดเชื่อมต่อ</a:t>
              </a:r>
              <a:endParaRPr lang="th-TH" sz="1400" dirty="0">
                <a:latin typeface="Chakra Petch" panose="0000050000000000000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676751" y="4771573"/>
            <a:ext cx="2397360" cy="1159264"/>
            <a:chOff x="7519433" y="4645469"/>
            <a:chExt cx="2397360" cy="1159264"/>
          </a:xfrm>
        </p:grpSpPr>
        <p:grpSp>
          <p:nvGrpSpPr>
            <p:cNvPr id="22" name="Group 21"/>
            <p:cNvGrpSpPr/>
            <p:nvPr/>
          </p:nvGrpSpPr>
          <p:grpSpPr>
            <a:xfrm>
              <a:off x="7519433" y="4645469"/>
              <a:ext cx="2397360" cy="1159264"/>
              <a:chOff x="2807015" y="4994213"/>
              <a:chExt cx="2397360" cy="1159264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 flipV="1">
                <a:off x="2807015" y="4994213"/>
                <a:ext cx="2397360" cy="12360"/>
              </a:xfrm>
              <a:prstGeom prst="straightConnector1">
                <a:avLst/>
              </a:prstGeom>
              <a:ln w="76200">
                <a:solidFill>
                  <a:srgbClr val="7030A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/>
              <p:cNvSpPr/>
              <p:nvPr/>
            </p:nvSpPr>
            <p:spPr>
              <a:xfrm>
                <a:off x="3526236" y="5630257"/>
                <a:ext cx="95891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th-TH" sz="2000" b="1" dirty="0">
                    <a:latin typeface="Chakra Petch" panose="00000500000000000000"/>
                    <a:cs typeface="Chakra Petch" panose="00000500000000000000"/>
                  </a:rPr>
                  <a:t>ทิศทาง</a:t>
                </a:r>
                <a:endParaRPr lang="th-TH" sz="1400" dirty="0">
                  <a:latin typeface="Chakra Petch" panose="00000500000000000000"/>
                </a:endParaRPr>
              </a:p>
            </p:txBody>
          </p:sp>
        </p:grpSp>
        <p:cxnSp>
          <p:nvCxnSpPr>
            <p:cNvPr id="35" name="Straight Arrow Connector 34"/>
            <p:cNvCxnSpPr/>
            <p:nvPr/>
          </p:nvCxnSpPr>
          <p:spPr>
            <a:xfrm flipH="1" flipV="1">
              <a:off x="7519433" y="5075143"/>
              <a:ext cx="2397360" cy="12360"/>
            </a:xfrm>
            <a:prstGeom prst="straightConnector1">
              <a:avLst/>
            </a:prstGeom>
            <a:ln w="762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774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518400" y="5882881"/>
            <a:ext cx="40707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2000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การแสดงผลลัพธ์(</a:t>
            </a:r>
            <a:r>
              <a:rPr lang="en-US" sz="2000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Output)</a:t>
            </a:r>
            <a:endParaRPr lang="en-US" sz="2000" b="1" dirty="0">
              <a:solidFill>
                <a:schemeClr val="tx1"/>
              </a:solidFill>
              <a:latin typeface="Chakra Petch" panose="00000500000000000000" pitchFamily="2" charset="-34"/>
              <a:cs typeface="Chakra Petch" panose="00000500000000000000" pitchFamily="2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27199" y="1249449"/>
            <a:ext cx="8488219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h-TH" sz="2800" b="1" dirty="0">
                <a:solidFill>
                  <a:prstClr val="black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การเขียนผังงานจะใช้รายละเอียดจากวิธีการประมวลผลจากการวิเคราะห์งาน </a:t>
            </a:r>
          </a:p>
          <a:p>
            <a:pPr lvl="0" algn="ctr">
              <a:lnSpc>
                <a:spcPct val="150000"/>
              </a:lnSpc>
            </a:pPr>
            <a:r>
              <a:rPr lang="th-TH" sz="2400" b="1" dirty="0">
                <a:solidFill>
                  <a:prstClr val="black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ซึ่งประกอบด้วย ขั้นตอนที่สำคัญๆ คือ</a:t>
            </a:r>
            <a:endParaRPr lang="th-TH" sz="2000" dirty="0"/>
          </a:p>
        </p:txBody>
      </p:sp>
      <p:sp>
        <p:nvSpPr>
          <p:cNvPr id="8" name="Rectangle 7"/>
          <p:cNvSpPr/>
          <p:nvPr/>
        </p:nvSpPr>
        <p:spPr>
          <a:xfrm>
            <a:off x="759322" y="5882881"/>
            <a:ext cx="28039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th-TH" sz="2000" b="1" dirty="0">
                <a:solidFill>
                  <a:prstClr val="black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การรับข้อมูล(</a:t>
            </a:r>
            <a:r>
              <a:rPr lang="en-US" sz="2000" b="1" dirty="0">
                <a:solidFill>
                  <a:prstClr val="black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Input) </a:t>
            </a:r>
            <a:endParaRPr lang="th-TH" sz="2000" b="1" dirty="0">
              <a:solidFill>
                <a:prstClr val="black"/>
              </a:solidFill>
              <a:latin typeface="Chakra Petch" panose="00000500000000000000" pitchFamily="2" charset="-34"/>
              <a:cs typeface="Chakra Petch" panose="00000500000000000000" pitchFamily="2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01321" y="5882881"/>
            <a:ext cx="32319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th-TH" sz="2000" b="1" dirty="0">
                <a:solidFill>
                  <a:prstClr val="black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การประมวลผล(</a:t>
            </a:r>
            <a:r>
              <a:rPr lang="en-US" sz="2000" b="1" dirty="0">
                <a:solidFill>
                  <a:prstClr val="black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Process)</a:t>
            </a:r>
            <a:endParaRPr lang="th-TH" sz="2000" b="1" dirty="0">
              <a:solidFill>
                <a:prstClr val="black"/>
              </a:solidFill>
              <a:latin typeface="Chakra Petch" panose="00000500000000000000" pitchFamily="2" charset="-34"/>
              <a:cs typeface="Chakra Petch" panose="00000500000000000000" pitchFamily="2" charset="-34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6775" y="3444496"/>
            <a:ext cx="2234040" cy="223404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04" y="3444496"/>
            <a:ext cx="2234040" cy="223404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997" y="3590259"/>
            <a:ext cx="2292622" cy="2292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19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1076</TotalTime>
  <Words>382</Words>
  <Application>Microsoft Office PowerPoint</Application>
  <PresentationFormat>Widescreen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Chakra Petch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Sirilak  Lerthiransap</cp:lastModifiedBy>
  <cp:revision>138</cp:revision>
  <dcterms:created xsi:type="dcterms:W3CDTF">2021-03-23T10:29:04Z</dcterms:created>
  <dcterms:modified xsi:type="dcterms:W3CDTF">2021-10-23T07:35:44Z</dcterms:modified>
</cp:coreProperties>
</file>