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56" r:id="rId4"/>
    <p:sldId id="289" r:id="rId5"/>
    <p:sldId id="260" r:id="rId6"/>
    <p:sldId id="294" r:id="rId7"/>
    <p:sldId id="293" r:id="rId8"/>
    <p:sldId id="292" r:id="rId9"/>
    <p:sldId id="29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FF99"/>
    <a:srgbClr val="FF7C80"/>
    <a:srgbClr val="A2D668"/>
    <a:srgbClr val="FF0066"/>
    <a:srgbClr val="FFFF66"/>
    <a:srgbClr val="F193F1"/>
    <a:srgbClr val="FFCCCC"/>
    <a:srgbClr val="99CCF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1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4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86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507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730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47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152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995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275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3416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16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892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749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674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60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2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7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3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9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1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8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3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8F47926-0057-472A-BAD2-19C864C3930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7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06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47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5072"/>
            <a:ext cx="12192000" cy="6842928"/>
          </a:xfrm>
          <a:prstGeom prst="rect">
            <a:avLst/>
          </a:prstGeom>
          <a:solidFill>
            <a:srgbClr val="B9C0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024"/>
            <a:ext cx="12192000" cy="6858000"/>
          </a:xfrm>
          <a:prstGeom prst="rect">
            <a:avLst/>
          </a:prstGeom>
          <a:solidFill>
            <a:srgbClr val="F4C2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0" y="236750"/>
            <a:ext cx="12192000" cy="6863024"/>
          </a:xfrm>
          <a:prstGeom prst="rect">
            <a:avLst/>
          </a:prstGeom>
          <a:solidFill>
            <a:srgbClr val="018A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236750"/>
            <a:ext cx="12192000" cy="6863024"/>
          </a:xfrm>
          <a:prstGeom prst="rect">
            <a:avLst/>
          </a:prstGeom>
          <a:solidFill>
            <a:srgbClr val="05B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-2512"/>
            <a:ext cx="12192000" cy="710228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047392" y="1837620"/>
            <a:ext cx="3999244" cy="38887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13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9E8EB78D-DB20-4840-8ADE-0576B7B940C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13522" y="2021280"/>
            <a:ext cx="3812589" cy="381258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B11C57C-1136-4C08-80A6-1B23B41232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7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747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31" grpId="0" animBg="1"/>
      <p:bldP spid="30" grpId="0" animBg="1"/>
      <p:bldP spid="19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37344">
            <a:off x="9717122" y="1168669"/>
            <a:ext cx="2053365" cy="205336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0991" y="2322914"/>
            <a:ext cx="2860354" cy="286035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371136" y="5496898"/>
            <a:ext cx="3129952" cy="95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solidFill>
                  <a:srgbClr val="00206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เกมซูโดกุ</a:t>
            </a:r>
            <a:endParaRPr lang="th-TH" sz="6000" b="1" dirty="0">
              <a:solidFill>
                <a:srgbClr val="002060"/>
              </a:solidFill>
              <a:latin typeface="Chakra Petch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159" y="1274992"/>
            <a:ext cx="4221906" cy="422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926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059080"/>
            <a:ext cx="12192000" cy="2135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>
                <a:solidFill>
                  <a:srgbClr val="00206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เกม</a:t>
            </a:r>
            <a:r>
              <a:rPr lang="en-US" sz="4000" b="1" dirty="0">
                <a:solidFill>
                  <a:srgbClr val="00206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 Master Sudoku</a:t>
            </a:r>
            <a:endParaRPr lang="th-TH" sz="4000" b="1" dirty="0">
              <a:solidFill>
                <a:srgbClr val="002060"/>
              </a:solidFill>
              <a:latin typeface="Chakra Petch" panose="00000500000000000000" pitchFamily="2" charset="-34"/>
              <a:cs typeface="Chakra Petch" panose="00000500000000000000" pitchFamily="2" charset="-34"/>
            </a:endParaRPr>
          </a:p>
          <a:p>
            <a:pPr algn="ctr"/>
            <a:r>
              <a:rPr lang="en-US" sz="3200" b="1" dirty="0">
                <a:solidFill>
                  <a:srgbClr val="00206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https://lagged.com/play/2392/ </a:t>
            </a:r>
            <a:endParaRPr lang="th-TH" sz="3200" b="1" dirty="0">
              <a:solidFill>
                <a:srgbClr val="002060"/>
              </a:solidFill>
              <a:latin typeface="Chakra Petch" panose="00000500000000000000" pitchFamily="2" charset="-34"/>
              <a:cs typeface="Chakra Petch" panose="00000500000000000000" pitchFamily="2" charset="-34"/>
            </a:endParaRPr>
          </a:p>
          <a:p>
            <a:pPr algn="ctr"/>
            <a:r>
              <a:rPr lang="th-TH" sz="3200" b="1" dirty="0">
                <a:solidFill>
                  <a:srgbClr val="00206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โดยเลือกระดับความยาก </a:t>
            </a:r>
            <a:r>
              <a:rPr lang="en-US" sz="3200" b="1" dirty="0">
                <a:solidFill>
                  <a:srgbClr val="00206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Easy</a:t>
            </a:r>
            <a:endParaRPr lang="en-US" sz="1050" b="1" dirty="0">
              <a:solidFill>
                <a:srgbClr val="002060"/>
              </a:solidFill>
              <a:latin typeface="Chakra Petch" panose="00000500000000000000" pitchFamily="2" charset="-34"/>
              <a:cs typeface="Chakra Petch" panose="00000500000000000000" pitchFamily="2" charset="-34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47787" y="3708329"/>
            <a:ext cx="6481149" cy="2235338"/>
            <a:chOff x="5723791" y="2883877"/>
            <a:chExt cx="6481149" cy="3079806"/>
          </a:xfrm>
        </p:grpSpPr>
        <p:sp>
          <p:nvSpPr>
            <p:cNvPr id="5" name="Rectangle 4"/>
            <p:cNvSpPr/>
            <p:nvPr/>
          </p:nvSpPr>
          <p:spPr>
            <a:xfrm>
              <a:off x="5898668" y="3191715"/>
              <a:ext cx="6197530" cy="24425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h-TH" sz="2400" b="1" u="sng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กติกาการเล่นเกม</a:t>
              </a:r>
              <a:r>
                <a:rPr lang="th-TH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 </a:t>
              </a:r>
            </a:p>
            <a:p>
              <a:r>
                <a:rPr lang="th-TH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1. ทุกแถวในนอน ต้องมีตัวเลข 1-9 และต้องไม่ซ้ำกัน</a:t>
              </a:r>
            </a:p>
            <a:p>
              <a:r>
                <a:rPr lang="th-TH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2. ทุกแถวในแนวตั้ง ต้องมีตัวเลข 1-9 และต้องไม่ซ้ำกัน</a:t>
              </a:r>
            </a:p>
            <a:p>
              <a:r>
                <a:rPr lang="th-TH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3. ทุกตารางย่อย 3</a:t>
              </a:r>
              <a:r>
                <a:rPr lang="en-US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x3 </a:t>
              </a:r>
              <a:r>
                <a:rPr lang="th-TH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ต้องมีตัวเลข 1-9 และต้องไม่ซ้ำกัน</a:t>
              </a:r>
              <a:endParaRPr lang="th-TH" sz="1000" dirty="0">
                <a:solidFill>
                  <a:srgbClr val="002060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723791" y="2883877"/>
              <a:ext cx="6481149" cy="3079806"/>
            </a:xfrm>
            <a:prstGeom prst="roundRect">
              <a:avLst/>
            </a:prstGeom>
            <a:noFill/>
            <a:ln w="38100">
              <a:solidFill>
                <a:srgbClr val="00B0F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rgbClr val="C00000"/>
                </a:solidFill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0988" y="3288955"/>
            <a:ext cx="3074086" cy="307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361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42841" y="4474870"/>
            <a:ext cx="7720382" cy="17296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3600" b="1" dirty="0">
                <a:solidFill>
                  <a:srgbClr val="00206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เกม </a:t>
            </a:r>
            <a:r>
              <a:rPr lang="en-US" sz="3600" b="1" dirty="0">
                <a:solidFill>
                  <a:srgbClr val="00206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SUDOKU(</a:t>
            </a:r>
            <a:r>
              <a:rPr lang="th-TH" sz="3600" b="1" dirty="0">
                <a:solidFill>
                  <a:srgbClr val="00206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ซู-โด-กุ)</a:t>
            </a:r>
          </a:p>
          <a:p>
            <a:pPr algn="ctr"/>
            <a:r>
              <a:rPr lang="th-TH" sz="2000" b="1" dirty="0">
                <a:solidFill>
                  <a:srgbClr val="00206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เป็นเกมปริศนาตัวเลขหรือสัญลักษณ์ที่ผู้เล่นต้องเลือกใส่ </a:t>
            </a:r>
          </a:p>
          <a:p>
            <a:pPr algn="ctr"/>
            <a:r>
              <a:rPr lang="th-TH" sz="2000" b="1" dirty="0">
                <a:solidFill>
                  <a:srgbClr val="00206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สัญลักษณ์ที่ไม่ซ้ำกันทั้งในแถวแนวตั้งและแนวนอน รวมถึงตารางย่อย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811529" y="1193595"/>
            <a:ext cx="10791493" cy="4588049"/>
            <a:chOff x="811529" y="1193595"/>
            <a:chExt cx="10791493" cy="458804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80352" y="1193595"/>
              <a:ext cx="3245361" cy="3404283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844371">
              <a:off x="811529" y="4345853"/>
              <a:ext cx="1245195" cy="124519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736778">
              <a:off x="8206290" y="2906234"/>
              <a:ext cx="1245195" cy="124519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552853">
              <a:off x="3204574" y="2745079"/>
              <a:ext cx="1185057" cy="1185057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808153">
              <a:off x="10417965" y="4596587"/>
              <a:ext cx="1185057" cy="1185057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12796">
              <a:off x="1397355" y="1509128"/>
              <a:ext cx="1185057" cy="1185057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620515">
              <a:off x="10233745" y="1534609"/>
              <a:ext cx="1330789" cy="13307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53067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691" y="2892473"/>
            <a:ext cx="7617124" cy="2074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th-TH" sz="3200" b="1" dirty="0">
                <a:solidFill>
                  <a:srgbClr val="00206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การแก้โจทย์ </a:t>
            </a:r>
            <a:r>
              <a:rPr lang="en-US" sz="3200" b="1" dirty="0">
                <a:solidFill>
                  <a:srgbClr val="00206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Sudoku</a:t>
            </a:r>
            <a:endParaRPr lang="th-TH" sz="3200" b="1" dirty="0">
              <a:solidFill>
                <a:srgbClr val="002060"/>
              </a:solidFill>
              <a:latin typeface="Chakra Petch" panose="00000500000000000000" pitchFamily="2" charset="-34"/>
              <a:cs typeface="Chakra Petch" panose="00000500000000000000" pitchFamily="2" charset="-34"/>
            </a:endParaRPr>
          </a:p>
          <a:p>
            <a:pPr lvl="0" algn="ctr"/>
            <a:r>
              <a:rPr lang="th-TH" sz="2000" b="1" dirty="0">
                <a:solidFill>
                  <a:srgbClr val="00206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คือ การค่อยๆหาตัวเลขที่เป็นคำตอบที่แน่นอน เติมลงทีละช่อง</a:t>
            </a:r>
          </a:p>
          <a:p>
            <a:pPr lvl="0" algn="ctr"/>
            <a:r>
              <a:rPr lang="th-TH" sz="2000" b="1" dirty="0">
                <a:solidFill>
                  <a:srgbClr val="00206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แล้วใช้ตัวเลขนั้นเป็นเบาะแสในการหาคำตอบในช่องอื่นๆต่อไป</a:t>
            </a:r>
          </a:p>
          <a:p>
            <a:pPr lvl="0" algn="ctr"/>
            <a:r>
              <a:rPr lang="th-TH" sz="2000" b="1" dirty="0">
                <a:solidFill>
                  <a:srgbClr val="00206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จนได้คำตอบครบการเล่นเกม ซูโดกุ</a:t>
            </a:r>
            <a:endParaRPr lang="th-TH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815" y="1682151"/>
            <a:ext cx="4021042" cy="4021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623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-1" y="2605174"/>
            <a:ext cx="12192000" cy="3278038"/>
            <a:chOff x="0" y="2087593"/>
            <a:chExt cx="12192000" cy="4140680"/>
          </a:xfrm>
        </p:grpSpPr>
        <p:sp>
          <p:nvSpPr>
            <p:cNvPr id="9" name="Rectangle 8"/>
            <p:cNvSpPr/>
            <p:nvPr/>
          </p:nvSpPr>
          <p:spPr>
            <a:xfrm>
              <a:off x="0" y="2087593"/>
              <a:ext cx="12192000" cy="414068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950898" y="2095766"/>
              <a:ext cx="4209690" cy="413250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5" name="Rectangle 4"/>
          <p:cNvSpPr/>
          <p:nvPr/>
        </p:nvSpPr>
        <p:spPr>
          <a:xfrm>
            <a:off x="8160588" y="3594785"/>
            <a:ext cx="4031411" cy="129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0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3.การหารูปแบบของปัญหา</a:t>
            </a:r>
          </a:p>
          <a:p>
            <a:pPr algn="ctr"/>
            <a:r>
              <a:rPr lang="th-TH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กำหนดหมายเลขแถว</a:t>
            </a:r>
          </a:p>
          <a:p>
            <a:pPr algn="ctr"/>
            <a:r>
              <a:rPr lang="th-TH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ทั้งแนวตั้งและแนวนอน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819190"/>
            <a:ext cx="3950898" cy="285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th-TH" sz="20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1.การคิดเชิงนามธรรม</a:t>
            </a:r>
          </a:p>
          <a:p>
            <a:pPr lvl="0" algn="ctr"/>
            <a:r>
              <a:rPr lang="th-TH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สัญลักษณ์ที่ไม่ซ้ำกันในแต่ละแถว</a:t>
            </a:r>
          </a:p>
          <a:p>
            <a:pPr lvl="0" algn="ctr"/>
            <a:r>
              <a:rPr lang="th-TH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แนวตั้งและแนวนอน คือ </a:t>
            </a:r>
          </a:p>
          <a:p>
            <a:pPr lvl="0" algn="ctr"/>
            <a:r>
              <a:rPr lang="th-TH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การพิจารณาปัญหาเงื่อนไข(ตรรกะ)</a:t>
            </a:r>
          </a:p>
          <a:p>
            <a:pPr lvl="0" algn="ctr"/>
            <a:r>
              <a:rPr lang="th-TH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ที่ใช้ในการแก้ปัญหาการวาง</a:t>
            </a:r>
          </a:p>
          <a:p>
            <a:pPr lvl="0" algn="ctr"/>
            <a:r>
              <a:rPr lang="th-TH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สัญลักษณ์ในแต่ละแถวแนวนอน</a:t>
            </a:r>
          </a:p>
          <a:p>
            <a:pPr lvl="0" algn="ctr"/>
            <a:r>
              <a:rPr lang="th-TH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และแนวตั้งที่ไม่ซ้ำกัน</a:t>
            </a:r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3950897" y="3594786"/>
            <a:ext cx="4209691" cy="129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th-TH" sz="20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2.การแยกส่วนประกอบปัญหา</a:t>
            </a:r>
          </a:p>
          <a:p>
            <a:pPr lvl="0" algn="ctr"/>
            <a:r>
              <a:rPr lang="th-TH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แยกแต่ละแถวแนวตั้งและแนวนอน</a:t>
            </a:r>
          </a:p>
          <a:p>
            <a:pPr lvl="0" algn="ctr"/>
            <a:r>
              <a:rPr lang="th-TH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เพื่อแก้ปัญหาโจทย์ทีละส่วน</a:t>
            </a:r>
            <a:endParaRPr lang="th-TH" dirty="0"/>
          </a:p>
        </p:txBody>
      </p:sp>
      <p:grpSp>
        <p:nvGrpSpPr>
          <p:cNvPr id="16" name="Group 15"/>
          <p:cNvGrpSpPr/>
          <p:nvPr/>
        </p:nvGrpSpPr>
        <p:grpSpPr>
          <a:xfrm>
            <a:off x="0" y="1242502"/>
            <a:ext cx="12192001" cy="867866"/>
            <a:chOff x="-1" y="1052777"/>
            <a:chExt cx="12192001" cy="867866"/>
          </a:xfrm>
        </p:grpSpPr>
        <p:sp>
          <p:nvSpPr>
            <p:cNvPr id="3" name="Rectangle 2"/>
            <p:cNvSpPr/>
            <p:nvPr/>
          </p:nvSpPr>
          <p:spPr>
            <a:xfrm>
              <a:off x="-1" y="1052777"/>
              <a:ext cx="12192001" cy="867866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 algn="ctr"/>
              <a:r>
                <a:rPr lang="th-TH" sz="3600" b="1" dirty="0">
                  <a:latin typeface="Chakra Petch" panose="00000500000000000000" pitchFamily="2" charset="-34"/>
                  <a:cs typeface="Chakra Petch" panose="00000500000000000000" pitchFamily="2" charset="-34"/>
                </a:rPr>
                <a:t>วิธีการแก้ปัญหา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3614468" y="1121434"/>
              <a:ext cx="759124" cy="688441"/>
              <a:chOff x="3614468" y="1121434"/>
              <a:chExt cx="759124" cy="688441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3614468" y="1121434"/>
                <a:ext cx="759124" cy="672860"/>
              </a:xfrm>
              <a:prstGeom prst="roundRect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63037" y="1163544"/>
                <a:ext cx="46198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h-TH" sz="3600" b="1" dirty="0">
                    <a:solidFill>
                      <a:prstClr val="black"/>
                    </a:solidFill>
                    <a:latin typeface="Chakra Petch" panose="00000500000000000000" pitchFamily="2" charset="-34"/>
                    <a:cs typeface="Chakra Petch" panose="00000500000000000000" pitchFamily="2" charset="-34"/>
                  </a:rPr>
                  <a:t>3</a:t>
                </a:r>
                <a:endParaRPr lang="th-TH" sz="3200" dirty="0"/>
              </a:p>
            </p:txBody>
          </p:sp>
        </p:grp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897" y="1029944"/>
            <a:ext cx="2070035" cy="207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8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161114"/>
            <a:ext cx="12192000" cy="954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มาช่วยกันออกแบบเกมโซโดกุ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923026" y="3433313"/>
            <a:ext cx="4911306" cy="1226866"/>
            <a:chOff x="6096000" y="2863970"/>
            <a:chExt cx="4911306" cy="1226866"/>
          </a:xfrm>
        </p:grpSpPr>
        <p:sp>
          <p:nvSpPr>
            <p:cNvPr id="10" name="Flowchart: Alternate Process 9"/>
            <p:cNvSpPr/>
            <p:nvPr/>
          </p:nvSpPr>
          <p:spPr>
            <a:xfrm>
              <a:off x="6096000" y="2863970"/>
              <a:ext cx="4911306" cy="1226866"/>
            </a:xfrm>
            <a:prstGeom prst="flowChartAlternateProcess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>
              <a:solidFill>
                <a:srgbClr val="FFC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361803" y="2964374"/>
              <a:ext cx="4429418" cy="11264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h-TH" sz="2400" b="1" dirty="0">
                  <a:solidFill>
                    <a:srgbClr val="FF660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โดยกำหนดให้มีตาราง 9 ตาราง</a:t>
              </a:r>
            </a:p>
            <a:p>
              <a:pPr algn="ctr"/>
              <a:r>
                <a:rPr lang="th-TH" sz="2400" b="1" dirty="0">
                  <a:solidFill>
                    <a:srgbClr val="FF6600"/>
                  </a:solidFill>
                  <a:cs typeface="Chakra Petch" panose="00000500000000000000" pitchFamily="2" charset="-34"/>
                </a:rPr>
                <a:t>และทุกตารางย่อยมีพื้นที่ 3×3</a:t>
              </a:r>
              <a:endParaRPr lang="th-TH" sz="1000" dirty="0">
                <a:solidFill>
                  <a:srgbClr val="FF6600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590581" y="2182483"/>
            <a:ext cx="4339087" cy="4321834"/>
            <a:chOff x="6590581" y="2182483"/>
            <a:chExt cx="4339087" cy="4321834"/>
          </a:xfrm>
        </p:grpSpPr>
        <p:sp>
          <p:nvSpPr>
            <p:cNvPr id="13" name="Rectangle 12"/>
            <p:cNvSpPr/>
            <p:nvPr/>
          </p:nvSpPr>
          <p:spPr>
            <a:xfrm>
              <a:off x="6590581" y="2182483"/>
              <a:ext cx="4339087" cy="4321834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3623" y="2406117"/>
              <a:ext cx="3847381" cy="38473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60180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4494361" y="1475118"/>
            <a:ext cx="6409427" cy="5046452"/>
            <a:chOff x="2639682" y="1216325"/>
            <a:chExt cx="6409427" cy="504645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91" t="17735" r="19576" b="8680"/>
            <a:stretch/>
          </p:blipFill>
          <p:spPr>
            <a:xfrm>
              <a:off x="2639682" y="1216325"/>
              <a:ext cx="6409427" cy="5046452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3625503" y="1571604"/>
              <a:ext cx="540876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th-TH" sz="2000" b="1" dirty="0">
                  <a:latin typeface="Chakra Petch" panose="00000500000000000000" pitchFamily="2" charset="-34"/>
                  <a:cs typeface="Chakra Petch" panose="00000500000000000000" pitchFamily="2" charset="-34"/>
                </a:rPr>
                <a:t>เป็นเกมที่เล่นได้ทุกวัยตั้งแต่เด็กจนถึงผู้ใหญ่ </a:t>
              </a:r>
            </a:p>
            <a:p>
              <a:pPr lvl="0"/>
              <a:r>
                <a:rPr lang="th-TH" sz="2000" b="1" dirty="0">
                  <a:latin typeface="Chakra Petch" panose="00000500000000000000" pitchFamily="2" charset="-34"/>
                  <a:cs typeface="Chakra Petch" panose="00000500000000000000" pitchFamily="2" charset="-34"/>
                </a:rPr>
                <a:t>เพราะมีการแบ่งระดับความยาก-ง่าย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066359" y="1722489"/>
              <a:ext cx="552091" cy="550573"/>
              <a:chOff x="950231" y="2461346"/>
              <a:chExt cx="552091" cy="550573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950231" y="2461346"/>
                <a:ext cx="552091" cy="550573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026543" y="2488699"/>
                <a:ext cx="39946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h-TH" sz="2800" b="1" dirty="0">
                    <a:solidFill>
                      <a:prstClr val="black"/>
                    </a:solidFill>
                    <a:latin typeface="Chakra Petch" panose="00000500000000000000" pitchFamily="2" charset="-34"/>
                    <a:cs typeface="Chakra Petch" panose="00000500000000000000" pitchFamily="2" charset="-34"/>
                  </a:rPr>
                  <a:t>1</a:t>
                </a:r>
                <a:endParaRPr lang="th-TH" sz="2400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066360" y="2594318"/>
              <a:ext cx="552091" cy="550573"/>
              <a:chOff x="950231" y="2461346"/>
              <a:chExt cx="552091" cy="550573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950231" y="2461346"/>
                <a:ext cx="552091" cy="550573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026543" y="2488699"/>
                <a:ext cx="39946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h-TH" sz="2800" b="1" dirty="0">
                    <a:solidFill>
                      <a:prstClr val="black"/>
                    </a:solidFill>
                    <a:latin typeface="Chakra Petch" panose="00000500000000000000" pitchFamily="2" charset="-34"/>
                    <a:cs typeface="Chakra Petch" panose="00000500000000000000" pitchFamily="2" charset="-34"/>
                  </a:rPr>
                  <a:t>2</a:t>
                </a:r>
                <a:endParaRPr lang="th-TH" sz="24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3048361" y="3305827"/>
              <a:ext cx="552091" cy="550573"/>
              <a:chOff x="950231" y="2461346"/>
              <a:chExt cx="552091" cy="550573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950231" y="2461346"/>
                <a:ext cx="552091" cy="550573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026543" y="2488699"/>
                <a:ext cx="39946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h-TH" sz="2800" b="1" dirty="0">
                    <a:solidFill>
                      <a:prstClr val="black"/>
                    </a:solidFill>
                    <a:latin typeface="Chakra Petch" panose="00000500000000000000" pitchFamily="2" charset="-34"/>
                    <a:cs typeface="Chakra Petch" panose="00000500000000000000" pitchFamily="2" charset="-34"/>
                  </a:rPr>
                  <a:t>3</a:t>
                </a:r>
                <a:endParaRPr lang="th-TH" sz="2400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3057234" y="3997225"/>
              <a:ext cx="552091" cy="550573"/>
              <a:chOff x="950231" y="2461346"/>
              <a:chExt cx="552091" cy="550573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950231" y="2461346"/>
                <a:ext cx="552091" cy="550573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026543" y="2488699"/>
                <a:ext cx="39946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h-TH" sz="2800" b="1" dirty="0">
                    <a:solidFill>
                      <a:prstClr val="black"/>
                    </a:solidFill>
                    <a:latin typeface="Chakra Petch" panose="00000500000000000000" pitchFamily="2" charset="-34"/>
                    <a:cs typeface="Chakra Petch" panose="00000500000000000000" pitchFamily="2" charset="-34"/>
                  </a:rPr>
                  <a:t>4</a:t>
                </a:r>
                <a:endParaRPr lang="th-TH" sz="2400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3048362" y="4718092"/>
              <a:ext cx="552091" cy="550573"/>
              <a:chOff x="950231" y="2461346"/>
              <a:chExt cx="552091" cy="550573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950231" y="2461346"/>
                <a:ext cx="552091" cy="550573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026543" y="2488699"/>
                <a:ext cx="39946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h-TH" sz="2800" b="1" dirty="0">
                    <a:solidFill>
                      <a:prstClr val="black"/>
                    </a:solidFill>
                    <a:latin typeface="Chakra Petch" panose="00000500000000000000" pitchFamily="2" charset="-34"/>
                    <a:cs typeface="Chakra Petch" panose="00000500000000000000" pitchFamily="2" charset="-34"/>
                  </a:rPr>
                  <a:t>5</a:t>
                </a:r>
                <a:endParaRPr lang="th-TH" sz="2400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3070176" y="5409565"/>
              <a:ext cx="552091" cy="550573"/>
              <a:chOff x="950231" y="2461346"/>
              <a:chExt cx="552091" cy="550573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950231" y="2461346"/>
                <a:ext cx="552091" cy="550573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026543" y="2488699"/>
                <a:ext cx="39946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h-TH" sz="2800" b="1" dirty="0">
                    <a:solidFill>
                      <a:prstClr val="black"/>
                    </a:solidFill>
                    <a:latin typeface="Chakra Petch" panose="00000500000000000000" pitchFamily="2" charset="-34"/>
                    <a:cs typeface="Chakra Petch" panose="00000500000000000000" pitchFamily="2" charset="-34"/>
                  </a:rPr>
                  <a:t>6</a:t>
                </a:r>
                <a:endParaRPr lang="th-TH" sz="2400" dirty="0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3676765" y="5436918"/>
              <a:ext cx="318869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th-TH" sz="2000" b="1" dirty="0">
                  <a:solidFill>
                    <a:prstClr val="black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ฝึกการหารูปแบบของปัญหา</a:t>
              </a:r>
              <a:endParaRPr lang="th-TH" sz="3600" b="1" dirty="0">
                <a:solidFill>
                  <a:prstClr val="black"/>
                </a:solidFill>
                <a:latin typeface="Chakra Petch" panose="00000500000000000000" pitchFamily="2" charset="-34"/>
                <a:cs typeface="Chakra Petch" panose="00000500000000000000" pitchFamily="2" charset="-34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698579" y="4731768"/>
              <a:ext cx="352372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th-TH" sz="2000" b="1" dirty="0">
                  <a:solidFill>
                    <a:prstClr val="black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ฝึกการแยกส่วนประกอบปัญหา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698579" y="4053065"/>
              <a:ext cx="272702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th-TH" sz="2000" b="1" dirty="0">
                  <a:solidFill>
                    <a:prstClr val="black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ฝึกการคิดเชิงนามธรรม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698579" y="3374362"/>
              <a:ext cx="113043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th-TH" sz="2000" b="1" dirty="0">
                  <a:solidFill>
                    <a:prstClr val="black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ฝึกสมาธิ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698579" y="2676505"/>
              <a:ext cx="324800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th-TH" sz="2000" b="1" dirty="0">
                  <a:solidFill>
                    <a:prstClr val="black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ฝึกการสังเกต การใช้สายตา</a:t>
              </a:r>
            </a:p>
          </p:txBody>
        </p:sp>
      </p:grpSp>
      <p:sp>
        <p:nvSpPr>
          <p:cNvPr id="2" name="Rectangle 1"/>
          <p:cNvSpPr/>
          <p:nvPr/>
        </p:nvSpPr>
        <p:spPr>
          <a:xfrm rot="21255578">
            <a:off x="716679" y="1102602"/>
            <a:ext cx="5772734" cy="867866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lvl="0" algn="ctr"/>
            <a:r>
              <a:rPr lang="th-TH" sz="36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ประโยชน์ของ เกม ซู โด กุ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378" y="3458518"/>
            <a:ext cx="2760413" cy="276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637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1792</TotalTime>
  <Words>303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Chakra Petch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Sirilak  Lerthiransap</cp:lastModifiedBy>
  <cp:revision>202</cp:revision>
  <dcterms:created xsi:type="dcterms:W3CDTF">2021-03-23T10:29:04Z</dcterms:created>
  <dcterms:modified xsi:type="dcterms:W3CDTF">2021-10-23T07:33:52Z</dcterms:modified>
</cp:coreProperties>
</file>