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9" r:id="rId5"/>
    <p:sldId id="260" r:id="rId6"/>
    <p:sldId id="270" r:id="rId7"/>
    <p:sldId id="263" r:id="rId8"/>
    <p:sldId id="261" r:id="rId9"/>
    <p:sldId id="271" r:id="rId10"/>
    <p:sldId id="272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854"/>
    <a:srgbClr val="9724AC"/>
    <a:srgbClr val="00CC99"/>
    <a:srgbClr val="33CCFF"/>
    <a:srgbClr val="CC99FF"/>
    <a:srgbClr val="F08C06"/>
    <a:srgbClr val="FDDC3F"/>
    <a:srgbClr val="149AC5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87B2B-4607-4AE9-907E-920E957C30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gged.com/play/226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02AA851-C9CA-449A-B6B6-BBD9F251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713B3D-9424-4EBB-A006-6DE78D8D9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129" y="1565370"/>
            <a:ext cx="8391909" cy="3650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cs typeface="Chakra Petch" panose="00000500000000000000"/>
              </a:rPr>
              <a:t>การพิจารณาเงื่อนไข หรือข้อมูลที่โจทย์กำหนดให้</a:t>
            </a:r>
          </a:p>
          <a:p>
            <a:pPr lvl="0" algn="ctr"/>
            <a:br>
              <a:rPr lang="th-TH" sz="2400" b="1" dirty="0">
                <a:solidFill>
                  <a:prstClr val="black"/>
                </a:solidFill>
                <a:cs typeface="Chakra Petch" panose="00000500000000000000"/>
              </a:rPr>
            </a:br>
            <a:r>
              <a:rPr lang="th-TH" sz="2400" b="1" dirty="0">
                <a:solidFill>
                  <a:prstClr val="black"/>
                </a:solidFill>
                <a:cs typeface="Chakra Petch" panose="00000500000000000000"/>
              </a:rPr>
              <a:t>จะทำให้ได้คำตอบที่ต้องการ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cs typeface="Chakra Petch" panose="00000500000000000000"/>
              </a:rPr>
              <a:t>โดยวิธีการที่ทำให้สมาชิกในกลุ่มเข้าใจตรงกัน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cs typeface="Chakra Petch" panose="00000500000000000000"/>
              </a:rPr>
              <a:t>และเห็นไปในทิศทางเดียวกัน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cs typeface="Chakra Petch" panose="00000500000000000000"/>
              </a:rPr>
              <a:t>คือ การอธิบายวิธีการแก้ปัญหาออกมาให้เข้าใจง่ายและเห็นภาพ อาจจะทำเป็นตาราง หรือวาดเป็นแผนผัง แผนภาพ ก็ได้</a:t>
            </a:r>
            <a:endParaRPr lang="th-TH" sz="2800" b="1" dirty="0">
              <a:solidFill>
                <a:prstClr val="black"/>
              </a:solidFill>
              <a:cs typeface="Chakra Petch" panose="000005000000000000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0" y="2086478"/>
            <a:ext cx="1949265" cy="1949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79" y="4166578"/>
            <a:ext cx="2485540" cy="2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9178" y="1558948"/>
            <a:ext cx="8351096" cy="4514048"/>
            <a:chOff x="1854680" y="1524442"/>
            <a:chExt cx="8351096" cy="4514048"/>
          </a:xfrm>
        </p:grpSpPr>
        <p:sp>
          <p:nvSpPr>
            <p:cNvPr id="20" name="Oval 19"/>
            <p:cNvSpPr/>
            <p:nvPr/>
          </p:nvSpPr>
          <p:spPr>
            <a:xfrm>
              <a:off x="1854680" y="1524442"/>
              <a:ext cx="8351096" cy="451404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41830" y="2031395"/>
              <a:ext cx="5376793" cy="3243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rgbClr val="002060"/>
                  </a:solidFill>
                  <a:cs typeface="Chakra Petch" panose="00000500000000000000"/>
                </a:rPr>
                <a:t>การใช้เหตุผลเชิงตรรกะ</a:t>
              </a:r>
            </a:p>
            <a:p>
              <a:pPr lvl="0" algn="ctr"/>
              <a:b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</a:br>
              <a: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  <a:t>เป็นการนำเอากฎเกณฑ์ หรือเงื่อนไขที่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  <a:t>ครอบคลุมทุกกรณีมาใช้ในการพิจารณาปัญหา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  <a:t>โดยสามารถอธิบายการทำงาน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  <a:t>หรือการคาดการณ์ผลลัพธ์ได้อย่างเป็นขั้นตอน</a:t>
              </a:r>
            </a:p>
            <a:p>
              <a:pPr lvl="0" algn="ctr"/>
              <a:r>
                <a:rPr lang="th-TH" sz="2000" b="1" dirty="0">
                  <a:solidFill>
                    <a:srgbClr val="002060"/>
                  </a:solidFill>
                  <a:cs typeface="Chakra Petch" panose="00000500000000000000"/>
                </a:rPr>
                <a:t>มีเหตุผลรองรับในการแก้ปัญหาและการตัดสินใจ</a:t>
              </a:r>
              <a:endParaRPr lang="th-TH" b="1" dirty="0">
                <a:solidFill>
                  <a:srgbClr val="002060"/>
                </a:solidFill>
                <a:cs typeface="Chakra Petch" panose="0000050000000000000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31" y="1690777"/>
            <a:ext cx="4113500" cy="41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42468" y="4808575"/>
            <a:ext cx="4762670" cy="181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การคาดการณ์</a:t>
            </a:r>
            <a:r>
              <a:rPr lang="th-TH" sz="4000" b="1" dirty="0">
                <a:solidFill>
                  <a:srgbClr val="9724AC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ผลลัพธ์</a:t>
            </a:r>
            <a:r>
              <a:rPr lang="th-TH" sz="4000" b="1" dirty="0">
                <a:solidFill>
                  <a:srgbClr val="00B05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จากปัญหา</a:t>
            </a:r>
            <a:endParaRPr lang="en-US" sz="4000" b="1" dirty="0">
              <a:solidFill>
                <a:srgbClr val="00B05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0" y="1053860"/>
            <a:ext cx="3866145" cy="38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61114"/>
            <a:ext cx="12192000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เกม</a:t>
            </a:r>
            <a:r>
              <a:rPr lang="en-US" sz="4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Flow Lines</a:t>
            </a:r>
            <a:endParaRPr lang="th-TH" sz="40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https://lagged.com/play/2384/</a:t>
            </a:r>
            <a:endParaRPr lang="en-US" sz="12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15" y="2878966"/>
            <a:ext cx="3321169" cy="3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7122" y="1147513"/>
            <a:ext cx="7525109" cy="469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การคาดการณ์ผลลัพธ์จากปัญหา</a:t>
            </a:r>
          </a:p>
          <a:p>
            <a:pPr algn="ctr">
              <a:lnSpc>
                <a:spcPct val="150000"/>
              </a:lnSpc>
            </a:pPr>
            <a:b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</a:b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เป็นส่วนหนึ่งของขั้นตอนการแก้ปัญหา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การคาดการณ์ความคิดออกมา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ในลักษณะเป็นข้อความ หรือ เป็นแผนภาพ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จะช่วยให้สามารถแก้ปัญหาได้ดี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โดยเฉพาะปัญหาที่ยุ่งยากซับซ้อน การวางแผน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จะเป็นแนวทางในการดำเนินการแก้ปัญหาต่อไป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อีกทั้งเป็นการแสดงแบบเพื่อให้ผู้ที่เกี่ยวข้องได้เข้าใจ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และสามารถปฏิบัติตามในแนวทางเดียวกัน</a:t>
            </a:r>
            <a:endParaRPr lang="en-US" sz="20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" y="2724815"/>
            <a:ext cx="4133185" cy="41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61114"/>
            <a:ext cx="12192000" cy="1323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เกม</a:t>
            </a:r>
            <a:r>
              <a:rPr lang="en-US" sz="4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Tangram Blocks</a:t>
            </a:r>
            <a:endParaRPr lang="th-TH" sz="40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https://lagged.com/play/2260/</a:t>
            </a:r>
            <a:endParaRPr lang="en-US" sz="12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37" y="2775449"/>
            <a:ext cx="3551926" cy="35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19" y="3900995"/>
            <a:ext cx="2569235" cy="25692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55316" y="1311377"/>
            <a:ext cx="6096000" cy="2536166"/>
            <a:chOff x="5977814" y="1344440"/>
            <a:chExt cx="6096000" cy="3339702"/>
          </a:xfrm>
        </p:grpSpPr>
        <p:sp>
          <p:nvSpPr>
            <p:cNvPr id="8" name="Rectangle 7"/>
            <p:cNvSpPr/>
            <p:nvPr/>
          </p:nvSpPr>
          <p:spPr>
            <a:xfrm>
              <a:off x="5977814" y="1943785"/>
              <a:ext cx="6096000" cy="16433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เล่นเกม</a:t>
              </a:r>
              <a:r>
                <a:rPr lang="en-US" sz="28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Tangram Blocks</a:t>
              </a:r>
              <a:endParaRPr lang="th-TH" sz="28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จากลิงค์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  <a:hlinkClick r:id="rId3"/>
                </a:rPr>
                <a:t>https://lagged.com/play/2260/</a:t>
              </a:r>
              <a:endParaRPr lang="th-TH" sz="1200" b="1" dirty="0">
                <a:solidFill>
                  <a:srgbClr val="0070C0"/>
                </a:solidFill>
                <a:cs typeface="Chakra Petch" panose="00000500000000000000"/>
              </a:endParaRPr>
            </a:p>
            <a:p>
              <a:pPr lvl="0" algn="ctr"/>
              <a:r>
                <a:rPr lang="th-TH" sz="2800" b="1" dirty="0">
                  <a:latin typeface="Chakra Petch" panose="00000500000000000000" pitchFamily="2" charset="-34"/>
                  <a:cs typeface="Chakra Petch" panose="00000500000000000000"/>
                </a:rPr>
                <a:t>มาช่วยกันตอบคำถามกันเถอะ</a:t>
              </a:r>
              <a:endParaRPr lang="en-US" sz="3600" b="1" dirty="0"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6096000" y="1344440"/>
              <a:ext cx="5859629" cy="3339702"/>
            </a:xfrm>
            <a:prstGeom prst="wedgeEllipseCallout">
              <a:avLst>
                <a:gd name="adj1" fmla="val 14664"/>
                <a:gd name="adj2" fmla="val 74816"/>
              </a:avLst>
            </a:pr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4784" y="1377120"/>
            <a:ext cx="4160743" cy="5047750"/>
            <a:chOff x="7494784" y="1377120"/>
            <a:chExt cx="4160743" cy="5047750"/>
          </a:xfrm>
        </p:grpSpPr>
        <p:grpSp>
          <p:nvGrpSpPr>
            <p:cNvPr id="5" name="Group 4"/>
            <p:cNvGrpSpPr/>
            <p:nvPr/>
          </p:nvGrpSpPr>
          <p:grpSpPr>
            <a:xfrm>
              <a:off x="7494784" y="1377120"/>
              <a:ext cx="4045792" cy="5047750"/>
              <a:chOff x="759121" y="1052422"/>
              <a:chExt cx="4045792" cy="5047750"/>
            </a:xfrm>
          </p:grpSpPr>
          <p:sp>
            <p:nvSpPr>
              <p:cNvPr id="6" name="Rectangle 5"/>
              <p:cNvSpPr/>
              <p:nvPr/>
            </p:nvSpPr>
            <p:spPr>
              <a:xfrm flipH="1" flipV="1">
                <a:off x="759121" y="1052422"/>
                <a:ext cx="4045792" cy="50477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6172" t="16352" r="1547" b="1887"/>
              <a:stretch/>
            </p:blipFill>
            <p:spPr>
              <a:xfrm>
                <a:off x="995075" y="1302912"/>
                <a:ext cx="3579936" cy="458062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406" y="4185342"/>
              <a:ext cx="1829121" cy="1829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1782" y="3283429"/>
            <a:ext cx="9028433" cy="3219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การเล่นเกม </a:t>
            </a:r>
            <a:r>
              <a:rPr lang="en-US" sz="32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Tangram Blocks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เด็กๆ ต้องใช้การวางแผน ใช้การคิด 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วิเคราะห์ ลองผิดลองถูก 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และการคิดนอกกรอบ ไปพร้อมๆกัน</a:t>
            </a:r>
          </a:p>
          <a:p>
            <a:pPr algn="ctr"/>
            <a:endParaRPr lang="th-TH" sz="2400" b="1" dirty="0">
              <a:solidFill>
                <a:prstClr val="black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  <a:p>
            <a:pPr algn="ctr"/>
            <a:r>
              <a: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และให้ช่วยกันคิดประโยชน์ที่ได้จากการเล่นเกม </a:t>
            </a:r>
            <a:r>
              <a:rPr lang="en-US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Tangram Blocks</a:t>
            </a:r>
            <a:endParaRPr lang="th-TH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602" y="1140647"/>
            <a:ext cx="3578794" cy="20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35115"/>
            <a:ext cx="12192000" cy="121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8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หนูดีและเพื่อนอีก 5 คน ไปเที่ยวสวยสนุก </a:t>
            </a:r>
          </a:p>
          <a:p>
            <a:pPr lvl="0" algn="ctr"/>
            <a:r>
              <a:rPr lang="th-TH" sz="2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ทุกคนเขียนเครื่องเล่น 2 ชนิด ที่ตัวเองอยากเล่นมากที่สุดลงบนกระดาษ</a:t>
            </a:r>
            <a:endParaRPr lang="en-US" sz="3200" b="1" dirty="0"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46666" y="2612651"/>
            <a:ext cx="7696561" cy="2973609"/>
            <a:chOff x="1885949" y="3036982"/>
            <a:chExt cx="7696561" cy="2973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414" t="37682" r="33494" b="22652"/>
            <a:stretch/>
          </p:blipFill>
          <p:spPr>
            <a:xfrm>
              <a:off x="5976667" y="3036982"/>
              <a:ext cx="3605843" cy="29736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10991" r="30647" b="61167"/>
            <a:stretch/>
          </p:blipFill>
          <p:spPr>
            <a:xfrm>
              <a:off x="1885949" y="3036982"/>
              <a:ext cx="3890515" cy="291117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025832" y="5851220"/>
            <a:ext cx="6381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เด็กๆ ตัดสินใจจะเล่นเครื่องเล่นแรกที่มีผลโหวตมากที่สุด</a:t>
            </a:r>
            <a:endParaRPr lang="th-TH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" y="4978879"/>
            <a:ext cx="1750046" cy="1750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27" y="2979211"/>
            <a:ext cx="1625827" cy="16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46464" y="1311377"/>
            <a:ext cx="5639382" cy="2130563"/>
            <a:chOff x="5977815" y="1344440"/>
            <a:chExt cx="6096000" cy="3339702"/>
          </a:xfrm>
        </p:grpSpPr>
        <p:sp>
          <p:nvSpPr>
            <p:cNvPr id="8" name="Rectangle 7"/>
            <p:cNvSpPr/>
            <p:nvPr/>
          </p:nvSpPr>
          <p:spPr>
            <a:xfrm>
              <a:off x="5977815" y="2028213"/>
              <a:ext cx="6096000" cy="1710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เด็กๆ คิดว่าเครื่องเล่นใด</a:t>
              </a:r>
            </a:p>
            <a:p>
              <a:pPr lvl="0"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ที่พวกเขาจะเล่นเป็นเครื่องแรก</a:t>
              </a:r>
              <a:endParaRPr lang="en-US" sz="3600" b="1" dirty="0"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6096000" y="1344440"/>
              <a:ext cx="5859629" cy="3339702"/>
            </a:xfrm>
            <a:prstGeom prst="wedgeEllipseCallout">
              <a:avLst>
                <a:gd name="adj1" fmla="val -38335"/>
                <a:gd name="adj2" fmla="val 64772"/>
              </a:avLst>
            </a:prstGeom>
            <a:noFill/>
            <a:ln w="57150">
              <a:solidFill>
                <a:srgbClr val="FA485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17675" y="3774142"/>
            <a:ext cx="3754062" cy="2635437"/>
            <a:chOff x="7494783" y="1377120"/>
            <a:chExt cx="4262677" cy="2832571"/>
          </a:xfrm>
        </p:grpSpPr>
        <p:sp>
          <p:nvSpPr>
            <p:cNvPr id="6" name="Rectangle 5"/>
            <p:cNvSpPr/>
            <p:nvPr/>
          </p:nvSpPr>
          <p:spPr>
            <a:xfrm flipH="1" flipV="1">
              <a:off x="7494783" y="1377120"/>
              <a:ext cx="4262677" cy="28325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6" t="25283" r="10305" b="38726"/>
            <a:stretch/>
          </p:blipFill>
          <p:spPr>
            <a:xfrm>
              <a:off x="7698912" y="1562149"/>
              <a:ext cx="3873261" cy="246826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" y="3961724"/>
            <a:ext cx="2468287" cy="2468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72" y="1984075"/>
            <a:ext cx="3274461" cy="3274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07" y="4784083"/>
            <a:ext cx="1814965" cy="18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310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104</cp:revision>
  <dcterms:created xsi:type="dcterms:W3CDTF">2021-03-23T10:29:04Z</dcterms:created>
  <dcterms:modified xsi:type="dcterms:W3CDTF">2021-10-23T07:35:14Z</dcterms:modified>
</cp:coreProperties>
</file>