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56" r:id="rId4"/>
    <p:sldId id="289" r:id="rId5"/>
    <p:sldId id="260" r:id="rId6"/>
    <p:sldId id="290" r:id="rId7"/>
    <p:sldId id="267" r:id="rId8"/>
    <p:sldId id="29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193F1"/>
    <a:srgbClr val="FFCCCC"/>
    <a:srgbClr val="99CCFF"/>
    <a:srgbClr val="FF6600"/>
    <a:srgbClr val="996633"/>
    <a:srgbClr val="FF0066"/>
    <a:srgbClr val="FF7C80"/>
    <a:srgbClr val="CCCC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1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4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86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07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30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7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52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95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75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34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6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89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49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74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0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2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7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35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99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1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84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3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DE280B-DA8B-4463-9818-FC541BDFD18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6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7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5072"/>
            <a:ext cx="12192000" cy="6842928"/>
          </a:xfrm>
          <a:prstGeom prst="rect">
            <a:avLst/>
          </a:prstGeom>
          <a:solidFill>
            <a:srgbClr val="B9C0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024"/>
            <a:ext cx="12192000" cy="6858000"/>
          </a:xfrm>
          <a:prstGeom prst="rect">
            <a:avLst/>
          </a:prstGeom>
          <a:solidFill>
            <a:srgbClr val="F4C2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236750"/>
            <a:ext cx="12192000" cy="6863024"/>
          </a:xfrm>
          <a:prstGeom prst="rect">
            <a:avLst/>
          </a:prstGeom>
          <a:solidFill>
            <a:srgbClr val="01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236750"/>
            <a:ext cx="12192000" cy="6863024"/>
          </a:xfrm>
          <a:prstGeom prst="rect">
            <a:avLst/>
          </a:prstGeom>
          <a:solidFill>
            <a:srgbClr val="05B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-2512"/>
            <a:ext cx="12192000" cy="71022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47392" y="1837620"/>
            <a:ext cx="3999244" cy="38887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113B76F2-7D0B-4335-A9BF-ED71D339C37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3522" y="2021280"/>
            <a:ext cx="3812589" cy="38125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8359FE-D345-441D-A01B-7AE108D470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47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31" grpId="0" animBg="1"/>
      <p:bldP spid="30" grpId="0" animBg="1"/>
      <p:bldP spid="19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344">
            <a:off x="9717122" y="1168669"/>
            <a:ext cx="2053365" cy="20533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991" y="2322914"/>
            <a:ext cx="2860354" cy="28603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31829" y="4983128"/>
            <a:ext cx="8763000" cy="1815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ความคิดเชิงตรรกะ</a:t>
            </a:r>
          </a:p>
          <a:p>
            <a:pPr algn="ctr"/>
            <a:r>
              <a:rPr lang="th-TH" sz="40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และการให้เหตุผล</a:t>
            </a:r>
            <a:endParaRPr lang="th-TH" sz="6000" b="1" dirty="0">
              <a:latin typeface="Chakra Petch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136435" y="1102017"/>
            <a:ext cx="3919130" cy="3881111"/>
            <a:chOff x="3801512" y="904998"/>
            <a:chExt cx="4256419" cy="4157932"/>
          </a:xfrm>
        </p:grpSpPr>
        <p:sp>
          <p:nvSpPr>
            <p:cNvPr id="12" name="Oval 11"/>
            <p:cNvSpPr/>
            <p:nvPr/>
          </p:nvSpPr>
          <p:spPr>
            <a:xfrm>
              <a:off x="3801512" y="904998"/>
              <a:ext cx="4256419" cy="415793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0078" y="1138352"/>
              <a:ext cx="3691224" cy="3691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1926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61114"/>
            <a:ext cx="12192000" cy="1323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chemeClr val="accent4">
                    <a:lumMod val="50000"/>
                  </a:schemeClr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เกมช่างประปา 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Zumba</a:t>
            </a:r>
            <a:endParaRPr lang="th-TH" sz="4000" b="1" dirty="0">
              <a:solidFill>
                <a:schemeClr val="accent4">
                  <a:lumMod val="50000"/>
                </a:schemeClr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  <a:p>
            <a:pPr algn="ctr"/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https://www.sanook.com/game/1020577/</a:t>
            </a:r>
            <a:endParaRPr lang="en-US" sz="1200" b="1" dirty="0">
              <a:solidFill>
                <a:schemeClr val="accent4">
                  <a:lumMod val="50000"/>
                </a:schemeClr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73" y="2775449"/>
            <a:ext cx="3640347" cy="3640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Group 7"/>
          <p:cNvGrpSpPr/>
          <p:nvPr/>
        </p:nvGrpSpPr>
        <p:grpSpPr>
          <a:xfrm>
            <a:off x="5723792" y="2883877"/>
            <a:ext cx="5477608" cy="3640015"/>
            <a:chOff x="5723792" y="2883877"/>
            <a:chExt cx="5477608" cy="3640015"/>
          </a:xfrm>
        </p:grpSpPr>
        <p:sp>
          <p:nvSpPr>
            <p:cNvPr id="5" name="Rectangle 4"/>
            <p:cNvSpPr/>
            <p:nvPr/>
          </p:nvSpPr>
          <p:spPr>
            <a:xfrm>
              <a:off x="6096000" y="3097975"/>
              <a:ext cx="4578497" cy="31316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000" b="1" u="sng" dirty="0">
                  <a:solidFill>
                    <a:schemeClr val="accent4">
                      <a:lumMod val="50000"/>
                    </a:schemeClr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วิธีการเล่นเกม</a:t>
              </a:r>
              <a:r>
                <a:rPr lang="th-TH" sz="1600" b="1" dirty="0">
                  <a:solidFill>
                    <a:schemeClr val="accent4">
                      <a:lumMod val="50000"/>
                    </a:schemeClr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 คือ ให้ต่อท่อน้ำประปาให้สามารถ</a:t>
              </a:r>
            </a:p>
            <a:p>
              <a:pPr>
                <a:lnSpc>
                  <a:spcPct val="150000"/>
                </a:lnSpc>
              </a:pPr>
              <a:r>
                <a:rPr lang="th-TH" sz="1600" b="1" dirty="0">
                  <a:solidFill>
                    <a:schemeClr val="accent4">
                      <a:lumMod val="50000"/>
                    </a:schemeClr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เชื่อมถึงกันได้ ภายในเวลาที่กำหนด(ใช้กี่ท่อก็ได้)</a:t>
              </a:r>
            </a:p>
            <a:p>
              <a:pPr>
                <a:lnSpc>
                  <a:spcPct val="150000"/>
                </a:lnSpc>
              </a:pPr>
              <a:endParaRPr lang="th-TH" sz="1600" b="1" dirty="0">
                <a:solidFill>
                  <a:schemeClr val="accent4">
                    <a:lumMod val="50000"/>
                  </a:schemeClr>
                </a:solidFill>
                <a:latin typeface="Chakra Petch" panose="00000500000000000000" pitchFamily="2" charset="-34"/>
                <a:cs typeface="Chakra Petch" panose="00000500000000000000" pitchFamily="2" charset="-34"/>
              </a:endParaRPr>
            </a:p>
            <a:p>
              <a:pPr>
                <a:lnSpc>
                  <a:spcPct val="150000"/>
                </a:lnSpc>
              </a:pPr>
              <a:r>
                <a:rPr lang="th-TH" sz="2000" b="1" u="sng" dirty="0">
                  <a:solidFill>
                    <a:schemeClr val="accent4">
                      <a:lumMod val="50000"/>
                    </a:schemeClr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เคล็ดลับช่วยเพิ่มคะแนน</a:t>
              </a:r>
            </a:p>
            <a:p>
              <a:pPr>
                <a:lnSpc>
                  <a:spcPct val="150000"/>
                </a:lnSpc>
              </a:pPr>
              <a:r>
                <a:rPr lang="th-TH" sz="1600" b="1" dirty="0">
                  <a:solidFill>
                    <a:schemeClr val="accent4">
                      <a:lumMod val="50000"/>
                    </a:schemeClr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- ยิ่งใช้ท่อมากเท่าไหร่ยิ่งได้คะแนนเยอะ</a:t>
              </a:r>
            </a:p>
            <a:p>
              <a:pPr>
                <a:lnSpc>
                  <a:spcPct val="150000"/>
                </a:lnSpc>
              </a:pPr>
              <a:r>
                <a:rPr lang="th-TH" sz="1600" b="1" dirty="0">
                  <a:solidFill>
                    <a:schemeClr val="accent4">
                      <a:lumMod val="50000"/>
                    </a:schemeClr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- ยิ่งใช้เวลาน้อยคะแนนก็ยิ่งเพิ่มตาม</a:t>
              </a:r>
            </a:p>
            <a:p>
              <a:pPr>
                <a:lnSpc>
                  <a:spcPct val="150000"/>
                </a:lnSpc>
              </a:pPr>
              <a:r>
                <a:rPr lang="th-TH" sz="1600" b="1" dirty="0">
                  <a:solidFill>
                    <a:schemeClr val="accent4">
                      <a:lumMod val="50000"/>
                    </a:schemeClr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- ยิ่งใช้การขยับน้อยคะแนนก็จะยิ่งได้รับมากขึ้น</a:t>
              </a:r>
            </a:p>
            <a:p>
              <a:pPr>
                <a:lnSpc>
                  <a:spcPct val="150000"/>
                </a:lnSpc>
              </a:pPr>
              <a:r>
                <a:rPr lang="th-TH" sz="2000" b="1" u="sng" dirty="0">
                  <a:solidFill>
                    <a:schemeClr val="accent4">
                      <a:lumMod val="50000"/>
                    </a:schemeClr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ข้อควรระวัง</a:t>
              </a:r>
              <a:r>
                <a:rPr lang="th-TH" sz="1600" b="1" dirty="0">
                  <a:solidFill>
                    <a:schemeClr val="accent4">
                      <a:lumMod val="50000"/>
                    </a:schemeClr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 : อย่าเผลอใช้ท่อน้ำแตกนะ!!</a:t>
              </a:r>
              <a:endParaRPr lang="th-TH" sz="9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723792" y="2883877"/>
              <a:ext cx="5477608" cy="3640015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2720361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503964"/>
            <a:ext cx="8540150" cy="867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 ความคิดเชิงตรรกะและการให้เหตุผล</a:t>
            </a:r>
          </a:p>
        </p:txBody>
      </p:sp>
      <p:sp>
        <p:nvSpPr>
          <p:cNvPr id="5" name="Rectangle 4"/>
          <p:cNvSpPr/>
          <p:nvPr/>
        </p:nvSpPr>
        <p:spPr>
          <a:xfrm>
            <a:off x="1011655" y="2356029"/>
            <a:ext cx="6412333" cy="32814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prstClr val="black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การแก้ปัญหาในชีวิตประจำวันควรมีเหตุผล</a:t>
            </a:r>
          </a:p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prstClr val="black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หากแก้ปัญหา หรือทำงานโดยไม่มีเหตุผลจะเป็นการทำงาน</a:t>
            </a:r>
          </a:p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prstClr val="black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หรือแก้ปัญหาที่ไม่มีการคิดไตร่ตรอง คือ เป็นการใช้อารมณ์</a:t>
            </a:r>
          </a:p>
          <a:p>
            <a:pPr algn="ctr">
              <a:lnSpc>
                <a:spcPct val="150000"/>
              </a:lnSpc>
            </a:pPr>
            <a:endParaRPr lang="th-TH" sz="2000" b="1" dirty="0">
              <a:solidFill>
                <a:prstClr val="black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prstClr val="black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การใช้เหตุผลเชิงตรรกะในการแก้ปัญหา</a:t>
            </a:r>
          </a:p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prstClr val="black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จึงเป็นการคิดหาเหตุผลเพื่ออธิบายการทำงาน</a:t>
            </a:r>
          </a:p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prstClr val="black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เพื่อคาดการณ์ผลลัพธ์ในการแก้ปัญหา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807" y="3509075"/>
            <a:ext cx="3512084" cy="351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67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090909"/>
            <a:ext cx="12191999" cy="129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800" b="1" dirty="0">
                <a:solidFill>
                  <a:srgbClr val="00206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การใช้เหตุผลเชิงตรรกะ(</a:t>
            </a:r>
            <a:r>
              <a:rPr lang="en-US" sz="2800" b="1" dirty="0">
                <a:solidFill>
                  <a:srgbClr val="00206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Logical resoning) </a:t>
            </a:r>
            <a:endParaRPr lang="th-TH" sz="2800" b="1" dirty="0">
              <a:solidFill>
                <a:srgbClr val="002060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  <a:p>
            <a:pPr lvl="0" algn="ctr"/>
            <a:r>
              <a:rPr lang="th-TH" sz="2800" b="1" dirty="0">
                <a:solidFill>
                  <a:srgbClr val="00206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ในการแก้ไขปัญหา แบ่งเป็น 2 ประเภท</a:t>
            </a:r>
            <a:endParaRPr lang="th-TH" sz="4400" b="1" dirty="0">
              <a:solidFill>
                <a:srgbClr val="002060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672" y="2510287"/>
            <a:ext cx="5236234" cy="2717321"/>
            <a:chOff x="284672" y="2510287"/>
            <a:chExt cx="5236234" cy="271732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82" t="10189" r="36973" b="50187"/>
            <a:stretch/>
          </p:blipFill>
          <p:spPr>
            <a:xfrm>
              <a:off x="284672" y="2510287"/>
              <a:ext cx="5236234" cy="271732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02774" y="2637269"/>
              <a:ext cx="4939173" cy="22313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000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1.การใช้กฎเกณฑ์ ข้อตกลง</a:t>
              </a:r>
            </a:p>
            <a:p>
              <a:r>
                <a:rPr lang="th-TH" sz="2000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มาอธิบายเหตุผลในการแก้ปัญหา</a:t>
              </a:r>
              <a:endParaRPr lang="th-TH" b="1" dirty="0">
                <a:solidFill>
                  <a:srgbClr val="002060"/>
                </a:solidFill>
                <a:latin typeface="Chakra Petch" panose="00000500000000000000" pitchFamily="2" charset="-34"/>
                <a:cs typeface="Chakra Petch" panose="00000500000000000000" pitchFamily="2" charset="-34"/>
              </a:endParaRPr>
            </a:p>
            <a:p>
              <a:pPr>
                <a:lnSpc>
                  <a:spcPct val="150000"/>
                </a:lnSpc>
              </a:pPr>
              <a:r>
                <a:rPr lang="th-TH" b="1" dirty="0">
                  <a:solidFill>
                    <a:srgbClr val="0070C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เป็นการแก้ไขปัญหาโดยการใช้กฎเกณฑ์มาอ้างอิง </a:t>
              </a:r>
            </a:p>
            <a:p>
              <a:pPr>
                <a:lnSpc>
                  <a:spcPct val="150000"/>
                </a:lnSpc>
              </a:pPr>
              <a:r>
                <a:rPr lang="th-TH" b="1" dirty="0">
                  <a:solidFill>
                    <a:srgbClr val="0070C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เพื่อนำไปอธิบายวิธีการแก้ปัญหา</a:t>
              </a:r>
            </a:p>
            <a:p>
              <a:pPr>
                <a:lnSpc>
                  <a:spcPct val="150000"/>
                </a:lnSpc>
              </a:pPr>
              <a:r>
                <a:rPr lang="th-TH" b="1" dirty="0">
                  <a:solidFill>
                    <a:srgbClr val="0070C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ผลลัพธ์การแก้ไขปัญหานี้ จะเป็นจริงหรือไม่</a:t>
              </a:r>
            </a:p>
            <a:p>
              <a:r>
                <a:rPr lang="th-TH" b="1" dirty="0">
                  <a:solidFill>
                    <a:srgbClr val="0070C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ขึ้นอยู่กับสถานการณ์เริ่มต้น</a:t>
              </a:r>
              <a:endParaRPr lang="th-TH" sz="14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638528" y="2547090"/>
            <a:ext cx="5266592" cy="3464170"/>
            <a:chOff x="6673362" y="3182816"/>
            <a:chExt cx="5266592" cy="346417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64" t="19719" r="32278" b="29767"/>
            <a:stretch/>
          </p:blipFill>
          <p:spPr>
            <a:xfrm>
              <a:off x="6673362" y="3182816"/>
              <a:ext cx="5266592" cy="346417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6844832" y="3262576"/>
              <a:ext cx="4923652" cy="32808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th-TH" sz="2000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2.การใช้ประสบการณ์</a:t>
              </a:r>
            </a:p>
            <a:p>
              <a:pPr lvl="0"/>
              <a:r>
                <a:rPr lang="th-TH" sz="2000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มาอธิบายเหตุผลในการแก้ปัญหา</a:t>
              </a:r>
              <a:endParaRPr lang="th-TH" b="1" dirty="0">
                <a:solidFill>
                  <a:srgbClr val="002060"/>
                </a:solidFill>
                <a:latin typeface="Chakra Petch" panose="00000500000000000000" pitchFamily="2" charset="-34"/>
                <a:cs typeface="Chakra Petch" panose="00000500000000000000" pitchFamily="2" charset="-34"/>
              </a:endParaRPr>
            </a:p>
            <a:p>
              <a:pPr lvl="0">
                <a:lnSpc>
                  <a:spcPct val="150000"/>
                </a:lnSpc>
              </a:pPr>
              <a:r>
                <a:rPr lang="th-TH" b="1" dirty="0">
                  <a:solidFill>
                    <a:srgbClr val="0070C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เป็นกระบวนการให้เหตุผลในการแก้ไขปัญหาที่ได้</a:t>
              </a:r>
            </a:p>
            <a:p>
              <a:pPr lvl="0">
                <a:lnSpc>
                  <a:spcPct val="150000"/>
                </a:lnSpc>
              </a:pPr>
              <a:r>
                <a:rPr lang="th-TH" b="1" dirty="0">
                  <a:solidFill>
                    <a:srgbClr val="0070C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จากการตั้งสมมติฐาน การสำรวจหรือการทดลอง </a:t>
              </a:r>
            </a:p>
            <a:p>
              <a:pPr lvl="0">
                <a:lnSpc>
                  <a:spcPct val="150000"/>
                </a:lnSpc>
              </a:pPr>
              <a:r>
                <a:rPr lang="th-TH" b="1" dirty="0">
                  <a:solidFill>
                    <a:srgbClr val="0070C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จนได้ผลการสังเกตหรือหลักฐานที่นำมาสรุปได้</a:t>
              </a:r>
            </a:p>
            <a:p>
              <a:pPr lvl="0">
                <a:lnSpc>
                  <a:spcPct val="150000"/>
                </a:lnSpc>
              </a:pPr>
              <a:r>
                <a:rPr lang="th-TH" b="1" dirty="0">
                  <a:solidFill>
                    <a:srgbClr val="0070C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แต่ข้อสรุปอาจจะเป็นจริงหรือไม่ </a:t>
              </a:r>
            </a:p>
            <a:p>
              <a:pPr lvl="0">
                <a:lnSpc>
                  <a:spcPct val="150000"/>
                </a:lnSpc>
              </a:pPr>
              <a:r>
                <a:rPr lang="th-TH" b="1" dirty="0">
                  <a:solidFill>
                    <a:srgbClr val="0070C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ขึ้นอยู่กับปัจจัยอีกหลายอย่าง เช่น วิธีการสำรวจ</a:t>
              </a:r>
            </a:p>
            <a:p>
              <a:pPr lvl="0">
                <a:lnSpc>
                  <a:spcPct val="150000"/>
                </a:lnSpc>
              </a:pPr>
              <a:r>
                <a:rPr lang="th-TH" b="1" dirty="0">
                  <a:solidFill>
                    <a:srgbClr val="0070C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จำนวนตัวอย่างในการสำรวจ</a:t>
              </a:r>
              <a:endParaRPr lang="th-TH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0" t="9467" r="11615" b="12002"/>
          <a:stretch/>
        </p:blipFill>
        <p:spPr>
          <a:xfrm>
            <a:off x="4124144" y="4546202"/>
            <a:ext cx="2175420" cy="222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37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015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0" y="1072305"/>
            <a:ext cx="12192000" cy="781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FF000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ใครคือโจร</a:t>
            </a:r>
            <a:r>
              <a:rPr lang="en-US" sz="3200" b="1" dirty="0">
                <a:solidFill>
                  <a:srgbClr val="FF000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!!</a:t>
            </a:r>
            <a:r>
              <a:rPr lang="th-TH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 มาช่วยกันหาคำตอบกันเถอะ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8013431" y="2340516"/>
            <a:ext cx="3839952" cy="2508689"/>
            <a:chOff x="8143963" y="2118946"/>
            <a:chExt cx="3839952" cy="2508689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97" t="10189" r="36973" b="50187"/>
            <a:stretch/>
          </p:blipFill>
          <p:spPr>
            <a:xfrm>
              <a:off x="8143963" y="2118946"/>
              <a:ext cx="3839952" cy="250868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8" t="60852" r="8147" b="2887"/>
            <a:stretch/>
          </p:blipFill>
          <p:spPr>
            <a:xfrm>
              <a:off x="8387162" y="2319639"/>
              <a:ext cx="3371137" cy="2093928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873596" y="2155989"/>
            <a:ext cx="1625766" cy="2544157"/>
            <a:chOff x="6723424" y="4753154"/>
            <a:chExt cx="1625766" cy="254415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3424" y="4753154"/>
              <a:ext cx="1611320" cy="161132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6723424" y="6429381"/>
              <a:ext cx="1625766" cy="8679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ตำรวจจะพูด</a:t>
              </a:r>
            </a:p>
            <a:p>
              <a:pPr algn="ctr"/>
              <a:r>
                <a:rPr lang="th-TH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ความจริงเสมอ</a:t>
              </a:r>
              <a:endParaRPr lang="th-TH" sz="11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148643" y="2218584"/>
            <a:ext cx="1613632" cy="2549610"/>
            <a:chOff x="8154504" y="4747701"/>
            <a:chExt cx="1613632" cy="254961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4504" y="4747701"/>
              <a:ext cx="1613632" cy="1613632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8375255" y="6429381"/>
              <a:ext cx="1244251" cy="8679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โจรจะพูด</a:t>
              </a:r>
            </a:p>
            <a:p>
              <a:pPr algn="ctr"/>
              <a:r>
                <a:rPr lang="th-TH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โกหกเสมอ</a:t>
              </a:r>
              <a:endParaRPr lang="th-TH" sz="11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80185" y="2106132"/>
            <a:ext cx="2045752" cy="2931955"/>
            <a:chOff x="9605060" y="4688247"/>
            <a:chExt cx="2045752" cy="293195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0084" y="4688247"/>
              <a:ext cx="1741134" cy="1741134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9605060" y="6364474"/>
              <a:ext cx="2045752" cy="12557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ประชาชน</a:t>
              </a:r>
            </a:p>
            <a:p>
              <a:pPr algn="ctr"/>
              <a:r>
                <a:rPr lang="th-TH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จะพูดความจริงบ้าง</a:t>
              </a:r>
            </a:p>
            <a:p>
              <a:pPr algn="ctr"/>
              <a:r>
                <a:rPr lang="th-TH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พูดโกหกบ้าง</a:t>
              </a:r>
              <a:endParaRPr lang="th-TH" sz="11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70441" y="5366316"/>
            <a:ext cx="2722316" cy="1016038"/>
            <a:chOff x="6331275" y="2706101"/>
            <a:chExt cx="2722316" cy="101603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1275" y="2706101"/>
              <a:ext cx="1016038" cy="1016038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7415001" y="3064083"/>
              <a:ext cx="1638590" cy="480131"/>
            </a:xfrm>
            <a:prstGeom prst="rect">
              <a:avLst/>
            </a:prstGeom>
            <a:solidFill>
              <a:srgbClr val="99CCFF"/>
            </a:solidFill>
          </p:spPr>
          <p:txBody>
            <a:bodyPr wrap="none">
              <a:spAutoFit/>
            </a:bodyPr>
            <a:lstStyle/>
            <a:p>
              <a:r>
                <a:rPr lang="th-TH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ผมไม่ใช่ตำรวจ</a:t>
              </a:r>
              <a:endParaRPr lang="th-TH" sz="11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81950" y="5296751"/>
            <a:ext cx="2445419" cy="1016038"/>
            <a:chOff x="6331275" y="3929247"/>
            <a:chExt cx="2445419" cy="101603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1275" y="3929247"/>
              <a:ext cx="1016038" cy="1016038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7453896" y="4404775"/>
              <a:ext cx="1322798" cy="480131"/>
            </a:xfrm>
            <a:prstGeom prst="rect">
              <a:avLst/>
            </a:prstGeom>
            <a:solidFill>
              <a:srgbClr val="99CCFF"/>
            </a:solidFill>
          </p:spPr>
          <p:txBody>
            <a:bodyPr wrap="none">
              <a:spAutoFit/>
            </a:bodyPr>
            <a:lstStyle/>
            <a:p>
              <a:r>
                <a:rPr lang="th-TH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ผมไม่ใช่โจร</a:t>
              </a:r>
              <a:endParaRPr lang="th-TH" sz="11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216562" y="5420833"/>
            <a:ext cx="3078200" cy="1071313"/>
            <a:chOff x="6212274" y="5193183"/>
            <a:chExt cx="3078200" cy="107131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2274" y="5193183"/>
              <a:ext cx="1071313" cy="1071313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7347313" y="5441042"/>
              <a:ext cx="1943161" cy="480131"/>
            </a:xfrm>
            <a:prstGeom prst="rect">
              <a:avLst/>
            </a:prstGeom>
            <a:solidFill>
              <a:srgbClr val="99CCFF"/>
            </a:solidFill>
          </p:spPr>
          <p:txBody>
            <a:bodyPr wrap="none">
              <a:spAutoFit/>
            </a:bodyPr>
            <a:lstStyle/>
            <a:p>
              <a:r>
                <a:rPr lang="th-TH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ผมไม่ใช่ประชาชน</a:t>
              </a:r>
              <a:endParaRPr lang="th-TH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16049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1176173"/>
            <a:ext cx="12192000" cy="840573"/>
            <a:chOff x="0" y="1176173"/>
            <a:chExt cx="12192000" cy="840573"/>
          </a:xfrm>
        </p:grpSpPr>
        <p:sp>
          <p:nvSpPr>
            <p:cNvPr id="34" name="Rectangle 33"/>
            <p:cNvSpPr/>
            <p:nvPr/>
          </p:nvSpPr>
          <p:spPr>
            <a:xfrm>
              <a:off x="0" y="1235057"/>
              <a:ext cx="12192000" cy="7816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ขั้นตอน กระบวนการคิดอย่างมีเหตุผล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847656" y="1176173"/>
              <a:ext cx="767751" cy="788051"/>
              <a:chOff x="1718261" y="1149502"/>
              <a:chExt cx="767751" cy="788051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1718261" y="1149502"/>
                <a:ext cx="767751" cy="77637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830036" y="1229667"/>
                <a:ext cx="49244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4000" b="1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6</a:t>
                </a:r>
                <a:endParaRPr lang="th-TH" sz="3600" dirty="0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246813" y="2432947"/>
            <a:ext cx="11141097" cy="4416659"/>
            <a:chOff x="246813" y="2432947"/>
            <a:chExt cx="11141097" cy="4416659"/>
          </a:xfrm>
        </p:grpSpPr>
        <p:sp>
          <p:nvSpPr>
            <p:cNvPr id="3" name="Rectangle 2"/>
            <p:cNvSpPr/>
            <p:nvPr/>
          </p:nvSpPr>
          <p:spPr>
            <a:xfrm>
              <a:off x="8025691" y="5483830"/>
              <a:ext cx="326089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th-TH" sz="2000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6.ตรวจสอบและประเมินผล</a:t>
              </a:r>
              <a:endParaRPr lang="th-TH" sz="1200" dirty="0">
                <a:solidFill>
                  <a:srgbClr val="00206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54985" y="2630402"/>
              <a:ext cx="29546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th-TH" sz="2000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1.การระบุปัญหาที่แท้จริง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6813" y="3687169"/>
              <a:ext cx="402566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th-TH" sz="2000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2.ระบุสาเหตุที่อาจทำให้เกิดปัญหา</a:t>
              </a:r>
            </a:p>
            <a:p>
              <a:pPr lvl="0" algn="ctr"/>
              <a:r>
                <a:rPr lang="th-TH" sz="2000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ปัญหาใดปัญหาหนึ่ง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23486" y="5268387"/>
              <a:ext cx="2895344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th-TH" sz="2000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3.การเก็บรวบรวมข้อมูล</a:t>
              </a:r>
            </a:p>
            <a:p>
              <a:pPr lvl="0" algn="ctr"/>
              <a:r>
                <a:rPr lang="th-TH" sz="2000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และการวิเคราะห์ข้อมูล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149249" y="2590347"/>
              <a:ext cx="423866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4.ประเมินสาเหตุที่เป็นไปได้มากที่สุด</a:t>
              </a:r>
              <a:endParaRPr lang="th-TH" dirty="0">
                <a:solidFill>
                  <a:srgbClr val="00206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583491" y="3902612"/>
              <a:ext cx="2425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th-TH" sz="2000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5.ระบุแนวทางแก้ไข</a:t>
              </a: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9032" y="2432947"/>
              <a:ext cx="4416659" cy="44166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814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</TotalTime>
  <Words>364</Words>
  <Application>Microsoft Office PowerPoint</Application>
  <PresentationFormat>Widescreen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Chakra Petch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Sirilak  Lerthiransap</cp:lastModifiedBy>
  <cp:revision>183</cp:revision>
  <dcterms:created xsi:type="dcterms:W3CDTF">2021-03-23T10:29:04Z</dcterms:created>
  <dcterms:modified xsi:type="dcterms:W3CDTF">2021-10-23T07:39:55Z</dcterms:modified>
</cp:coreProperties>
</file>