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89" r:id="rId5"/>
    <p:sldId id="260" r:id="rId6"/>
    <p:sldId id="263" r:id="rId7"/>
    <p:sldId id="267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CCFF"/>
    <a:srgbClr val="FF7C80"/>
    <a:srgbClr val="996633"/>
    <a:srgbClr val="F193F1"/>
    <a:srgbClr val="CCCCFF"/>
    <a:srgbClr val="CC66FF"/>
    <a:srgbClr val="FDDC3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D07A09-5592-4488-BF77-D69B6043F7C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CDC70EC-E802-4BB1-8A01-AB1D263910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93CDF6-CB54-47F7-BE33-567D46BE8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1060" y="5611957"/>
            <a:ext cx="8763000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การประเมินความน่าเชื่อถือของข้อมูล</a:t>
            </a:r>
            <a:endParaRPr lang="th-TH" sz="6000" b="1" dirty="0">
              <a:solidFill>
                <a:schemeClr val="accent3">
                  <a:lumMod val="50000"/>
                </a:schemeClr>
              </a:solidFill>
              <a:latin typeface="Chakra Petch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65562" y="1380227"/>
            <a:ext cx="6659592" cy="4165349"/>
            <a:chOff x="2674189" y="1052423"/>
            <a:chExt cx="6659592" cy="4165349"/>
          </a:xfrm>
        </p:grpSpPr>
        <p:sp>
          <p:nvSpPr>
            <p:cNvPr id="7" name="Rectangle 6"/>
            <p:cNvSpPr/>
            <p:nvPr/>
          </p:nvSpPr>
          <p:spPr>
            <a:xfrm>
              <a:off x="2674189" y="1052423"/>
              <a:ext cx="6659592" cy="413084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" t="416" b="-1"/>
            <a:stretch/>
          </p:blipFill>
          <p:spPr>
            <a:xfrm>
              <a:off x="4282596" y="1283178"/>
              <a:ext cx="3691906" cy="3934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92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71500"/>
            <a:ext cx="12192000" cy="2492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มาดู 2 คลิปโฆษณาชวนเชื่อ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https://www.youtube.com/watch?v=KmfYVyKa-Dg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https://www.youtube.com/watch?v=IntCQVzEUbU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/>
            <a:endParaRPr lang="th-TH" sz="2000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/>
            <a:endParaRPr lang="en-US" sz="2000" b="1" dirty="0">
              <a:solidFill>
                <a:srgbClr val="C0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96" y="2787770"/>
            <a:ext cx="4296166" cy="42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45249"/>
            <a:ext cx="12191999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 “จากโฆษณา เด็กๆ สนใจที่จะซื้อผลิตภัณฑ์ </a:t>
            </a:r>
          </a:p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หรือจะแนะนำให้ผู้ปกครองซื้อหรือไม่</a:t>
            </a:r>
            <a:r>
              <a:rPr lang="en-US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?</a:t>
            </a:r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89" y="3261350"/>
            <a:ext cx="3596650" cy="35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072661"/>
            <a:ext cx="12192000" cy="121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cs typeface="Chakra Petch" panose="00000500000000000000"/>
              </a:rPr>
              <a:t>การพิจารณาผลการค้นหาข้อมูลที่ได้จากอินเทอร์เน็ต</a:t>
            </a:r>
          </a:p>
          <a:p>
            <a:pPr algn="ctr"/>
            <a:r>
              <a:rPr lang="th-TH" sz="2400" b="1" dirty="0">
                <a:cs typeface="Chakra Petch" panose="00000500000000000000"/>
              </a:rPr>
              <a:t>หลักการประเมินความน่าเชื่อถือของข้อมูล</a:t>
            </a:r>
            <a:endParaRPr lang="th-TH" sz="2400" dirty="0">
              <a:cs typeface="Chakra Petch" panose="0000050000000000000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8898" y="2560335"/>
            <a:ext cx="11611843" cy="2633563"/>
            <a:chOff x="268898" y="2736179"/>
            <a:chExt cx="11611843" cy="2633563"/>
          </a:xfrm>
        </p:grpSpPr>
        <p:grpSp>
          <p:nvGrpSpPr>
            <p:cNvPr id="15" name="Group 14"/>
            <p:cNvGrpSpPr/>
            <p:nvPr/>
          </p:nvGrpSpPr>
          <p:grpSpPr>
            <a:xfrm>
              <a:off x="3126795" y="2736179"/>
              <a:ext cx="2747961" cy="2298571"/>
              <a:chOff x="3126795" y="2736179"/>
              <a:chExt cx="2747961" cy="229857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126795" y="4166820"/>
                <a:ext cx="2747961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dirty="0">
                    <a:solidFill>
                      <a:srgbClr val="0070C0"/>
                    </a:solidFill>
                    <a:latin typeface="Chakra Petch" panose="00000500000000000000"/>
                    <a:cs typeface="Chakra Petch" panose="00000500000000000000"/>
                  </a:rPr>
                  <a:t>เพื่อสังเกตความทันสมัย</a:t>
                </a:r>
              </a:p>
              <a:p>
                <a:pPr algn="ctr"/>
                <a:r>
                  <a:rPr lang="th-TH" b="1" dirty="0">
                    <a:solidFill>
                      <a:srgbClr val="0070C0"/>
                    </a:solidFill>
                    <a:latin typeface="Chakra Petch" panose="00000500000000000000"/>
                    <a:cs typeface="Chakra Petch" panose="00000500000000000000"/>
                  </a:rPr>
                  <a:t>ของข้อมูล</a:t>
                </a:r>
                <a:endParaRPr lang="th-TH" sz="1200" b="1" dirty="0">
                  <a:solidFill>
                    <a:srgbClr val="0070C0"/>
                  </a:solidFill>
                  <a:latin typeface="Chakra Petch" panose="00000500000000000000"/>
                  <a:cs typeface="Chakra Petch" panose="0000050000000000000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435413" y="2736179"/>
                <a:ext cx="2130726" cy="1287076"/>
              </a:xfrm>
              <a:prstGeom prst="roundRect">
                <a:avLst/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>
                    <a:solidFill>
                      <a:schemeClr val="tx1"/>
                    </a:solidFill>
                    <a:latin typeface="Chakra Petch" panose="00000500000000000000"/>
                    <a:cs typeface="Chakra Petch" panose="00000500000000000000"/>
                  </a:rPr>
                  <a:t>when</a:t>
                </a:r>
                <a:endParaRPr lang="th-TH" sz="5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155315" y="2736179"/>
              <a:ext cx="2725426" cy="1857966"/>
              <a:chOff x="9155315" y="2736179"/>
              <a:chExt cx="2725426" cy="185796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9452665" y="2736179"/>
                <a:ext cx="2130726" cy="128707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>
                    <a:solidFill>
                      <a:schemeClr val="tx1"/>
                    </a:solidFill>
                    <a:latin typeface="Chakra Petch" panose="00000500000000000000"/>
                    <a:cs typeface="Chakra Petch" panose="00000500000000000000"/>
                  </a:rPr>
                  <a:t>why</a:t>
                </a:r>
                <a:endParaRPr lang="th-TH" sz="5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155315" y="4114014"/>
                <a:ext cx="2725426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rgbClr val="00B050"/>
                    </a:solidFill>
                    <a:latin typeface="Chakra Petch" panose="00000500000000000000"/>
                    <a:cs typeface="Chakra Petch" panose="00000500000000000000"/>
                  </a:rPr>
                  <a:t>ข้อมูลนี้ถูกส่งออกมาทำไม</a:t>
                </a:r>
                <a:endParaRPr lang="th-TH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6139" y="2736179"/>
              <a:ext cx="3766868" cy="2633563"/>
              <a:chOff x="5566139" y="2736179"/>
              <a:chExt cx="3766868" cy="2633563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444039" y="2736179"/>
                <a:ext cx="2130726" cy="1287076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>
                    <a:solidFill>
                      <a:schemeClr val="tx1"/>
                    </a:solidFill>
                    <a:latin typeface="Chakra Petch" panose="00000500000000000000"/>
                    <a:cs typeface="Chakra Petch" panose="00000500000000000000"/>
                  </a:rPr>
                  <a:t>what</a:t>
                </a:r>
                <a:endParaRPr lang="th-TH" sz="5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66139" y="4114014"/>
                <a:ext cx="3766868" cy="125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b="1" dirty="0">
                    <a:solidFill>
                      <a:srgbClr val="FFC000"/>
                    </a:solidFill>
                    <a:latin typeface="Chakra Petch" panose="00000500000000000000"/>
                    <a:cs typeface="Chakra Petch" panose="00000500000000000000"/>
                  </a:rPr>
                  <a:t>ข้อมูลที่ได้รับมามี</a:t>
                </a:r>
              </a:p>
              <a:p>
                <a:pPr lvl="0" algn="ctr"/>
                <a:r>
                  <a:rPr lang="th-TH" b="1" dirty="0">
                    <a:solidFill>
                      <a:srgbClr val="FFC000"/>
                    </a:solidFill>
                    <a:latin typeface="Chakra Petch" panose="00000500000000000000"/>
                    <a:cs typeface="Chakra Petch" panose="00000500000000000000"/>
                  </a:rPr>
                  <a:t>ความเหมาะสมหรือไม่</a:t>
                </a:r>
              </a:p>
              <a:p>
                <a:pPr lvl="0" algn="ctr"/>
                <a:r>
                  <a:rPr lang="th-TH" b="1" dirty="0">
                    <a:solidFill>
                      <a:srgbClr val="FFC000"/>
                    </a:solidFill>
                    <a:latin typeface="Chakra Petch" panose="00000500000000000000"/>
                    <a:cs typeface="Chakra Petch" panose="00000500000000000000"/>
                  </a:rPr>
                  <a:t>มีความสมบูรณ์ของข้อมูลหรือไม่</a:t>
                </a:r>
                <a:endParaRPr lang="th-TH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8898" y="2736179"/>
              <a:ext cx="2446503" cy="2298571"/>
              <a:chOff x="268898" y="2736179"/>
              <a:chExt cx="2446503" cy="229857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426787" y="2736179"/>
                <a:ext cx="2130726" cy="1287076"/>
              </a:xfrm>
              <a:prstGeom prst="roundRect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>
                    <a:solidFill>
                      <a:schemeClr val="tx1"/>
                    </a:solidFill>
                    <a:latin typeface="Chakra Petch" panose="00000500000000000000"/>
                    <a:cs typeface="Chakra Petch" panose="00000500000000000000"/>
                  </a:rPr>
                  <a:t>who</a:t>
                </a:r>
                <a:endParaRPr lang="th-TH" sz="5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8898" y="4166820"/>
                <a:ext cx="2446503" cy="867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b="1" dirty="0">
                    <a:solidFill>
                      <a:srgbClr val="FF0000"/>
                    </a:solidFill>
                    <a:latin typeface="Chakra Petch" panose="00000500000000000000"/>
                    <a:cs typeface="Chakra Petch" panose="00000500000000000000"/>
                  </a:rPr>
                  <a:t>ใครเป็นเจ้าของเว็บไซต์</a:t>
                </a:r>
              </a:p>
              <a:p>
                <a:pPr lvl="0" algn="ctr"/>
                <a:r>
                  <a:rPr lang="th-TH" b="1" dirty="0">
                    <a:solidFill>
                      <a:srgbClr val="FF0000"/>
                    </a:solidFill>
                    <a:latin typeface="Chakra Petch" panose="00000500000000000000"/>
                    <a:cs typeface="Chakra Petch" panose="00000500000000000000"/>
                  </a:rPr>
                  <a:t>และข้อมูล</a:t>
                </a: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2438973" y="5015246"/>
            <a:ext cx="7122463" cy="130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cs typeface="Chakra Petch" panose="00000500000000000000"/>
              </a:rPr>
              <a:t>เลือกเว็บไซต์ที่มีความน่าเชื่อถือ เลือกข้อมูลที่มีทันสมัย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cs typeface="Chakra Petch" panose="00000500000000000000"/>
              </a:rPr>
              <a:t>โดยสังเกตวันที่เผยแพร่ข้อมูลสังเกตข้อมูลย่อๆ ว่าตรงตามต้องการหรือไม่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cs typeface="Chakra Petch" panose="00000500000000000000"/>
              </a:rPr>
              <a:t>และจุดประสงค์ที่ข้อมูลนี้ถูกส่งออกมา</a:t>
            </a:r>
          </a:p>
        </p:txBody>
      </p:sp>
    </p:spTree>
    <p:extLst>
      <p:ext uri="{BB962C8B-B14F-4D97-AF65-F5344CB8AC3E}">
        <p14:creationId xmlns:p14="http://schemas.microsoft.com/office/powerpoint/2010/main" val="21608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235057"/>
            <a:ext cx="12192000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มาช่วยกันหา</a:t>
            </a:r>
            <a:r>
              <a:rPr lang="th-TH" sz="3200" b="1" u="sng" dirty="0">
                <a:solidFill>
                  <a:srgbClr val="FF0066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ตัวอย่าง</a:t>
            </a: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ข้อมูลที่น่าเชื่อถือ และไม่น่าเชื่อถือ</a:t>
            </a:r>
          </a:p>
          <a:p>
            <a:pPr algn="ctr"/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เกี่ยวกับการลดน้ำหนักจากอินเทอร์เน็ต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6397" y="1809827"/>
            <a:ext cx="11317673" cy="5254734"/>
            <a:chOff x="156397" y="1809827"/>
            <a:chExt cx="11317673" cy="52547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97" y="4684143"/>
              <a:ext cx="2380418" cy="23804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942" y="4431962"/>
              <a:ext cx="1804426" cy="18044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62" y="2996658"/>
              <a:ext cx="1685210" cy="16852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654" y="2706101"/>
              <a:ext cx="2266323" cy="22663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370" y="3934841"/>
              <a:ext cx="1708199" cy="170819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7009" y="3571844"/>
              <a:ext cx="1807061" cy="18993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3254">
              <a:off x="9500296" y="1809827"/>
              <a:ext cx="1256863" cy="1256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04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784" y="1142869"/>
            <a:ext cx="8236550" cy="781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3200" b="1" dirty="0">
                <a:solidFill>
                  <a:prstClr val="black"/>
                </a:solidFill>
                <a:cs typeface="Chakra Petch" panose="00000500000000000000"/>
              </a:rPr>
              <a:t>ลักษณะของข้อมูลที่ดีควรมีลักษณะ ดังต่อไปนี้</a:t>
            </a:r>
          </a:p>
        </p:txBody>
      </p:sp>
      <p:sp>
        <p:nvSpPr>
          <p:cNvPr id="2" name="Rectangle 1"/>
          <p:cNvSpPr/>
          <p:nvPr/>
        </p:nvSpPr>
        <p:spPr>
          <a:xfrm>
            <a:off x="5982828" y="3244334"/>
            <a:ext cx="2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0936" y="1987088"/>
            <a:ext cx="2253429" cy="2842340"/>
            <a:chOff x="650936" y="1987088"/>
            <a:chExt cx="2253429" cy="28423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36" y="1987088"/>
              <a:ext cx="2253429" cy="22534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18280" y="4349297"/>
              <a:ext cx="171874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srgbClr val="002060"/>
                  </a:solidFill>
                  <a:cs typeface="Chakra Petch" panose="00000500000000000000"/>
                </a:rPr>
                <a:t>1.ความถูกต้อง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43597" y="1802173"/>
            <a:ext cx="3278462" cy="2291624"/>
            <a:chOff x="4343597" y="1802173"/>
            <a:chExt cx="3278462" cy="2291624"/>
          </a:xfrm>
        </p:grpSpPr>
        <p:sp>
          <p:nvSpPr>
            <p:cNvPr id="9" name="Rectangle 8"/>
            <p:cNvSpPr/>
            <p:nvPr/>
          </p:nvSpPr>
          <p:spPr>
            <a:xfrm>
              <a:off x="4343597" y="3613666"/>
              <a:ext cx="327846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srgbClr val="002060"/>
                  </a:solidFill>
                  <a:cs typeface="Chakra Petch" panose="00000500000000000000"/>
                </a:rPr>
                <a:t>2.ความรวดเร็วและเป็นปัจจุบัน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531" y="1802173"/>
              <a:ext cx="1924056" cy="192405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452032" y="2451945"/>
            <a:ext cx="1798890" cy="2268703"/>
            <a:chOff x="9452032" y="2451945"/>
            <a:chExt cx="1798890" cy="2268703"/>
          </a:xfrm>
        </p:grpSpPr>
        <p:sp>
          <p:nvSpPr>
            <p:cNvPr id="10" name="Rectangle 9"/>
            <p:cNvSpPr/>
            <p:nvPr/>
          </p:nvSpPr>
          <p:spPr>
            <a:xfrm>
              <a:off x="9452032" y="4240517"/>
              <a:ext cx="179889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srgbClr val="002060"/>
                  </a:solidFill>
                  <a:cs typeface="Chakra Petch" panose="00000500000000000000"/>
                </a:rPr>
                <a:t>3.ความสมบูรณ์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6362" y="2451945"/>
              <a:ext cx="1725917" cy="172591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644562" y="4090652"/>
            <a:ext cx="2851983" cy="2649370"/>
            <a:chOff x="2744574" y="3818604"/>
            <a:chExt cx="2851983" cy="2649370"/>
          </a:xfrm>
        </p:grpSpPr>
        <p:sp>
          <p:nvSpPr>
            <p:cNvPr id="11" name="Rectangle 10"/>
            <p:cNvSpPr/>
            <p:nvPr/>
          </p:nvSpPr>
          <p:spPr>
            <a:xfrm>
              <a:off x="2744574" y="5987843"/>
              <a:ext cx="2763898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srgbClr val="002060"/>
                  </a:solidFill>
                  <a:cs typeface="Chakra Petch" panose="00000500000000000000"/>
                </a:rPr>
                <a:t>4.ความกระชับและชัดเจน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554" y="3818604"/>
              <a:ext cx="2315003" cy="231500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21470" y="4177862"/>
            <a:ext cx="2109010" cy="2589141"/>
            <a:chOff x="6952281" y="3986316"/>
            <a:chExt cx="2109010" cy="2589141"/>
          </a:xfrm>
        </p:grpSpPr>
        <p:sp>
          <p:nvSpPr>
            <p:cNvPr id="23" name="Rectangle 22"/>
            <p:cNvSpPr/>
            <p:nvPr/>
          </p:nvSpPr>
          <p:spPr>
            <a:xfrm>
              <a:off x="7002344" y="6095326"/>
              <a:ext cx="2008883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srgbClr val="002060"/>
                  </a:solidFill>
                  <a:cs typeface="Chakra Petch" panose="00000500000000000000"/>
                </a:rPr>
                <a:t>5.ความสอดคล้อง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281" y="3986316"/>
              <a:ext cx="2109010" cy="2109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69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188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168</cp:revision>
  <dcterms:created xsi:type="dcterms:W3CDTF">2021-03-23T10:29:04Z</dcterms:created>
  <dcterms:modified xsi:type="dcterms:W3CDTF">2021-10-23T07:40:56Z</dcterms:modified>
</cp:coreProperties>
</file>