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8" r:id="rId5"/>
    <p:sldId id="270" r:id="rId6"/>
    <p:sldId id="267" r:id="rId7"/>
    <p:sldId id="271" r:id="rId8"/>
    <p:sldId id="272" r:id="rId9"/>
    <p:sldId id="260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F08C06"/>
    <a:srgbClr val="FF6600"/>
    <a:srgbClr val="006600"/>
    <a:srgbClr val="CC99FF"/>
    <a:srgbClr val="FA4854"/>
    <a:srgbClr val="00CC99"/>
    <a:srgbClr val="33CCFF"/>
    <a:srgbClr val="FDD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02272-96FC-4034-B8E5-857CE0E62B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F2DF84A-324B-4710-B5D5-457062D0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73D595-56F2-4F65-ADD2-D1BD649FA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810670"/>
            <a:ext cx="12208932" cy="5047330"/>
            <a:chOff x="0" y="1810670"/>
            <a:chExt cx="12208932" cy="46762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314629" y="1002353"/>
            <a:ext cx="5562741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ทำงานร่วมกัน ผ่าน </a:t>
            </a:r>
            <a:r>
              <a:rPr lang="en-US" sz="28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Doc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4569" y="1907015"/>
            <a:ext cx="904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1 การเริ่มต้นใช้งาน </a:t>
            </a:r>
            <a:r>
              <a:rPr lang="en-US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Docs </a:t>
            </a: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สามารถเข้าใช้งานได้ 2 วิธี คือ</a:t>
            </a:r>
            <a:endParaRPr lang="en-US" sz="20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569" y="2516852"/>
            <a:ext cx="530145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วิธีที่ 1 เข้าเว็บไซต์ </a:t>
            </a:r>
            <a:r>
              <a:rPr lang="en-US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http://docs.google.com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6861" y="2353974"/>
            <a:ext cx="5958240" cy="116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วิธีที่ 2 สำหรับผู้ที่ใช้บริการ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Gmail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อยู่แล้ว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หลังจากล็อกอินเข้าสู่ระบบ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Gmail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แล้วให้คลิกที่“เอกสาร”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บนแถบเมนูด้านบนซ้ายมือก็จะเข้าสู่หน้า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Docs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ได้ทันที</a:t>
            </a:r>
            <a:endParaRPr lang="en-US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133" y="3242733"/>
            <a:ext cx="4715933" cy="2937934"/>
            <a:chOff x="855133" y="3242733"/>
            <a:chExt cx="4715933" cy="2937934"/>
          </a:xfrm>
        </p:grpSpPr>
        <p:sp>
          <p:nvSpPr>
            <p:cNvPr id="15" name="Rectangle 14"/>
            <p:cNvSpPr/>
            <p:nvPr/>
          </p:nvSpPr>
          <p:spPr>
            <a:xfrm>
              <a:off x="855133" y="3242733"/>
              <a:ext cx="4715933" cy="29379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https://lh6.googleusercontent.com/zO1jaoKUdGSHpZkYkujpDSJlplc-0PT0cxc5QYpdba3KZT7nC19yXyu73uDrGGHD9erR8e2eejmCflrzraVGYLFr8eSNOFuy7lXjBPDo3OGtbnxR0HcSJDqCdJlAkgdZby4Bv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40" y="3370750"/>
              <a:ext cx="4359276" cy="2654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739466" y="3731523"/>
            <a:ext cx="4447293" cy="2847309"/>
            <a:chOff x="7035800" y="3849018"/>
            <a:chExt cx="4241340" cy="2670316"/>
          </a:xfrm>
        </p:grpSpPr>
        <p:sp>
          <p:nvSpPr>
            <p:cNvPr id="24" name="Rectangle 23"/>
            <p:cNvSpPr/>
            <p:nvPr/>
          </p:nvSpPr>
          <p:spPr>
            <a:xfrm>
              <a:off x="7035800" y="3849018"/>
              <a:ext cx="4241340" cy="2670316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https://lh6.googleusercontent.com/hYYQDgVTqQ1IU1j977IEtCdJYNfZx1LYo0sEnCYQJANtrG9vfbzeibDYetQBxtc_9w3R2joPoj3MIRjXxKT1G-cZgz5WhebFx-oLc12RttyKA1joVdfS8ikMdlp5WSSgAORnL6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229" y="4014274"/>
              <a:ext cx="3919037" cy="233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32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77268"/>
            <a:ext cx="12208932" cy="5233828"/>
            <a:chOff x="0" y="1810670"/>
            <a:chExt cx="12208932" cy="46762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80554" y="1519623"/>
            <a:ext cx="471795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2 หลังจากเข้าสู่ระบบแล้ว 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จะพบกับหน้าเว็บไซต์ของ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Docs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พร้อมใช้งาน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3 คลิกปุ่ม “สร้างใหม่”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แล้วเลือก “เอกสาร” จะปรากฏหน้าเอกสาร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ที่มีลักษณะคล้ายกับ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Microsoft Word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68" y="3446329"/>
            <a:ext cx="4715933" cy="2794000"/>
            <a:chOff x="844727" y="3454400"/>
            <a:chExt cx="4715933" cy="2794000"/>
          </a:xfrm>
        </p:grpSpPr>
        <p:sp>
          <p:nvSpPr>
            <p:cNvPr id="15" name="Rectangle 14"/>
            <p:cNvSpPr/>
            <p:nvPr/>
          </p:nvSpPr>
          <p:spPr>
            <a:xfrm>
              <a:off x="844727" y="3454400"/>
              <a:ext cx="4715933" cy="27940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0" name="Picture 2" descr="https://lh5.googleusercontent.com/xsXrmSqFuHPBdHpHrzaSgS-3j_KpAIDAZsGE9Nmv8hiA3yUvAkvGc-4lqvL9uwcEVjMAwiHl3p2X9O8nE93E8DhUYUQGkxjUlxumNa6Ye9M2vRF-0o9woT3BwfLUQXS463Kdgq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159" y="3605551"/>
              <a:ext cx="4402402" cy="2481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958592" y="1858290"/>
            <a:ext cx="5958240" cy="883773"/>
            <a:chOff x="5983992" y="1519623"/>
            <a:chExt cx="5958240" cy="883773"/>
          </a:xfrm>
        </p:grpSpPr>
        <p:sp>
          <p:nvSpPr>
            <p:cNvPr id="18" name="Rectangle 17"/>
            <p:cNvSpPr/>
            <p:nvPr/>
          </p:nvSpPr>
          <p:spPr>
            <a:xfrm>
              <a:off x="5983992" y="1606383"/>
              <a:ext cx="5958240" cy="797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ขั้นตอนที่ 4 คลิกเลือกปุ่ม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จากนั้นจะปรากฏหน้าต่าง “แชร์กับผู้คนและกลุ่ม”</a:t>
              </a:r>
              <a:endPara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</p:txBody>
        </p:sp>
        <p:pic>
          <p:nvPicPr>
            <p:cNvPr id="2052" name="Picture 4" descr="https://lh6.googleusercontent.com/cBt2I1xTONIcOz8eI2XzwX7z2AA_85fxoW_YmRf9yTHj2ORPpk3vCc0BwmXK-He50L0_e00Kps-fLtExAPCfC0Avdl3BAbrS63z-P6bq2xnmUCPIinF7bi4qZGPY8b3M5XBvNk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300" y="1519623"/>
              <a:ext cx="749300" cy="43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873374" y="3459490"/>
            <a:ext cx="4469171" cy="2782087"/>
            <a:chOff x="6797174" y="2865180"/>
            <a:chExt cx="4469171" cy="2782087"/>
          </a:xfrm>
        </p:grpSpPr>
        <p:sp>
          <p:nvSpPr>
            <p:cNvPr id="24" name="Rectangle 23"/>
            <p:cNvSpPr/>
            <p:nvPr/>
          </p:nvSpPr>
          <p:spPr>
            <a:xfrm>
              <a:off x="6797174" y="2865180"/>
              <a:ext cx="4469171" cy="278208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4" name="Picture 6" descr="https://lh4.googleusercontent.com/12BwMGPTJahOrykxo2x3X3_2sP3IxxiPdJzIxNq_HT8QeriEva3xHkNyLEI5UxC-FxdWw5CQIP9t1Oa_OMnOyueGju6CSHTgpKHJab2uWhmmQir2rJgxtY33hXMEiFexA71uL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6542" y="3042523"/>
              <a:ext cx="4113948" cy="240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21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77268"/>
            <a:ext cx="12208932" cy="5233828"/>
            <a:chOff x="0" y="1810670"/>
            <a:chExt cx="12208932" cy="46762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076091" y="1755135"/>
            <a:ext cx="7701146" cy="412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5 พิมพ์อีเมลของเพื่อนที่จับคู่กัน ลงในช่อง “เพิ่มผู้คนและกลุ่ม” 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จากนั้น คลิกปุ่ม เสร็จสิ้น จะมีอีเมล ส่งไปที่เพื่อนเพื่อให้ตอบตกลงยืนยันการทำงานร่วมกัน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ให้เช็คอีเมลและตอบตกลง จะเริ่มทำงานร่วมกันผ่าน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Docs</a:t>
            </a:r>
          </a:p>
          <a:p>
            <a:pPr algn="ctr"/>
            <a:endParaRPr lang="th-TH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6 สามารถสร้างเอกสาร แก้ไข และจัดเก็บแบบออนไลน์ 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สามารถเข้าถึงไฟล์เอกสารได้จากคอมพิวเตอร์ทุกครั้งที่เชื่อมต่อกับอินเทอร์เน็ต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และ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Web browser </a:t>
            </a: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สามารถนำเข้า สร้าง แก้ไข และปรับปรุงเอกสาร 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ฟอนต์ ตาราง และภาพ และรูปแบบไฟล์ต่างๆ ร่วมกันได้ แบบ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real time</a:t>
            </a:r>
          </a:p>
          <a:p>
            <a:pPr algn="ctr"/>
            <a:endParaRPr lang="th-TH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  <a:p>
            <a:pPr algn="ctr"/>
            <a:endParaRPr lang="en-US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ขั้นตอนที่ 7 ให้แชร์ให้กับอีเมลของครูด้วย</a:t>
            </a:r>
          </a:p>
          <a:p>
            <a:pPr algn="ctr">
              <a:lnSpc>
                <a:spcPct val="150000"/>
              </a:lnSpc>
            </a:pPr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เพื่อให้ครูคอยตรวจสอบความคืบหน้าของงาน</a:t>
            </a:r>
            <a:endParaRPr lang="en-US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3031067"/>
            <a:ext cx="3022600" cy="0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4876800"/>
            <a:ext cx="3022600" cy="0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641">
            <a:off x="825716" y="1717450"/>
            <a:ext cx="1173729" cy="1173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12">
            <a:off x="9505569" y="3389236"/>
            <a:ext cx="1393525" cy="1393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20" y="4978022"/>
            <a:ext cx="981727" cy="9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0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539732"/>
            <a:ext cx="12208932" cy="4894935"/>
            <a:chOff x="0" y="1810670"/>
            <a:chExt cx="12208932" cy="46762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29713" y="1727988"/>
            <a:ext cx="5221301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ครูให้คำแนะนำผ่าน ระบบการแนะนำ แบบ </a:t>
            </a:r>
            <a:r>
              <a: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Real time</a:t>
            </a:r>
            <a:endParaRPr lang="th-TH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โดยไปที่ ไอคอน คลิกที่ลูกศรลง</a:t>
            </a:r>
          </a:p>
          <a:p>
            <a:pPr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จะปรากฎหน้าต่างขึ้นมา ให้เลือก การแนะนำ</a:t>
            </a:r>
            <a:endParaRPr lang="en-US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9267" y="1797195"/>
            <a:ext cx="595824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ครู หรือ ผู้ร่วมการทำงานคนอื่นๆ</a:t>
            </a:r>
          </a:p>
          <a:p>
            <a:pPr lvl="0" algn="ctr"/>
            <a:r>
              <a: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สามารถพูดคุยกันได้ ผ่านกล่องตอบโต้ที่จะปรากฎขึ้นมา	</a:t>
            </a:r>
            <a:endParaRPr lang="en-US" sz="16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9427" y="3037412"/>
            <a:ext cx="3560232" cy="2794000"/>
            <a:chOff x="681569" y="3446329"/>
            <a:chExt cx="3560232" cy="2794000"/>
          </a:xfrm>
        </p:grpSpPr>
        <p:sp>
          <p:nvSpPr>
            <p:cNvPr id="15" name="Rectangle 14"/>
            <p:cNvSpPr/>
            <p:nvPr/>
          </p:nvSpPr>
          <p:spPr>
            <a:xfrm>
              <a:off x="681569" y="3446329"/>
              <a:ext cx="3560232" cy="27940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8" name="Picture 6" descr="https://lh4.googleusercontent.com/SHkRL_iQWSFnIsMyd37h-E2Wm7F2TSo32hUTOd6F5AsMJVp4M6HNebU0mSDPWTeGgJBP327Oj_DOP0pgcISDRydelg-Wl3iHaoH-a3KSI5eoW1GmwNBraRTfCJpe2oS9RlSY0jw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1" t="18234" r="6929" b="57385"/>
            <a:stretch/>
          </p:blipFill>
          <p:spPr bwMode="auto">
            <a:xfrm>
              <a:off x="855135" y="3636833"/>
              <a:ext cx="3208782" cy="240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6" descr="https://lh4.googleusercontent.com/SHkRL_iQWSFnIsMyd37h-E2Wm7F2TSo32hUTOd6F5AsMJVp4M6HNebU0mSDPWTeGgJBP327Oj_DOP0pgcISDRydelg-Wl3iHaoH-a3KSI5eoW1GmwNBraRTfCJpe2oS9RlSY0j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1" t="18470" r="7165" b="78195"/>
          <a:stretch/>
        </p:blipFill>
        <p:spPr bwMode="auto">
          <a:xfrm>
            <a:off x="5016300" y="2394696"/>
            <a:ext cx="618468" cy="3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71605" y="2759162"/>
            <a:ext cx="2474987" cy="3276600"/>
            <a:chOff x="6873375" y="3459490"/>
            <a:chExt cx="1965825" cy="2467177"/>
          </a:xfrm>
        </p:grpSpPr>
        <p:sp>
          <p:nvSpPr>
            <p:cNvPr id="24" name="Rectangle 23"/>
            <p:cNvSpPr/>
            <p:nvPr/>
          </p:nvSpPr>
          <p:spPr>
            <a:xfrm>
              <a:off x="6873375" y="3459490"/>
              <a:ext cx="1965825" cy="246717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80" name="Picture 8" descr="https://lh3.googleusercontent.com/KvVrUlzO7_8hMiuF2fkAo6qyLEfz-_Ooo9f6ViKH97MCmICuakKPYjox4-0Xh0ayuUGZjl07lbRGXc0Oq8pgAVzeppZ8bRqlO1yVQ3Cjtjb2giTo7XYQGljirqHKPEwS8nAiJK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827" y="3665537"/>
              <a:ext cx="15621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201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539732"/>
            <a:ext cx="12208932" cy="4894935"/>
            <a:chOff x="0" y="1810670"/>
            <a:chExt cx="12208932" cy="46762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10733" y="2004932"/>
            <a:ext cx="5668522" cy="374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โดยเบื้องต้น ผู้ร่วมทำงาน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อาจร่วมกันวางแผน แนวทางการหาข้อมูล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ตามขั้นตอนการได้มาซึ่งข้อมูลสารสนเทศ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คือ การกำหนดจุดมุ่งหมายของข้อมูล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เลือกวิธีการเก็บรวบรวมข้อมูล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ดำเนินการรวบรวมข้อมูล การประมวลผล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และวิเคราะห์ข้อมูล การนำเสนอข้อมูล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และจัดทำรายการ ก่อนเริ่มการทำงาน</a:t>
            </a:r>
            <a:endParaRPr lang="en-US" sz="20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35" y="2226517"/>
            <a:ext cx="3530397" cy="35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175664"/>
            <a:ext cx="12208932" cy="5377536"/>
            <a:chOff x="0" y="1810670"/>
            <a:chExt cx="12208932" cy="46762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5950" b="16420"/>
            <a:stretch/>
          </p:blipFill>
          <p:spPr>
            <a:xfrm>
              <a:off x="0" y="1810670"/>
              <a:ext cx="8195733" cy="467624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" t="13210" r="31427" b="16420"/>
            <a:stretch/>
          </p:blipFill>
          <p:spPr>
            <a:xfrm>
              <a:off x="6409267" y="1810670"/>
              <a:ext cx="5799665" cy="467624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48173" y="1350000"/>
            <a:ext cx="5668522" cy="1716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แนะนำเมนูและแถบเครื่องมือ ที่มีลักษณะคล้ายกับโปรแกรม </a:t>
            </a:r>
            <a:r>
              <a:rPr lang="en-US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MS Word </a:t>
            </a:r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สามารถใช้งานได้ง่าย เช่น การกำหนดลักษณะข้อความ แบบตัวอักษร ขนาดตัวอักษร ตัวหนา ตัวเอียงตัวขีดเส้นใต้ ตำแหน่งของข้อความ </a:t>
            </a:r>
            <a:endParaRPr lang="en-US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4647" y="3167863"/>
            <a:ext cx="4435573" cy="2628339"/>
            <a:chOff x="1067759" y="3484594"/>
            <a:chExt cx="4435573" cy="2628339"/>
          </a:xfrm>
        </p:grpSpPr>
        <p:sp>
          <p:nvSpPr>
            <p:cNvPr id="9" name="Rectangle 8"/>
            <p:cNvSpPr/>
            <p:nvPr/>
          </p:nvSpPr>
          <p:spPr>
            <a:xfrm>
              <a:off x="1067759" y="3484594"/>
              <a:ext cx="4435573" cy="2628339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22" name="Picture 2" descr="https://lh5.googleusercontent.com/xsXrmSqFuHPBdHpHrzaSgS-3j_KpAIDAZsGE9Nmv8hiA3yUvAkvGc-4lqvL9uwcEVjMAwiHl3p2X9O8nE93E8DhUYUQGkxjUlxumNa6Ye9M2vRF-0o9woT3BwfLUQXS463Kdgq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984" y="3646576"/>
              <a:ext cx="4139122" cy="2333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170519" y="1349999"/>
            <a:ext cx="5668522" cy="130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แนะนำการใช้เครื่องมือต่างๆเพิ่มเติม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เช่น การแทรกรูปภาพ แทรกตาราง ภาพวาด 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แทรกแผนภูมิ เพื่อให้การนำเสนอน่าสนใจ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04443" y="2866984"/>
            <a:ext cx="2336800" cy="3608806"/>
            <a:chOff x="8195734" y="2605727"/>
            <a:chExt cx="2336800" cy="3608806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7559731" y="3241730"/>
              <a:ext cx="3608806" cy="23368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24" name="Picture 4" descr="https://lh3.googleusercontent.com/RMo4o01EZWjHittdMiQ-8bMKntHVICqGcR-6DmxPC5iV-GlFBvA84G7sCQmGDok-j3SPVmJONSib3fuXGx0W159ATp0iMiuvBHoXVY3Z_aj6q5qDbAcaOhgci7dvuYUQmUHo_X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4" t="10130" r="60407" b="12378"/>
            <a:stretch/>
          </p:blipFill>
          <p:spPr bwMode="auto">
            <a:xfrm>
              <a:off x="8343958" y="2780061"/>
              <a:ext cx="2027180" cy="326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021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79427" y="1259102"/>
            <a:ext cx="7904728" cy="1471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cs typeface="Chakra Petch" panose="00000500000000000000"/>
              </a:rPr>
              <a:t>ช่วยกันสรุป ประโยชน์ และข้อจำกัด</a:t>
            </a:r>
          </a:p>
          <a:p>
            <a:pPr lvl="0" algn="ctr"/>
            <a:r>
              <a:rPr lang="th-TH" sz="3200" b="1" dirty="0">
                <a:solidFill>
                  <a:srgbClr val="002060"/>
                </a:solidFill>
                <a:cs typeface="Chakra Petch" panose="00000500000000000000"/>
              </a:rPr>
              <a:t>ของการทำงานร่วมกันผ่านระบบอินเทอร์เน็ต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71" y="2523067"/>
            <a:ext cx="3902828" cy="39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9105" y="5115462"/>
            <a:ext cx="4513789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การใช้</a:t>
            </a:r>
            <a:r>
              <a:rPr lang="th-TH" sz="3600" b="1" dirty="0">
                <a:solidFill>
                  <a:srgbClr val="00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อินเทอร์เน็ต</a:t>
            </a:r>
          </a:p>
          <a:p>
            <a:pPr lvl="0" algn="ctr"/>
            <a:r>
              <a:rPr lang="th-TH" sz="3600" b="1" dirty="0">
                <a:solidFill>
                  <a:srgbClr val="7030A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ในการทำงาน</a:t>
            </a:r>
            <a:r>
              <a:rPr lang="th-TH" sz="3600" b="1" dirty="0">
                <a:solidFill>
                  <a:srgbClr val="FF0066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ร่วมกัน</a:t>
            </a:r>
            <a:endParaRPr lang="en-US" sz="4000" b="1" dirty="0">
              <a:solidFill>
                <a:srgbClr val="FF0066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t="12760" r="-177" b="11346"/>
          <a:stretch/>
        </p:blipFill>
        <p:spPr>
          <a:xfrm>
            <a:off x="3416784" y="1191143"/>
            <a:ext cx="5358429" cy="40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292690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/>
                <a:cs typeface="Chakra Petch" panose="00000500000000000000"/>
              </a:rPr>
              <a:t>“เด็กๆ เคยใช้บริการ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/>
                <a:cs typeface="Chakra Petch" panose="00000500000000000000"/>
              </a:rPr>
              <a:t>Google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/>
                <a:cs typeface="Chakra Petch" panose="00000500000000000000"/>
              </a:rPr>
              <a:t>เพื่อทำอะไรบ้าง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/>
                <a:cs typeface="Chakra Petch" panose="00000500000000000000"/>
              </a:rPr>
              <a:t>?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Chakra Petch" panose="00000500000000000000"/>
                <a:cs typeface="Chakra Petch" panose="00000500000000000000"/>
              </a:rPr>
              <a:t>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95623" y="2312276"/>
            <a:ext cx="5478162" cy="5297213"/>
            <a:chOff x="3195623" y="2312276"/>
            <a:chExt cx="5478162" cy="5297213"/>
          </a:xfrm>
        </p:grpSpPr>
        <p:sp>
          <p:nvSpPr>
            <p:cNvPr id="6" name="Oval 5"/>
            <p:cNvSpPr/>
            <p:nvPr/>
          </p:nvSpPr>
          <p:spPr>
            <a:xfrm>
              <a:off x="3195623" y="2312276"/>
              <a:ext cx="5478162" cy="5297213"/>
            </a:xfrm>
            <a:prstGeom prst="ellipse">
              <a:avLst/>
            </a:prstGeom>
            <a:solidFill>
              <a:srgbClr val="F08C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772" y="2702107"/>
              <a:ext cx="4357904" cy="435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53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71500"/>
            <a:ext cx="10972800" cy="12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มาดูคลิปฟีเจอร์เด็ด </a:t>
            </a:r>
            <a:r>
              <a:rPr lang="en-US" sz="4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Google Drive | We</a:t>
            </a:r>
            <a:endParaRPr lang="th-TH" sz="4000" b="1" dirty="0">
              <a:solidFill>
                <a:srgbClr val="FF00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https://www.youtube.com/watch?v=qnm_Plw9jUo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52" y="2677606"/>
            <a:ext cx="3589721" cy="358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207">
            <a:off x="10460693" y="1425777"/>
            <a:ext cx="1208972" cy="12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495062" y="3522993"/>
            <a:ext cx="888576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ส่วนใหญ่แล้วเราจะรู้จัก </a:t>
            </a:r>
            <a:r>
              <a:rPr lang="en-US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 </a:t>
            </a:r>
            <a:endParaRPr lang="th-TH" sz="2000" b="1" dirty="0">
              <a:solidFill>
                <a:prstClr val="black"/>
              </a:solidFill>
              <a:latin typeface="Chakra Petch" panose="00000500000000000000"/>
              <a:cs typeface="Chakra Petch" panose="00000500000000000000"/>
            </a:endParaRP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ในฐานะเซิร์จเอ็นจิ้น (</a:t>
            </a:r>
            <a:r>
              <a:rPr lang="en-US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Search Engine) </a:t>
            </a:r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ที่ไว้ค้นหาอะไรก็ได้</a:t>
            </a: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แต่จะมีสักที่คนที่รู้ว่าบริษัทนี้ได้สร้างสรรค์เครื่องมือมากมายให้ได้ใช้บริการ</a:t>
            </a: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ยิ่งรู้มาก ก็จะยิ่งได้เปรียบ ในการใช้อินเทอร์เน็ตให้เข้ากับชีวิตประจำวันมากขึ้น </a:t>
            </a:r>
          </a:p>
          <a:p>
            <a:pPr lvl="0" algn="ctr"/>
            <a:r>
              <a:rPr lang="th-TH" sz="20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และช่วยให้การเรียนมีคุณภาพและสะดวกสบายมากขึ้นอีกด้วย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09649" y="1019977"/>
            <a:ext cx="7754833" cy="2095986"/>
            <a:chOff x="2218583" y="1045377"/>
            <a:chExt cx="7754833" cy="2095986"/>
          </a:xfrm>
        </p:grpSpPr>
        <p:sp>
          <p:nvSpPr>
            <p:cNvPr id="5" name="Rectangle 4"/>
            <p:cNvSpPr/>
            <p:nvPr/>
          </p:nvSpPr>
          <p:spPr>
            <a:xfrm>
              <a:off x="2218583" y="1694813"/>
              <a:ext cx="775483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A4854"/>
                  </a:solidFill>
                  <a:latin typeface="Chakra Petch" panose="00000500000000000000"/>
                  <a:cs typeface="Chakra Petch" panose="00000500000000000000"/>
                </a:rPr>
                <a:t>Suits</a:t>
              </a:r>
              <a:endParaRPr lang="th-TH" sz="7200" b="1" dirty="0">
                <a:latin typeface="Chakra Petch" panose="00000500000000000000"/>
                <a:cs typeface="Chakra Petch" panose="0000050000000000000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583" y="1045377"/>
              <a:ext cx="2095986" cy="2095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26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359" y="1136432"/>
            <a:ext cx="7773282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ตัวอย่างบริการหรือโปรแกรมต่างๆ ของ </a:t>
            </a:r>
            <a:r>
              <a:rPr lang="en-US" sz="28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rPr>
              <a:t>Google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2560" y="1713505"/>
            <a:ext cx="4560507" cy="1495573"/>
            <a:chOff x="502560" y="1713505"/>
            <a:chExt cx="4560507" cy="14955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60" y="1713505"/>
              <a:ext cx="1495573" cy="14955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86466" y="2119659"/>
              <a:ext cx="3276601" cy="714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Gmail E-Mail</a:t>
              </a:r>
            </a:p>
            <a:p>
              <a:pPr lvl="0" algn="ctr"/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Gmail 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เป็นบริการฟรีอีเมล</a:t>
              </a:r>
              <a:endParaRPr lang="th-TH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15035" y="1943123"/>
            <a:ext cx="4399092" cy="1454844"/>
            <a:chOff x="7623575" y="1574401"/>
            <a:chExt cx="4399092" cy="14548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75" y="1574401"/>
              <a:ext cx="1454844" cy="14548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774331" y="1830742"/>
              <a:ext cx="3248336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Chrome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เป็นโปรแกรมสำหรับดูข้อมูล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ในอินเตอร์เน็ต ท่องเว็บไซต์</a:t>
              </a:r>
              <a:endParaRPr lang="th-TH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23165" y="3329454"/>
            <a:ext cx="5240860" cy="1957008"/>
            <a:chOff x="4877248" y="2799655"/>
            <a:chExt cx="5240860" cy="19570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248" y="2799655"/>
              <a:ext cx="1957008" cy="195700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87808" y="3375087"/>
              <a:ext cx="3730300" cy="105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Translate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เป็นบริการแปลภาษา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สามารถออกเสียงคำหรือประโยคได้</a:t>
              </a:r>
              <a:endParaRPr lang="th-TH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5035" y="5178766"/>
            <a:ext cx="5246568" cy="1405125"/>
            <a:chOff x="6576609" y="4896622"/>
            <a:chExt cx="5246568" cy="1405125"/>
          </a:xfrm>
        </p:grpSpPr>
        <p:sp>
          <p:nvSpPr>
            <p:cNvPr id="18" name="Rectangle 17"/>
            <p:cNvSpPr/>
            <p:nvPr/>
          </p:nvSpPr>
          <p:spPr>
            <a:xfrm>
              <a:off x="7955771" y="5027552"/>
              <a:ext cx="3867406" cy="127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Drive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บริการพื้นที่เก็บข้อมูล เก็บไฟล์บนเซิร์ฟเวอร์ในอินเตอร์เน็ตเหมือนมีฮาร์ดดิสก์ส่วนตัวบน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อินเตอร์เน็ต สามารถแชร์ไฟล์ให้คนอื่นใช้งานได้</a:t>
              </a:r>
              <a:endParaRPr lang="th-TH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609" y="4896622"/>
              <a:ext cx="1379162" cy="137916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47765" y="3277383"/>
            <a:ext cx="5205287" cy="1466717"/>
            <a:chOff x="547765" y="3421319"/>
            <a:chExt cx="5205287" cy="14667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65" y="3421319"/>
              <a:ext cx="1405162" cy="140516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562052" y="3613841"/>
              <a:ext cx="4191000" cy="1274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maps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บริการค้นหาเส้นทาง แสดงแผนที่ทั่วโลก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สะดวกในการวางแผนการเดินทาง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สามารถคำนวณระยะเป็นกิโลเมตรได้</a:t>
              </a:r>
              <a:endParaRPr lang="th-TH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165" y="4936864"/>
            <a:ext cx="4701568" cy="1698727"/>
            <a:chOff x="446165" y="5080800"/>
            <a:chExt cx="4701568" cy="16987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65" y="5080800"/>
              <a:ext cx="1608362" cy="16083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998133" y="5345288"/>
              <a:ext cx="3149600" cy="1434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News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เป็นบริการสืบค้นหาข่าว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เกี่ยวกับเรื่องหนึ่งเรื่องใดที่เราสนใจโดยเฉพาะ</a:t>
              </a:r>
              <a:endParaRPr lang="th-TH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089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5971" y="1264610"/>
            <a:ext cx="4836075" cy="5355312"/>
            <a:chOff x="127305" y="1264610"/>
            <a:chExt cx="4836075" cy="5355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05" y="1264610"/>
              <a:ext cx="1392344" cy="13923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39333" y="1285001"/>
              <a:ext cx="3395133" cy="1434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Sites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เป็นบริการพื้นที่ให้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สร้างเว็บไซต์โดย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</a:t>
              </a:r>
              <a:endPara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สำหรับใช้งานส่วนตัวหรือทำธุรกิจ</a:t>
              </a:r>
              <a:endParaRPr lang="th-TH" sz="16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05" y="3115488"/>
              <a:ext cx="1422096" cy="14220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39333" y="3262098"/>
              <a:ext cx="3438388" cy="140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Documents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เรียกกันสั้น ๆ ว่า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Docs</a:t>
              </a:r>
              <a:endPara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เป็นบริการออนไลน์ที่ใช้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ในการจัดการเอกสาร</a:t>
              </a:r>
              <a:endParaRPr lang="th-TH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40934" y="5074884"/>
              <a:ext cx="3422446" cy="1545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Sheets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มีลักษณะการทำงานคล้ายๆ กับ </a:t>
              </a:r>
              <a:r>
                <a:rPr lang="en-US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Excel</a:t>
              </a:r>
              <a:endParaRPr lang="th-TH" sz="14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มีการสร้าง </a:t>
              </a:r>
              <a:r>
                <a:rPr lang="en-US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Column Row</a:t>
              </a:r>
              <a:endParaRPr lang="th-TH" sz="14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สามารถใส่ข้อมูลต่างๆ ลงไป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ใน </a:t>
              </a:r>
              <a:r>
                <a:rPr lang="en-US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Cell </a:t>
              </a:r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ได้คานวณสูตร ต่างๆ</a:t>
              </a:r>
              <a:endParaRPr lang="th-TH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74" y="5054625"/>
              <a:ext cx="1430562" cy="14305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917493" y="1264610"/>
            <a:ext cx="5566440" cy="5355312"/>
            <a:chOff x="5917493" y="1264610"/>
            <a:chExt cx="5566440" cy="5355312"/>
          </a:xfrm>
        </p:grpSpPr>
        <p:sp>
          <p:nvSpPr>
            <p:cNvPr id="30" name="Rectangle 29"/>
            <p:cNvSpPr/>
            <p:nvPr/>
          </p:nvSpPr>
          <p:spPr>
            <a:xfrm>
              <a:off x="7831971" y="1264610"/>
              <a:ext cx="3651962" cy="53553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Blogger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เป็นบริการให้สร้างเว็บบล็อก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เพื่อบันทึกข้อมูลส่วนตัว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หรือใช้งานด้านต่างๆ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ที่ไม่ขัดนโยบายการใช้งานของ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</a:t>
              </a:r>
            </a:p>
            <a:p>
              <a:pPr lvl="0" algn="ctr"/>
              <a:endPara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endPara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Calendar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เป็นบริการปฏิทินจัดการนัดหมาย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จัดการตารางเวลาของคุณ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และแบ่งปันกิจกรรมต่างๆ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กับเพื่อนๆ หรือที่ทำงาน</a:t>
              </a:r>
              <a:endPara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endParaRPr lang="th-TH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endParaRPr lang="en-US" sz="1600" b="1" dirty="0">
                <a:solidFill>
                  <a:prstClr val="black"/>
                </a:solidFill>
                <a:latin typeface="Chakra Petch" panose="00000500000000000000"/>
                <a:cs typeface="Chakra Petch" panose="00000500000000000000"/>
              </a:endParaRPr>
            </a:p>
            <a:p>
              <a:pPr lvl="0" algn="ctr"/>
              <a:r>
                <a:rPr lang="en-US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Google Slide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เป็นเครื่องมือสำหรับสร้างงานนำเสนอ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(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Presentation) 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ในรูปแบบต่างๆ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493" y="3115488"/>
              <a:ext cx="2280459" cy="2280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081" y="1422621"/>
              <a:ext cx="1296619" cy="12966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004" y="5290412"/>
              <a:ext cx="1329510" cy="1329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92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28950"/>
            <a:ext cx="12192000" cy="207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ในยุคที่ โควิดระบาด ทำให้ต้องงดการเดินทาง</a:t>
            </a:r>
          </a:p>
          <a:p>
            <a:pPr algn="ctr">
              <a:lnSpc>
                <a:spcPct val="150000"/>
              </a:lnSpc>
            </a:pPr>
            <a:r>
              <a:rPr lang="th-TH" sz="24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และการรวมกลุ่มเพื่อลดการแพร่ระบาดของเชื้อโรค</a:t>
            </a:r>
          </a:p>
          <a:p>
            <a:pPr algn="ctr">
              <a:lnSpc>
                <a:spcPct val="150000"/>
              </a:lnSpc>
            </a:pPr>
            <a:r>
              <a:rPr lang="th-TH" sz="24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ทำให้เด็กๆต้องเรียนออนไลน์ ผู้ปกครองต้องทำงานอยู่ที่บ้าน</a:t>
            </a:r>
          </a:p>
          <a:p>
            <a:pPr algn="ctr">
              <a:lnSpc>
                <a:spcPct val="150000"/>
              </a:lnSpc>
            </a:pPr>
            <a:r>
              <a:rPr lang="th-TH" sz="24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บริการออนไลน์ต่างๆ ก็ได้ถูกนำมาใช้ประโยชน์อย่างมากมาย</a:t>
            </a:r>
            <a:endParaRPr lang="en-US" sz="24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8172" y="2057400"/>
            <a:ext cx="11365972" cy="4915717"/>
            <a:chOff x="288172" y="2057400"/>
            <a:chExt cx="11365972" cy="4915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72" y="2057400"/>
              <a:ext cx="1771540" cy="17715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29" y="4025257"/>
              <a:ext cx="1507972" cy="15079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150" y="3205260"/>
              <a:ext cx="1639994" cy="16399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569" y="3606721"/>
              <a:ext cx="1598777" cy="15987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202" y="3394439"/>
              <a:ext cx="3578678" cy="357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051" y="1330937"/>
            <a:ext cx="6096000" cy="1298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chemeClr val="tx2"/>
                </a:solidFill>
                <a:cs typeface="Chakra Petch" panose="00000500000000000000"/>
              </a:rPr>
              <a:t>มาช่วยกันหาข้อมูลเกี่ยวกับบริการของ</a:t>
            </a:r>
            <a:r>
              <a:rPr lang="en-US" sz="2800" b="1" dirty="0">
                <a:solidFill>
                  <a:schemeClr val="tx2"/>
                </a:solidFill>
                <a:cs typeface="Chakra Petch" panose="00000500000000000000"/>
              </a:rPr>
              <a:t>Google </a:t>
            </a:r>
            <a:r>
              <a:rPr lang="th-TH" sz="2800" b="1" dirty="0">
                <a:solidFill>
                  <a:schemeClr val="tx2"/>
                </a:solidFill>
                <a:cs typeface="Chakra Petch" panose="00000500000000000000"/>
              </a:rPr>
              <a:t>ที่สนใจกันเถอะเด็กๆ</a:t>
            </a:r>
            <a:endParaRPr lang="th-TH" b="1" dirty="0">
              <a:solidFill>
                <a:schemeClr val="tx2"/>
              </a:solidFill>
              <a:cs typeface="Chakra Petch" panose="0000050000000000000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0" y="562077"/>
            <a:ext cx="6295923" cy="6295923"/>
            <a:chOff x="112863" y="435077"/>
            <a:chExt cx="6295923" cy="62959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5107">
              <a:off x="112863" y="435077"/>
              <a:ext cx="6295923" cy="62959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95"/>
            <a:stretch/>
          </p:blipFill>
          <p:spPr>
            <a:xfrm>
              <a:off x="1114634" y="1701800"/>
              <a:ext cx="3581347" cy="433527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70" y="3090408"/>
            <a:ext cx="2573562" cy="25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809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144</cp:revision>
  <dcterms:created xsi:type="dcterms:W3CDTF">2021-03-23T10:29:04Z</dcterms:created>
  <dcterms:modified xsi:type="dcterms:W3CDTF">2021-10-23T07:46:06Z</dcterms:modified>
</cp:coreProperties>
</file>