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78" r:id="rId4"/>
    <p:sldId id="260" r:id="rId5"/>
    <p:sldId id="269" r:id="rId6"/>
    <p:sldId id="261" r:id="rId7"/>
    <p:sldId id="270" r:id="rId8"/>
    <p:sldId id="271" r:id="rId9"/>
    <p:sldId id="266" r:id="rId10"/>
    <p:sldId id="275" r:id="rId11"/>
    <p:sldId id="276" r:id="rId12"/>
    <p:sldId id="277" r:id="rId13"/>
    <p:sldId id="272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292"/>
    <a:srgbClr val="245A8C"/>
    <a:srgbClr val="CC0000"/>
    <a:srgbClr val="D01D59"/>
    <a:srgbClr val="66CCFF"/>
    <a:srgbClr val="006699"/>
    <a:srgbClr val="FF7C80"/>
    <a:srgbClr val="0099CC"/>
    <a:srgbClr val="33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1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4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86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07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30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7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52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95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75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4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6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89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49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74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0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2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7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3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9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1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8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3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0644D4-F974-41F1-B250-F7271B137B4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6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7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5072"/>
            <a:ext cx="12192000" cy="6842928"/>
          </a:xfrm>
          <a:prstGeom prst="rect">
            <a:avLst/>
          </a:prstGeom>
          <a:solidFill>
            <a:srgbClr val="B9C0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024"/>
            <a:ext cx="12192000" cy="6858000"/>
          </a:xfrm>
          <a:prstGeom prst="rect">
            <a:avLst/>
          </a:prstGeom>
          <a:solidFill>
            <a:srgbClr val="F4C2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236750"/>
            <a:ext cx="12192000" cy="6863024"/>
          </a:xfrm>
          <a:prstGeom prst="rect">
            <a:avLst/>
          </a:prstGeom>
          <a:solidFill>
            <a:srgbClr val="01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236750"/>
            <a:ext cx="12192000" cy="6863024"/>
          </a:xfrm>
          <a:prstGeom prst="rect">
            <a:avLst/>
          </a:prstGeom>
          <a:solidFill>
            <a:srgbClr val="05B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-2512"/>
            <a:ext cx="12192000" cy="71022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47392" y="1837620"/>
            <a:ext cx="3999244" cy="38887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A78F323-825D-4FF7-959F-B0D952C3CB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3522" y="2021280"/>
            <a:ext cx="3812589" cy="38125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3D04F8-FCEB-4659-9B4F-0131253A67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4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31" grpId="0" animBg="1"/>
      <p:bldP spid="30" grpId="0" animBg="1"/>
      <p:bldP spid="19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1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055478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006699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กรอกข้อมูลเพิ่มเติมให้ถูกต้องและครบทุกช่องตามนี้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498" y="883482"/>
            <a:ext cx="774419" cy="90285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500686" y="1940943"/>
            <a:ext cx="4257118" cy="4397922"/>
            <a:chOff x="319177" y="1632408"/>
            <a:chExt cx="4468484" cy="46217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19177" y="1632408"/>
              <a:ext cx="4468484" cy="4621743"/>
            </a:xfrm>
            <a:prstGeom prst="rect">
              <a:avLst/>
            </a:prstGeom>
            <a:solidFill>
              <a:srgbClr val="006699"/>
            </a:solidFill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4440" y="1827302"/>
              <a:ext cx="4066187" cy="4223958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74351" y="1669538"/>
            <a:ext cx="6354306" cy="5188462"/>
            <a:chOff x="367317" y="1669538"/>
            <a:chExt cx="6354306" cy="5188462"/>
          </a:xfrm>
        </p:grpSpPr>
        <p:grpSp>
          <p:nvGrpSpPr>
            <p:cNvPr id="13" name="Group 12"/>
            <p:cNvGrpSpPr/>
            <p:nvPr/>
          </p:nvGrpSpPr>
          <p:grpSpPr>
            <a:xfrm>
              <a:off x="367317" y="1669538"/>
              <a:ext cx="6354306" cy="5188462"/>
              <a:chOff x="5223988" y="1627644"/>
              <a:chExt cx="6354306" cy="5188462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5223988" y="1627644"/>
                <a:ext cx="6354306" cy="5188462"/>
                <a:chOff x="5284371" y="1860351"/>
                <a:chExt cx="6354306" cy="5188462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690" t="11934" r="5285" b="21679"/>
                <a:stretch/>
              </p:blipFill>
              <p:spPr>
                <a:xfrm>
                  <a:off x="5327368" y="1860351"/>
                  <a:ext cx="6311309" cy="5188462"/>
                </a:xfrm>
                <a:prstGeom prst="rect">
                  <a:avLst/>
                </a:prstGeom>
              </p:spPr>
            </p:pic>
            <p:grpSp>
              <p:nvGrpSpPr>
                <p:cNvPr id="16" name="Group 15"/>
                <p:cNvGrpSpPr/>
                <p:nvPr/>
              </p:nvGrpSpPr>
              <p:grpSpPr>
                <a:xfrm>
                  <a:off x="5284371" y="1918191"/>
                  <a:ext cx="6354305" cy="4260645"/>
                  <a:chOff x="5284371" y="1918191"/>
                  <a:chExt cx="6354305" cy="4260645"/>
                </a:xfrm>
              </p:grpSpPr>
              <p:sp>
                <p:nvSpPr>
                  <p:cNvPr id="15" name="Rectangle 14"/>
                  <p:cNvSpPr/>
                  <p:nvPr/>
                </p:nvSpPr>
                <p:spPr>
                  <a:xfrm>
                    <a:off x="5327367" y="1918191"/>
                    <a:ext cx="6311309" cy="116955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th-TH" b="1" dirty="0">
                        <a:solidFill>
                          <a:srgbClr val="C00000"/>
                        </a:solidFill>
                        <a:latin typeface="Chakra Petch" panose="00000500000000000000" pitchFamily="2" charset="-34"/>
                        <a:cs typeface="Chakra Petch" panose="00000500000000000000" pitchFamily="2" charset="-34"/>
                      </a:rPr>
                      <a:t>หมายเลข 1 </a:t>
                    </a:r>
                    <a:r>
                      <a:rPr lang="th-TH" sz="1600" b="1" dirty="0">
                        <a:latin typeface="Chakra Petch" panose="00000500000000000000" pitchFamily="2" charset="-34"/>
                        <a:cs typeface="Chakra Petch" panose="00000500000000000000" pitchFamily="2" charset="-34"/>
                      </a:rPr>
                      <a:t>หมายเลขโทรศัพท์: </a:t>
                    </a:r>
                  </a:p>
                  <a:p>
                    <a:pPr algn="ctr"/>
                    <a:r>
                      <a:rPr lang="th-TH" sz="1600" b="1" dirty="0">
                        <a:latin typeface="Chakra Petch" panose="00000500000000000000" pitchFamily="2" charset="-34"/>
                        <a:cs typeface="Chakra Petch" panose="00000500000000000000" pitchFamily="2" charset="-34"/>
                      </a:rPr>
                      <a:t>กรอกหมายเลขโทรศัพท์เพื่อช่วยรักษาความปลอดภัย </a:t>
                    </a:r>
                  </a:p>
                  <a:p>
                    <a:pPr algn="ctr"/>
                    <a:r>
                      <a:rPr lang="th-TH" sz="1600" b="1" dirty="0">
                        <a:solidFill>
                          <a:srgbClr val="D01D59"/>
                        </a:solidFill>
                        <a:latin typeface="Chakra Petch" panose="00000500000000000000" pitchFamily="2" charset="-34"/>
                        <a:cs typeface="Chakra Petch" panose="00000500000000000000" pitchFamily="2" charset="-34"/>
                      </a:rPr>
                      <a:t>*ส่วนนี้จะกรอกหรือไม่กรอกก็ได้</a:t>
                    </a:r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5324537" y="5353995"/>
                    <a:ext cx="6311309" cy="82484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th-TH" b="1" dirty="0">
                        <a:solidFill>
                          <a:srgbClr val="C00000"/>
                        </a:solidFill>
                        <a:latin typeface="Chakra Petch" panose="00000500000000000000" pitchFamily="2" charset="-34"/>
                        <a:cs typeface="Chakra Petch" panose="00000500000000000000" pitchFamily="2" charset="-34"/>
                      </a:rPr>
                      <a:t>หมายเลข 4</a:t>
                    </a:r>
                    <a:r>
                      <a:rPr lang="th-TH" sz="1600" b="1" dirty="0">
                        <a:solidFill>
                          <a:prstClr val="black"/>
                        </a:solidFill>
                        <a:latin typeface="Chakra Petch" panose="00000500000000000000" pitchFamily="2" charset="-34"/>
                        <a:cs typeface="Chakra Petch" panose="00000500000000000000" pitchFamily="2" charset="-34"/>
                      </a:rPr>
                      <a:t> เพศ : เลือกเพศของเรา </a:t>
                    </a:r>
                  </a:p>
                  <a:p>
                    <a:pPr algn="ctr"/>
                    <a:r>
                      <a:rPr lang="th-TH" sz="1600" b="1" dirty="0">
                        <a:solidFill>
                          <a:srgbClr val="D01D59"/>
                        </a:solidFill>
                        <a:latin typeface="Chakra Petch" panose="00000500000000000000" pitchFamily="2" charset="-34"/>
                        <a:cs typeface="Chakra Petch" panose="00000500000000000000" pitchFamily="2" charset="-34"/>
                      </a:rPr>
                      <a:t>*ส่วนนี้จะระบุเพศหรือไม่ระบุเพศก็ได้</a:t>
                    </a:r>
                    <a:endParaRPr lang="th-TH" sz="1600" dirty="0">
                      <a:solidFill>
                        <a:srgbClr val="D01D59"/>
                      </a:solidFill>
                    </a:endParaRPr>
                  </a:p>
                </p:txBody>
              </p:sp>
              <p:sp>
                <p:nvSpPr>
                  <p:cNvPr id="10" name="Rectangle 9"/>
                  <p:cNvSpPr/>
                  <p:nvPr/>
                </p:nvSpPr>
                <p:spPr>
                  <a:xfrm>
                    <a:off x="5324537" y="3283219"/>
                    <a:ext cx="6311309" cy="116955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 algn="ctr"/>
                    <a:r>
                      <a:rPr lang="th-TH" b="1" dirty="0">
                        <a:solidFill>
                          <a:srgbClr val="C00000"/>
                        </a:solidFill>
                        <a:latin typeface="Chakra Petch" panose="00000500000000000000" pitchFamily="2" charset="-34"/>
                        <a:cs typeface="Chakra Petch" panose="00000500000000000000" pitchFamily="2" charset="-34"/>
                      </a:rPr>
                      <a:t>หมายเลข 2 </a:t>
                    </a:r>
                    <a:r>
                      <a:rPr lang="th-TH" sz="1600" b="1" dirty="0">
                        <a:solidFill>
                          <a:prstClr val="black"/>
                        </a:solidFill>
                        <a:latin typeface="Chakra Petch" panose="00000500000000000000" pitchFamily="2" charset="-34"/>
                        <a:cs typeface="Chakra Petch" panose="00000500000000000000" pitchFamily="2" charset="-34"/>
                      </a:rPr>
                      <a:t>อีเมลสำรอง : </a:t>
                    </a:r>
                  </a:p>
                  <a:p>
                    <a:pPr lvl="0" algn="ctr"/>
                    <a:r>
                      <a:rPr lang="th-TH" sz="1600" b="1" dirty="0">
                        <a:solidFill>
                          <a:prstClr val="black"/>
                        </a:solidFill>
                        <a:latin typeface="Chakra Petch" panose="00000500000000000000" pitchFamily="2" charset="-34"/>
                        <a:cs typeface="Chakra Petch" panose="00000500000000000000" pitchFamily="2" charset="-34"/>
                      </a:rPr>
                      <a:t>กรอกเพื่อใช้ยืนยันตัวตนและกู้รหัสผ่าน ในกรณี</a:t>
                    </a:r>
                  </a:p>
                  <a:p>
                    <a:pPr lvl="0" algn="ctr"/>
                    <a:r>
                      <a:rPr lang="th-TH" sz="1600" b="1" dirty="0">
                        <a:solidFill>
                          <a:prstClr val="black"/>
                        </a:solidFill>
                        <a:latin typeface="Chakra Petch" panose="00000500000000000000" pitchFamily="2" charset="-34"/>
                        <a:cs typeface="Chakra Petch" panose="00000500000000000000" pitchFamily="2" charset="-34"/>
                      </a:rPr>
                      <a:t>ที่ถูกแฮกหรือแอบใช้งาน </a:t>
                    </a:r>
                    <a:r>
                      <a:rPr lang="th-TH" sz="1600" b="1" dirty="0">
                        <a:solidFill>
                          <a:srgbClr val="D01D59"/>
                        </a:solidFill>
                        <a:latin typeface="Chakra Petch" panose="00000500000000000000" pitchFamily="2" charset="-34"/>
                        <a:cs typeface="Chakra Petch" panose="00000500000000000000" pitchFamily="2" charset="-34"/>
                      </a:rPr>
                      <a:t>*ส่วนนี้จะกรอกหรือไม่กรอกก็ได้</a:t>
                    </a:r>
                    <a:endParaRPr lang="th-TH" sz="1600" dirty="0">
                      <a:solidFill>
                        <a:srgbClr val="D01D59"/>
                      </a:solidFill>
                    </a:endParaRPr>
                  </a:p>
                </p:txBody>
              </p:sp>
              <p:sp>
                <p:nvSpPr>
                  <p:cNvPr id="11" name="Rectangle 10"/>
                  <p:cNvSpPr/>
                  <p:nvPr/>
                </p:nvSpPr>
                <p:spPr>
                  <a:xfrm>
                    <a:off x="5284371" y="4667168"/>
                    <a:ext cx="6351475" cy="4801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 algn="ctr"/>
                    <a:r>
                      <a:rPr lang="th-TH" b="1" dirty="0">
                        <a:solidFill>
                          <a:srgbClr val="C00000"/>
                        </a:solidFill>
                        <a:latin typeface="Chakra Petch" panose="00000500000000000000" pitchFamily="2" charset="-34"/>
                        <a:cs typeface="Chakra Petch" panose="00000500000000000000" pitchFamily="2" charset="-34"/>
                      </a:rPr>
                      <a:t>หมายเลข 3 </a:t>
                    </a:r>
                    <a:r>
                      <a:rPr lang="th-TH" sz="1600" b="1" dirty="0">
                        <a:solidFill>
                          <a:prstClr val="black"/>
                        </a:solidFill>
                        <a:latin typeface="Chakra Petch" panose="00000500000000000000" pitchFamily="2" charset="-34"/>
                        <a:cs typeface="Chakra Petch" panose="00000500000000000000" pitchFamily="2" charset="-34"/>
                      </a:rPr>
                      <a:t>วันเดือนปีเกิด : เลือกวันเดือนปีเกิดของเรา</a:t>
                    </a:r>
                    <a:endParaRPr lang="th-TH" sz="1600" dirty="0"/>
                  </a:p>
                </p:txBody>
              </p:sp>
            </p:grpSp>
          </p:grpSp>
          <p:sp>
            <p:nvSpPr>
              <p:cNvPr id="22" name="Rectangle 21"/>
              <p:cNvSpPr/>
              <p:nvPr/>
            </p:nvSpPr>
            <p:spPr>
              <a:xfrm>
                <a:off x="5244070" y="5945771"/>
                <a:ext cx="6311309" cy="824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b="1" dirty="0">
                    <a:solidFill>
                      <a:srgbClr val="C0000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หมายเลข 5</a:t>
                </a:r>
                <a:r>
                  <a:rPr lang="th-TH" sz="1600" b="1" dirty="0">
                    <a:solidFill>
                      <a:prstClr val="black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 : เมื่อกรอกข้อมูลครบแล้ว เช็กความ</a:t>
                </a:r>
              </a:p>
              <a:p>
                <a:pPr algn="ctr"/>
                <a:r>
                  <a:rPr lang="th-TH" sz="1600" b="1" dirty="0">
                    <a:solidFill>
                      <a:prstClr val="black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ถูกต้องก่อน แล้วกด </a:t>
                </a:r>
                <a:r>
                  <a:rPr lang="th-TH" sz="1600" b="1" dirty="0">
                    <a:solidFill>
                      <a:srgbClr val="D01D59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“ถัดไป” </a:t>
                </a:r>
                <a:endParaRPr lang="th-TH" sz="1600" dirty="0">
                  <a:solidFill>
                    <a:srgbClr val="D01D59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261924" y="5906222"/>
                <a:ext cx="2315768" cy="58719"/>
              </a:xfrm>
              <a:prstGeom prst="rect">
                <a:avLst/>
              </a:prstGeom>
              <a:solidFill>
                <a:srgbClr val="66CCFF"/>
              </a:solidFill>
              <a:ln>
                <a:solidFill>
                  <a:srgbClr val="66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2405253" y="2958409"/>
              <a:ext cx="2315768" cy="58719"/>
            </a:xfrm>
            <a:prstGeom prst="rect">
              <a:avLst/>
            </a:prstGeom>
            <a:solidFill>
              <a:srgbClr val="66CC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405253" y="4361791"/>
              <a:ext cx="2315768" cy="58719"/>
            </a:xfrm>
            <a:prstGeom prst="rect">
              <a:avLst/>
            </a:prstGeom>
            <a:solidFill>
              <a:srgbClr val="66CC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405253" y="5048618"/>
              <a:ext cx="2315768" cy="58719"/>
            </a:xfrm>
            <a:prstGeom prst="rect">
              <a:avLst/>
            </a:prstGeom>
            <a:solidFill>
              <a:srgbClr val="66CC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2810265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724182" y="2687175"/>
            <a:ext cx="5636807" cy="3359444"/>
            <a:chOff x="5327367" y="2101077"/>
            <a:chExt cx="6311310" cy="3359444"/>
          </a:xfrm>
        </p:grpSpPr>
        <p:grpSp>
          <p:nvGrpSpPr>
            <p:cNvPr id="35" name="Group 34"/>
            <p:cNvGrpSpPr/>
            <p:nvPr/>
          </p:nvGrpSpPr>
          <p:grpSpPr>
            <a:xfrm>
              <a:off x="5327367" y="2101077"/>
              <a:ext cx="6311310" cy="3359444"/>
              <a:chOff x="5327367" y="2101077"/>
              <a:chExt cx="6311310" cy="3359444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90" t="11934" r="5285" b="21679"/>
              <a:stretch/>
            </p:blipFill>
            <p:spPr>
              <a:xfrm>
                <a:off x="5327368" y="2101077"/>
                <a:ext cx="6311309" cy="3359444"/>
              </a:xfrm>
              <a:prstGeom prst="rect">
                <a:avLst/>
              </a:prstGeom>
            </p:spPr>
          </p:pic>
          <p:grpSp>
            <p:nvGrpSpPr>
              <p:cNvPr id="16" name="Group 15"/>
              <p:cNvGrpSpPr/>
              <p:nvPr/>
            </p:nvGrpSpPr>
            <p:grpSpPr>
              <a:xfrm>
                <a:off x="5327367" y="2382348"/>
                <a:ext cx="6311310" cy="2422388"/>
                <a:chOff x="5327367" y="2382348"/>
                <a:chExt cx="6311310" cy="2422388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5327367" y="2382348"/>
                  <a:ext cx="6311309" cy="8248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th-TH" b="1" dirty="0">
                      <a:solidFill>
                        <a:srgbClr val="C00000"/>
                      </a:solidFill>
                      <a:latin typeface="Chakra Petch" panose="00000500000000000000" pitchFamily="2" charset="-34"/>
                      <a:cs typeface="Chakra Petch" panose="00000500000000000000" pitchFamily="2" charset="-34"/>
                    </a:rPr>
                    <a:t>หมายเลข 1</a:t>
                  </a:r>
                </a:p>
                <a:p>
                  <a:pPr algn="ctr"/>
                  <a:r>
                    <a:rPr lang="th-TH" sz="1600" b="1" dirty="0">
                      <a:latin typeface="Chakra Petch" panose="00000500000000000000" pitchFamily="2" charset="-34"/>
                      <a:cs typeface="Chakra Petch" panose="00000500000000000000" pitchFamily="2" charset="-34"/>
                    </a:rPr>
                    <a:t>อ่านรายละเอียดข้อกำหนดต่าง ๆ จนถึงด้านล่างสุด</a:t>
                  </a:r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5327368" y="3635185"/>
                  <a:ext cx="6311309" cy="11695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th-TH" b="1" dirty="0">
                      <a:solidFill>
                        <a:srgbClr val="C00000"/>
                      </a:solidFill>
                      <a:latin typeface="Chakra Petch" panose="00000500000000000000" pitchFamily="2" charset="-34"/>
                      <a:cs typeface="Chakra Petch" panose="00000500000000000000" pitchFamily="2" charset="-34"/>
                    </a:rPr>
                    <a:t>หมายเลข 2</a:t>
                  </a:r>
                </a:p>
                <a:p>
                  <a:pPr lvl="0" algn="ctr"/>
                  <a:r>
                    <a:rPr lang="th-TH" sz="1600" b="1" dirty="0">
                      <a:solidFill>
                        <a:prstClr val="black"/>
                      </a:solidFill>
                      <a:latin typeface="Chakra Petch" panose="00000500000000000000" pitchFamily="2" charset="-34"/>
                      <a:cs typeface="Chakra Petch" panose="00000500000000000000" pitchFamily="2" charset="-34"/>
                    </a:rPr>
                    <a:t>จากนั้นกดไปที่ </a:t>
                  </a:r>
                  <a:r>
                    <a:rPr lang="th-TH" sz="1600" b="1" dirty="0">
                      <a:solidFill>
                        <a:srgbClr val="D01D59"/>
                      </a:solidFill>
                      <a:latin typeface="Chakra Petch" panose="00000500000000000000" pitchFamily="2" charset="-34"/>
                      <a:cs typeface="Chakra Petch" panose="00000500000000000000" pitchFamily="2" charset="-34"/>
                    </a:rPr>
                    <a:t>“ฉันยอมรับ”</a:t>
                  </a:r>
                  <a:r>
                    <a:rPr lang="th-TH" sz="1600" b="1" dirty="0">
                      <a:solidFill>
                        <a:prstClr val="black"/>
                      </a:solidFill>
                      <a:latin typeface="Chakra Petch" panose="00000500000000000000" pitchFamily="2" charset="-34"/>
                      <a:cs typeface="Chakra Petch" panose="00000500000000000000" pitchFamily="2" charset="-34"/>
                    </a:rPr>
                    <a:t> ก็จะเสร็จสิ้นการสมัคร </a:t>
                  </a:r>
                  <a:r>
                    <a:rPr lang="en-US" sz="1600" b="1" dirty="0">
                      <a:solidFill>
                        <a:prstClr val="black"/>
                      </a:solidFill>
                      <a:latin typeface="Chakra Petch" panose="00000500000000000000" pitchFamily="2" charset="-34"/>
                      <a:cs typeface="Chakra Petch" panose="00000500000000000000" pitchFamily="2" charset="-34"/>
                    </a:rPr>
                    <a:t>Gmail </a:t>
                  </a:r>
                  <a:endParaRPr lang="th-TH" sz="1600" b="1" dirty="0">
                    <a:solidFill>
                      <a:prstClr val="black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endParaRPr>
                </a:p>
                <a:p>
                  <a:pPr lvl="0" algn="ctr"/>
                  <a:r>
                    <a:rPr lang="th-TH" sz="1600" b="1" dirty="0">
                      <a:solidFill>
                        <a:prstClr val="black"/>
                      </a:solidFill>
                      <a:latin typeface="Chakra Petch" panose="00000500000000000000" pitchFamily="2" charset="-34"/>
                      <a:cs typeface="Chakra Petch" panose="00000500000000000000" pitchFamily="2" charset="-34"/>
                    </a:rPr>
                    <a:t>และสามารถใช้งานอีเมลได้ทันที </a:t>
                  </a:r>
                  <a:endParaRPr lang="th-TH" sz="1600" dirty="0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7261924" y="3462315"/>
              <a:ext cx="2315768" cy="1515291"/>
              <a:chOff x="7244672" y="3125885"/>
              <a:chExt cx="2315768" cy="1515291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7244672" y="3125885"/>
                <a:ext cx="2315768" cy="58719"/>
              </a:xfrm>
              <a:prstGeom prst="rect">
                <a:avLst/>
              </a:prstGeom>
              <a:solidFill>
                <a:srgbClr val="66CCFF"/>
              </a:solidFill>
              <a:ln>
                <a:solidFill>
                  <a:srgbClr val="66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244672" y="4582457"/>
                <a:ext cx="2315768" cy="58719"/>
              </a:xfrm>
              <a:prstGeom prst="rect">
                <a:avLst/>
              </a:prstGeom>
              <a:solidFill>
                <a:srgbClr val="66CCFF"/>
              </a:solidFill>
              <a:ln>
                <a:solidFill>
                  <a:srgbClr val="66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733246" y="2236644"/>
            <a:ext cx="4477109" cy="4278373"/>
            <a:chOff x="284672" y="1989263"/>
            <a:chExt cx="4761781" cy="449780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4672" y="1989263"/>
              <a:ext cx="4761781" cy="4497802"/>
            </a:xfrm>
            <a:prstGeom prst="rect">
              <a:avLst/>
            </a:prstGeom>
            <a:solidFill>
              <a:srgbClr val="006699"/>
            </a:solidFill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7079" y="2186947"/>
              <a:ext cx="4346613" cy="408365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0" y="870155"/>
            <a:ext cx="12191999" cy="1160298"/>
            <a:chOff x="0" y="870155"/>
            <a:chExt cx="12191999" cy="1160298"/>
          </a:xfrm>
        </p:grpSpPr>
        <p:sp>
          <p:nvSpPr>
            <p:cNvPr id="5" name="Rectangle 4"/>
            <p:cNvSpPr/>
            <p:nvPr/>
          </p:nvSpPr>
          <p:spPr>
            <a:xfrm>
              <a:off x="0" y="1076346"/>
              <a:ext cx="1219199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006699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ระบบจะเข้ามาสู่หน้า “ความเป็นส่วนตัวและข้อกำหนด” </a:t>
              </a:r>
            </a:p>
            <a:p>
              <a:pPr algn="ctr"/>
              <a:r>
                <a:rPr lang="th-TH" sz="2000" b="1" dirty="0">
                  <a:solidFill>
                    <a:srgbClr val="006699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โดยทาง </a:t>
              </a:r>
              <a:r>
                <a:rPr lang="en-US" sz="2000" b="1" dirty="0">
                  <a:solidFill>
                    <a:srgbClr val="006699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Gmail </a:t>
              </a:r>
              <a:r>
                <a:rPr lang="th-TH" sz="2000" b="1" dirty="0">
                  <a:solidFill>
                    <a:srgbClr val="006699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จะแจ้งรายละเอียดเกี่ยวกับความเป็นส่วนตัวและข้อกำหนด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14634" y="870155"/>
              <a:ext cx="757166" cy="8827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3251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029829"/>
            <a:ext cx="12192000" cy="781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00206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ประโยชน์ของ </a:t>
            </a:r>
            <a:r>
              <a:rPr lang="en-US" sz="3200" b="1" dirty="0">
                <a:solidFill>
                  <a:srgbClr val="00206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Email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7611467" y="4196077"/>
            <a:ext cx="4422476" cy="2549430"/>
            <a:chOff x="6748732" y="3439001"/>
            <a:chExt cx="4422476" cy="2549430"/>
          </a:xfrm>
        </p:grpSpPr>
        <p:sp>
          <p:nvSpPr>
            <p:cNvPr id="39" name="Rectangle 38"/>
            <p:cNvSpPr/>
            <p:nvPr/>
          </p:nvSpPr>
          <p:spPr>
            <a:xfrm>
              <a:off x="6748732" y="5206679"/>
              <a:ext cx="4422476" cy="781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th-TH" sz="1600" b="1" dirty="0">
                  <a:solidFill>
                    <a:srgbClr val="006699"/>
                  </a:solidFill>
                  <a:cs typeface="Chakra Petch" panose="00000500000000000000" pitchFamily="2" charset="-34"/>
                </a:rPr>
                <a:t>ใช้ยืนยันตัวตนผู้ใช้งานได้ </a:t>
              </a:r>
            </a:p>
            <a:p>
              <a:pPr lvl="0" algn="ctr"/>
              <a:r>
                <a:rPr lang="th-TH" sz="1600" b="1" dirty="0">
                  <a:solidFill>
                    <a:srgbClr val="006699"/>
                  </a:solidFill>
                  <a:cs typeface="Chakra Petch" panose="00000500000000000000" pitchFamily="2" charset="-34"/>
                </a:rPr>
                <a:t>ซึ่งนำไปสู่การทำธุรกรรมบนอินเทอร์เน็ตได้</a:t>
              </a:r>
              <a:endParaRPr lang="th-TH" dirty="0">
                <a:solidFill>
                  <a:srgbClr val="006699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5218" y="3439001"/>
              <a:ext cx="1753600" cy="1753600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6716992" y="2505799"/>
            <a:ext cx="5443268" cy="1554739"/>
            <a:chOff x="6748732" y="2161024"/>
            <a:chExt cx="5443268" cy="1554739"/>
          </a:xfrm>
        </p:grpSpPr>
        <p:sp>
          <p:nvSpPr>
            <p:cNvPr id="35" name="Rectangle 34"/>
            <p:cNvSpPr/>
            <p:nvPr/>
          </p:nvSpPr>
          <p:spPr>
            <a:xfrm>
              <a:off x="6748732" y="2743904"/>
              <a:ext cx="4337649" cy="437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th-TH" sz="1600" b="1" dirty="0">
                  <a:solidFill>
                    <a:srgbClr val="006699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ผู้รับจดหมายสามารถอ่านจดหมายได้ทุกเวลา</a:t>
              </a:r>
              <a:endParaRPr lang="th-TH" dirty="0">
                <a:solidFill>
                  <a:srgbClr val="006699"/>
                </a:solidFill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7261" y="2161024"/>
              <a:ext cx="1554739" cy="1554739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4014048" y="3534570"/>
            <a:ext cx="5405887" cy="2362882"/>
            <a:chOff x="6326038" y="2456143"/>
            <a:chExt cx="5405887" cy="2362882"/>
          </a:xfrm>
        </p:grpSpPr>
        <p:sp>
          <p:nvSpPr>
            <p:cNvPr id="38" name="Rectangle 37"/>
            <p:cNvSpPr/>
            <p:nvPr/>
          </p:nvSpPr>
          <p:spPr>
            <a:xfrm>
              <a:off x="6326038" y="4037273"/>
              <a:ext cx="5405887" cy="781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th-TH" sz="1600" b="1" dirty="0">
                  <a:solidFill>
                    <a:srgbClr val="006699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รับและส่งได้ทั้ง ข้อความ ไฟล์เอกสาร </a:t>
              </a:r>
            </a:p>
            <a:p>
              <a:pPr lvl="0" algn="ctr"/>
              <a:r>
                <a:rPr lang="th-TH" sz="1600" b="1" dirty="0">
                  <a:solidFill>
                    <a:srgbClr val="006699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ไฟล์รูป ไฟล์วีดีโอ หรือลิงค์ข้อมูลต่างๆ</a:t>
              </a:r>
              <a:endParaRPr lang="th-TH" dirty="0">
                <a:solidFill>
                  <a:srgbClr val="006699"/>
                </a:solidFill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9075" y="2456143"/>
              <a:ext cx="1634617" cy="1634617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2681543" y="1712184"/>
            <a:ext cx="3762989" cy="2076608"/>
            <a:chOff x="2454458" y="946859"/>
            <a:chExt cx="3762989" cy="2076608"/>
          </a:xfrm>
        </p:grpSpPr>
        <p:sp>
          <p:nvSpPr>
            <p:cNvPr id="25" name="Rectangle 24"/>
            <p:cNvSpPr/>
            <p:nvPr/>
          </p:nvSpPr>
          <p:spPr>
            <a:xfrm>
              <a:off x="2454458" y="2586424"/>
              <a:ext cx="3762989" cy="437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th-TH" sz="1600" b="1" dirty="0">
                  <a:solidFill>
                    <a:srgbClr val="006699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ติดต่อสื่อสารทั่วโลกได้อย่างรวดเร็ว</a:t>
              </a:r>
              <a:endParaRPr lang="th-TH" dirty="0">
                <a:solidFill>
                  <a:srgbClr val="006699"/>
                </a:solidFill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776" y="946859"/>
              <a:ext cx="1592352" cy="1592352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7050656" y="1007161"/>
            <a:ext cx="3221202" cy="1513581"/>
            <a:chOff x="7697638" y="835376"/>
            <a:chExt cx="3221202" cy="1513581"/>
          </a:xfrm>
        </p:grpSpPr>
        <p:sp>
          <p:nvSpPr>
            <p:cNvPr id="37" name="Rectangle 36"/>
            <p:cNvSpPr/>
            <p:nvPr/>
          </p:nvSpPr>
          <p:spPr>
            <a:xfrm>
              <a:off x="7697638" y="1911914"/>
              <a:ext cx="1963947" cy="437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th-TH" sz="1600" b="1" dirty="0">
                  <a:solidFill>
                    <a:srgbClr val="006699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ประหยัดทรัพยากร</a:t>
              </a:r>
              <a:endParaRPr lang="th-TH" dirty="0">
                <a:solidFill>
                  <a:srgbClr val="006699"/>
                </a:solidFill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6295" y="835376"/>
              <a:ext cx="1502545" cy="1502545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178313" y="2337921"/>
            <a:ext cx="3627769" cy="2233115"/>
            <a:chOff x="926978" y="2413555"/>
            <a:chExt cx="3627769" cy="2233115"/>
          </a:xfrm>
        </p:grpSpPr>
        <p:sp>
          <p:nvSpPr>
            <p:cNvPr id="33" name="Rectangle 32"/>
            <p:cNvSpPr/>
            <p:nvPr/>
          </p:nvSpPr>
          <p:spPr>
            <a:xfrm>
              <a:off x="926978" y="4209627"/>
              <a:ext cx="3627769" cy="437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th-TH" sz="1600" b="1" dirty="0">
                  <a:solidFill>
                    <a:srgbClr val="006699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ส่งจดหมายถึงผู้รับที่ต้องการได้ทุกเวลา </a:t>
              </a:r>
              <a:endParaRPr lang="th-TH" dirty="0">
                <a:solidFill>
                  <a:srgbClr val="006699"/>
                </a:solidFill>
              </a:endParaRP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3173" y="2413555"/>
              <a:ext cx="1779772" cy="1779772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054040" y="4530610"/>
            <a:ext cx="4474955" cy="2141157"/>
            <a:chOff x="2176012" y="4597780"/>
            <a:chExt cx="4474955" cy="2141157"/>
          </a:xfrm>
        </p:grpSpPr>
        <p:sp>
          <p:nvSpPr>
            <p:cNvPr id="34" name="Rectangle 33"/>
            <p:cNvSpPr/>
            <p:nvPr/>
          </p:nvSpPr>
          <p:spPr>
            <a:xfrm>
              <a:off x="2176012" y="6301894"/>
              <a:ext cx="4474955" cy="437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th-TH" sz="1600" b="1" dirty="0">
                  <a:solidFill>
                    <a:srgbClr val="006699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ส่งจดหมายถึงผู้รับหลายๆ คนได้ในเวลาเดียวกัน</a:t>
              </a:r>
              <a:endParaRPr lang="th-TH" dirty="0">
                <a:solidFill>
                  <a:srgbClr val="006699"/>
                </a:solidFill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5120" y="4597780"/>
              <a:ext cx="1753004" cy="1753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9903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849923" y="870155"/>
            <a:ext cx="6123420" cy="5965184"/>
            <a:chOff x="5849923" y="870155"/>
            <a:chExt cx="6123420" cy="59651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r="13442"/>
            <a:stretch/>
          </p:blipFill>
          <p:spPr>
            <a:xfrm>
              <a:off x="6225036" y="1033528"/>
              <a:ext cx="5748307" cy="5366403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5849923" y="870155"/>
              <a:ext cx="5850516" cy="5965184"/>
              <a:chOff x="5849923" y="870155"/>
              <a:chExt cx="5850516" cy="5965184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849925" y="870155"/>
                <a:ext cx="246077" cy="770271"/>
              </a:xfrm>
              <a:prstGeom prst="rect">
                <a:avLst/>
              </a:prstGeom>
              <a:solidFill>
                <a:srgbClr val="009999"/>
              </a:solidFill>
              <a:ln>
                <a:solidFill>
                  <a:srgbClr val="009999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849924" y="1904154"/>
                <a:ext cx="246077" cy="770271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849923" y="2946459"/>
                <a:ext cx="246077" cy="770271"/>
              </a:xfrm>
              <a:prstGeom prst="rect">
                <a:avLst/>
              </a:prstGeom>
              <a:solidFill>
                <a:srgbClr val="009999"/>
              </a:solidFill>
              <a:ln>
                <a:solidFill>
                  <a:srgbClr val="009999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849925" y="3988764"/>
                <a:ext cx="246077" cy="770271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849924" y="5022763"/>
                <a:ext cx="246077" cy="770271"/>
              </a:xfrm>
              <a:prstGeom prst="rect">
                <a:avLst/>
              </a:prstGeom>
              <a:solidFill>
                <a:srgbClr val="009999"/>
              </a:solidFill>
              <a:ln>
                <a:solidFill>
                  <a:srgbClr val="009999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849923" y="6065068"/>
                <a:ext cx="246077" cy="770271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497941" y="2526377"/>
                <a:ext cx="5202498" cy="3378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th-TH" b="1" dirty="0">
                    <a:solidFill>
                      <a:srgbClr val="00206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 อีเมลเปรียบเหมือนบัตรผ่าน</a:t>
                </a:r>
              </a:p>
              <a:p>
                <a:pPr lvl="0" algn="ctr">
                  <a:lnSpc>
                    <a:spcPct val="150000"/>
                  </a:lnSpc>
                </a:pPr>
                <a:r>
                  <a:rPr lang="th-TH" b="1" dirty="0">
                    <a:solidFill>
                      <a:srgbClr val="00206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ในการเข้าใช้บริการในอินเทอร์เน็ตต่างๆ</a:t>
                </a:r>
              </a:p>
              <a:p>
                <a:pPr lvl="0" algn="ctr">
                  <a:lnSpc>
                    <a:spcPct val="150000"/>
                  </a:lnSpc>
                </a:pPr>
                <a:r>
                  <a:rPr lang="th-TH" b="1" dirty="0">
                    <a:solidFill>
                      <a:srgbClr val="00206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เหมือน</a:t>
                </a:r>
                <a:r>
                  <a:rPr lang="th-TH" b="1" dirty="0">
                    <a:solidFill>
                      <a:srgbClr val="CC000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การยืนยันตัวตน</a:t>
                </a:r>
                <a:r>
                  <a:rPr lang="th-TH" b="1" dirty="0">
                    <a:solidFill>
                      <a:srgbClr val="00206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 </a:t>
                </a:r>
              </a:p>
              <a:p>
                <a:pPr lvl="0" algn="ctr">
                  <a:lnSpc>
                    <a:spcPct val="150000"/>
                  </a:lnSpc>
                </a:pPr>
                <a:r>
                  <a:rPr lang="th-TH" b="1" dirty="0">
                    <a:solidFill>
                      <a:srgbClr val="00206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เพราะมีเพียงเราที่มีรหัสผ่าน </a:t>
                </a:r>
              </a:p>
              <a:p>
                <a:pPr lvl="0" algn="ctr">
                  <a:lnSpc>
                    <a:spcPct val="150000"/>
                  </a:lnSpc>
                </a:pPr>
                <a:r>
                  <a:rPr lang="th-TH" b="1" dirty="0">
                    <a:solidFill>
                      <a:srgbClr val="00206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สำหรับบัญชีผู้ใช้เพียงคนเดียว </a:t>
                </a:r>
              </a:p>
              <a:p>
                <a:pPr lvl="0" algn="ctr">
                  <a:lnSpc>
                    <a:spcPct val="150000"/>
                  </a:lnSpc>
                </a:pPr>
                <a:r>
                  <a:rPr lang="th-TH" b="1" dirty="0">
                    <a:solidFill>
                      <a:srgbClr val="00206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จึงจำเป็นต้อง</a:t>
                </a:r>
                <a:r>
                  <a:rPr lang="th-TH" b="1" dirty="0">
                    <a:solidFill>
                      <a:srgbClr val="CC000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เก็บรหัสผ่านให้เป็นความลับ</a:t>
                </a:r>
                <a:r>
                  <a:rPr lang="th-TH" b="1" dirty="0">
                    <a:solidFill>
                      <a:srgbClr val="00206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 </a:t>
                </a:r>
              </a:p>
              <a:p>
                <a:pPr lvl="0" algn="ctr">
                  <a:lnSpc>
                    <a:spcPct val="150000"/>
                  </a:lnSpc>
                </a:pPr>
                <a:r>
                  <a:rPr lang="th-TH" b="1" dirty="0">
                    <a:solidFill>
                      <a:srgbClr val="00206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เพื่อเป็นการปกป้องข้อมูลส่วน </a:t>
                </a:r>
              </a:p>
              <a:p>
                <a:pPr lvl="0" algn="ctr">
                  <a:lnSpc>
                    <a:spcPct val="150000"/>
                  </a:lnSpc>
                </a:pPr>
                <a:r>
                  <a:rPr lang="th-TH" b="1" dirty="0">
                    <a:solidFill>
                      <a:srgbClr val="00206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แต่ป้องกันการถูกแอบอ้าง</a:t>
                </a: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49" y="1733909"/>
            <a:ext cx="4331159" cy="433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96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344">
            <a:off x="9717122" y="1168669"/>
            <a:ext cx="2053365" cy="20533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991" y="2322914"/>
            <a:ext cx="2860354" cy="28603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9" t="7044" r="52757" b="50566"/>
          <a:stretch/>
        </p:blipFill>
        <p:spPr>
          <a:xfrm>
            <a:off x="3390182" y="526811"/>
            <a:ext cx="5702060" cy="644830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765926" y="1972373"/>
            <a:ext cx="3026664" cy="4233977"/>
            <a:chOff x="4765926" y="1972373"/>
            <a:chExt cx="3026664" cy="4233977"/>
          </a:xfrm>
        </p:grpSpPr>
        <p:sp>
          <p:nvSpPr>
            <p:cNvPr id="5" name="Rectangle 4"/>
            <p:cNvSpPr/>
            <p:nvPr/>
          </p:nvSpPr>
          <p:spPr>
            <a:xfrm>
              <a:off x="4801930" y="5190687"/>
              <a:ext cx="2954655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60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akra Petch" panose="00000800000000000000" pitchFamily="2" charset="-34"/>
                  <a:cs typeface="Chakra Petch" panose="00000800000000000000" pitchFamily="2" charset="-34"/>
                </a:rPr>
                <a:t>E-mail</a:t>
              </a:r>
              <a:endParaRPr lang="en-US" sz="4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5926" y="1972373"/>
              <a:ext cx="3026664" cy="30266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5183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1966360"/>
            <a:ext cx="12192000" cy="4036396"/>
            <a:chOff x="0" y="1949571"/>
            <a:chExt cx="12192000" cy="4036396"/>
          </a:xfrm>
        </p:grpSpPr>
        <p:sp>
          <p:nvSpPr>
            <p:cNvPr id="6" name="Rectangle 5"/>
            <p:cNvSpPr/>
            <p:nvPr/>
          </p:nvSpPr>
          <p:spPr>
            <a:xfrm>
              <a:off x="0" y="2660817"/>
              <a:ext cx="12192000" cy="2160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200" b="1" dirty="0">
                  <a:latin typeface="Chakra Petch" panose="00000500000000000000" pitchFamily="2" charset="-34"/>
                  <a:cs typeface="Chakra Petch" panose="00000500000000000000" pitchFamily="2" charset="-34"/>
                </a:rPr>
                <a:t>“ในสมัยก่อนผู้คนสื่อสารกันอย่างไร” </a:t>
              </a:r>
            </a:p>
            <a:p>
              <a:pPr algn="ctr"/>
              <a:r>
                <a:rPr lang="th-TH" sz="3200" b="1" dirty="0">
                  <a:latin typeface="Chakra Petch" panose="00000500000000000000" pitchFamily="2" charset="-34"/>
                  <a:cs typeface="Chakra Petch" panose="00000500000000000000" pitchFamily="2" charset="-34"/>
                </a:rPr>
                <a:t>และ</a:t>
              </a:r>
            </a:p>
            <a:p>
              <a:pPr algn="ctr"/>
              <a:r>
                <a:rPr lang="th-TH" sz="3200" b="1" dirty="0">
                  <a:latin typeface="Chakra Petch" panose="00000500000000000000" pitchFamily="2" charset="-34"/>
                  <a:cs typeface="Chakra Petch" panose="00000500000000000000" pitchFamily="2" charset="-34"/>
                </a:rPr>
                <a:t>“ในสมัยที่ไม่มีโซเชียลมีเดียการสื่อสารถึงกันเป็นอย่างไรบ้างนะ”</a:t>
              </a:r>
              <a:endParaRPr lang="en-US" sz="3600" b="1" dirty="0">
                <a:solidFill>
                  <a:srgbClr val="C00000"/>
                </a:solidFill>
                <a:latin typeface="Chakra Petch" panose="00000500000000000000" pitchFamily="2" charset="-34"/>
                <a:cs typeface="Chakra Petch" panose="00000500000000000000" pitchFamily="2" charset="-34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450619" y="1949571"/>
              <a:ext cx="7290762" cy="254404"/>
              <a:chOff x="2587563" y="1947452"/>
              <a:chExt cx="7290762" cy="25440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587563" y="1947452"/>
                <a:ext cx="878457" cy="250166"/>
              </a:xfrm>
              <a:prstGeom prst="rect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870024" y="1947452"/>
                <a:ext cx="878457" cy="25016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152485" y="1947452"/>
                <a:ext cx="878457" cy="250166"/>
              </a:xfrm>
              <a:prstGeom prst="rect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434946" y="1947452"/>
                <a:ext cx="878457" cy="25016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717407" y="1951690"/>
                <a:ext cx="878457" cy="250166"/>
              </a:xfrm>
              <a:prstGeom prst="rect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999868" y="1951690"/>
                <a:ext cx="878457" cy="25016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flipH="1">
              <a:off x="2450619" y="5731563"/>
              <a:ext cx="7290762" cy="254404"/>
              <a:chOff x="2587563" y="1947452"/>
              <a:chExt cx="7290762" cy="254404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587563" y="1947452"/>
                <a:ext cx="878457" cy="250166"/>
              </a:xfrm>
              <a:prstGeom prst="rect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870024" y="1947452"/>
                <a:ext cx="878457" cy="25016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152485" y="1947452"/>
                <a:ext cx="878457" cy="250166"/>
              </a:xfrm>
              <a:prstGeom prst="rect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434946" y="1947452"/>
                <a:ext cx="878457" cy="25016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717407" y="1951690"/>
                <a:ext cx="878457" cy="250166"/>
              </a:xfrm>
              <a:prstGeom prst="rect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99868" y="1951690"/>
                <a:ext cx="878457" cy="25016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44256" flipV="1">
            <a:off x="9524675" y="892107"/>
            <a:ext cx="1421221" cy="14212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6289">
            <a:off x="751217" y="1113216"/>
            <a:ext cx="1812974" cy="18129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026" y="4558195"/>
            <a:ext cx="1731948" cy="173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67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5651" y="3568499"/>
            <a:ext cx="7460696" cy="24504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2400" b="1" dirty="0">
                <a:solidFill>
                  <a:srgbClr val="2E5292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การสื่อสาร </a:t>
            </a:r>
          </a:p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rgbClr val="2E5292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เป็นปัจจัยสำคัญในการดำรงชีวิต </a:t>
            </a:r>
          </a:p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rgbClr val="2E5292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มนุษย์จำเป็นต้องติดต่อสื่อสารกันอยู่ตลอดเวลา </a:t>
            </a:r>
          </a:p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rgbClr val="2E5292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การสื่อสารก่อให้เกิดการประสานสัมพันธ์กันระหว่างบุคคลและสังคม </a:t>
            </a:r>
          </a:p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rgbClr val="2E5292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ช่วยเสริมสร้างความเข้าใจอันดีระหว่างคนในสังคม</a:t>
            </a:r>
            <a:endParaRPr lang="th-TH" b="1" dirty="0">
              <a:solidFill>
                <a:srgbClr val="2E5292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94340" y="1241747"/>
            <a:ext cx="10614684" cy="1992191"/>
            <a:chOff x="794340" y="4399009"/>
            <a:chExt cx="10614684" cy="19921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533587" y="5023423"/>
              <a:ext cx="502989" cy="5029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500421" y="5023423"/>
              <a:ext cx="502989" cy="5029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752520" y="5023423"/>
              <a:ext cx="502989" cy="502989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9132439" y="4507473"/>
              <a:ext cx="2276585" cy="1883727"/>
              <a:chOff x="8968537" y="4877208"/>
              <a:chExt cx="2276585" cy="188372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0411" y="4877208"/>
                <a:ext cx="1403596" cy="1403596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8968537" y="6280804"/>
                <a:ext cx="2276585" cy="4801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b="1" dirty="0">
                    <a:solidFill>
                      <a:srgbClr val="2E5292"/>
                    </a:solidFill>
                    <a:cs typeface="Chakra Petch" panose="00000500000000000000"/>
                  </a:rPr>
                  <a:t>ผู้รับข้อมูล(ผู้รับสาร)</a:t>
                </a:r>
                <a:endParaRPr lang="th-TH" dirty="0">
                  <a:solidFill>
                    <a:srgbClr val="2E5292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794340" y="4404966"/>
              <a:ext cx="2196435" cy="1872869"/>
              <a:chOff x="630438" y="4774701"/>
              <a:chExt cx="2196435" cy="1872869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8832" y="4774701"/>
                <a:ext cx="1403596" cy="1403596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630438" y="6167439"/>
                <a:ext cx="2196435" cy="4801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b="1" dirty="0">
                    <a:solidFill>
                      <a:srgbClr val="2E5292"/>
                    </a:solidFill>
                    <a:cs typeface="Chakra Petch" panose="00000500000000000000"/>
                  </a:rPr>
                  <a:t>ผู้นำเสนอ(ผู้ส่งสาร)</a:t>
                </a:r>
                <a:endParaRPr lang="th-TH" dirty="0">
                  <a:solidFill>
                    <a:srgbClr val="2E5292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675193" y="4534119"/>
              <a:ext cx="1430200" cy="1754574"/>
              <a:chOff x="3511291" y="4903854"/>
              <a:chExt cx="1430200" cy="175457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31250" y="4903854"/>
                <a:ext cx="1263585" cy="1263585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3511291" y="6178297"/>
                <a:ext cx="1430200" cy="4801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b="1" dirty="0">
                    <a:solidFill>
                      <a:srgbClr val="2E5292"/>
                    </a:solidFill>
                    <a:cs typeface="Chakra Petch" panose="00000500000000000000"/>
                  </a:rPr>
                  <a:t>ข้อมูล(สาร)</a:t>
                </a:r>
                <a:endParaRPr lang="th-TH" dirty="0">
                  <a:solidFill>
                    <a:srgbClr val="2E5292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6474228" y="4399009"/>
              <a:ext cx="1533803" cy="1992191"/>
              <a:chOff x="6310326" y="4768744"/>
              <a:chExt cx="1533803" cy="1992191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10326" y="4768744"/>
                <a:ext cx="1533803" cy="1533803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6840624" y="6280804"/>
                <a:ext cx="473206" cy="4801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b="1" dirty="0">
                    <a:solidFill>
                      <a:srgbClr val="2E5292"/>
                    </a:solidFill>
                    <a:cs typeface="Chakra Petch" panose="00000500000000000000"/>
                  </a:rPr>
                  <a:t>สื่อ</a:t>
                </a:r>
                <a:endParaRPr lang="th-TH" dirty="0">
                  <a:solidFill>
                    <a:srgbClr val="2E5292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1718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073604"/>
            <a:ext cx="12192000" cy="5279809"/>
            <a:chOff x="0" y="1073604"/>
            <a:chExt cx="12192000" cy="5279809"/>
          </a:xfrm>
        </p:grpSpPr>
        <p:sp>
          <p:nvSpPr>
            <p:cNvPr id="6" name="Rectangle 5"/>
            <p:cNvSpPr/>
            <p:nvPr/>
          </p:nvSpPr>
          <p:spPr>
            <a:xfrm>
              <a:off x="0" y="1073604"/>
              <a:ext cx="12192000" cy="8678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solidFill>
                    <a:srgbClr val="C0000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กิจกรรม จดหมายลับ</a:t>
              </a:r>
              <a:endParaRPr lang="en-US" sz="3600" b="1" dirty="0">
                <a:solidFill>
                  <a:srgbClr val="C00000"/>
                </a:solidFill>
                <a:latin typeface="Chakra Petch" panose="00000500000000000000" pitchFamily="2" charset="-34"/>
                <a:cs typeface="Chakra Petch" panose="00000500000000000000" pitchFamily="2" charset="-34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608529" y="2096219"/>
              <a:ext cx="6974942" cy="4257194"/>
            </a:xfrm>
            <a:prstGeom prst="ellipse">
              <a:avLst/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039" y="2001855"/>
            <a:ext cx="4445922" cy="44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66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26516" y="1091241"/>
            <a:ext cx="6548737" cy="3267923"/>
            <a:chOff x="326516" y="1091241"/>
            <a:chExt cx="6548737" cy="32679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69737">
              <a:off x="326516" y="1091241"/>
              <a:ext cx="1494609" cy="1494609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779253" y="1181636"/>
              <a:ext cx="6096000" cy="3177528"/>
              <a:chOff x="779253" y="1181636"/>
              <a:chExt cx="6096000" cy="317752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735015" y="1181636"/>
                <a:ext cx="4360985" cy="13972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C0000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E-mail</a:t>
                </a:r>
              </a:p>
              <a:p>
                <a:pPr algn="ctr"/>
                <a:r>
                  <a:rPr lang="th-TH" sz="3200" b="1" dirty="0">
                    <a:solidFill>
                      <a:srgbClr val="C0000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จดหมายอิเล็กทรอนิกส์</a:t>
                </a:r>
                <a:endParaRPr lang="en-US" sz="3200" b="1" dirty="0">
                  <a:solidFill>
                    <a:srgbClr val="C0000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79253" y="2844903"/>
                <a:ext cx="6096000" cy="151426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ctr"/>
                <a:r>
                  <a:rPr lang="en-US" sz="1600" b="1" dirty="0">
                    <a:solidFill>
                      <a:prstClr val="black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Electronic-Mail </a:t>
                </a:r>
                <a:r>
                  <a:rPr lang="th-TH" sz="1600" b="1" dirty="0">
                    <a:solidFill>
                      <a:prstClr val="black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หรือที่หลายคนรู้จักกันในเชื่อ </a:t>
                </a:r>
                <a:r>
                  <a:rPr lang="en-US" sz="1600" b="1" dirty="0">
                    <a:solidFill>
                      <a:prstClr val="black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E-Mail </a:t>
                </a:r>
                <a:endParaRPr lang="th-TH" sz="16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endParaRPr>
              </a:p>
              <a:p>
                <a:pPr lvl="0" algn="ctr"/>
                <a:r>
                  <a:rPr lang="th-TH" sz="1600" b="1" dirty="0">
                    <a:solidFill>
                      <a:prstClr val="black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คือ จดหมายอิเล็กทรอนิกส์ที่ใช้ในการรับ-ส่ง </a:t>
                </a:r>
              </a:p>
              <a:p>
                <a:pPr lvl="0" algn="ctr"/>
                <a:r>
                  <a:rPr lang="th-TH" sz="1600" b="1" dirty="0">
                    <a:solidFill>
                      <a:prstClr val="black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สื่อสารกันระหว่างบุคคล ซึ่งจะทำการรับ-ส่งผ่านเครือข่ายกลาง </a:t>
                </a:r>
              </a:p>
              <a:p>
                <a:pPr lvl="0" algn="ctr"/>
                <a:r>
                  <a:rPr lang="th-TH" sz="1600" b="1" dirty="0">
                    <a:solidFill>
                      <a:prstClr val="black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นั่นก็คือ </a:t>
                </a:r>
                <a:r>
                  <a:rPr lang="th-TH" b="1" dirty="0">
                    <a:solidFill>
                      <a:srgbClr val="FF000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อินเตอร์เน็ต(</a:t>
                </a:r>
                <a:r>
                  <a:rPr lang="en-US" b="1" dirty="0">
                    <a:solidFill>
                      <a:srgbClr val="FF000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Internet)</a:t>
                </a:r>
                <a:endParaRPr lang="th-TH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6737230" y="1322127"/>
            <a:ext cx="5222207" cy="4325330"/>
            <a:chOff x="6737230" y="1322127"/>
            <a:chExt cx="5222207" cy="4325330"/>
          </a:xfrm>
        </p:grpSpPr>
        <p:sp>
          <p:nvSpPr>
            <p:cNvPr id="36" name="Rectangle 35"/>
            <p:cNvSpPr/>
            <p:nvPr/>
          </p:nvSpPr>
          <p:spPr>
            <a:xfrm>
              <a:off x="6737230" y="3899286"/>
              <a:ext cx="5222207" cy="1748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6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ใช้งานเหมือนการส่งจดหมายผ่านไปรษณีย์ปกติ </a:t>
              </a:r>
            </a:p>
            <a:p>
              <a:pPr algn="ctr"/>
              <a:r>
                <a:rPr lang="th-TH" sz="16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คือต้องเขียนข้อความภายใน โดยมีชื่อของผู้ส่ง-ผู้รับ </a:t>
              </a:r>
            </a:p>
            <a:p>
              <a:pPr algn="ctr"/>
              <a:r>
                <a:rPr lang="th-TH" sz="16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จากนั้นคลิกคำสั่ง เพื่อส่งข้อความออกไปหาผู้รับ </a:t>
              </a:r>
            </a:p>
            <a:p>
              <a:pPr algn="ctr"/>
              <a:r>
                <a:rPr lang="th-TH" sz="16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โดยทั้งชื่อผู้ส่ง-ผู้รับต้องผ่านการลงทะเบียน 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E-mail Address </a:t>
              </a:r>
              <a:endParaRPr lang="th-TH" sz="1600" b="1" dirty="0">
                <a:solidFill>
                  <a:srgbClr val="FF0000"/>
                </a:solidFill>
                <a:latin typeface="Chakra Petch" panose="00000500000000000000" pitchFamily="2" charset="-34"/>
                <a:cs typeface="Chakra Petch" panose="00000500000000000000" pitchFamily="2" charset="-34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4987" y="1322127"/>
              <a:ext cx="2361889" cy="2361889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2311879" y="5032075"/>
            <a:ext cx="4356676" cy="1515374"/>
            <a:chOff x="2311879" y="5032075"/>
            <a:chExt cx="4356676" cy="1515374"/>
          </a:xfrm>
        </p:grpSpPr>
        <p:grpSp>
          <p:nvGrpSpPr>
            <p:cNvPr id="15" name="Group 14"/>
            <p:cNvGrpSpPr/>
            <p:nvPr/>
          </p:nvGrpSpPr>
          <p:grpSpPr>
            <a:xfrm>
              <a:off x="3609725" y="5495026"/>
              <a:ext cx="3058830" cy="1052423"/>
              <a:chOff x="3609725" y="5495026"/>
              <a:chExt cx="3058830" cy="1052423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609726" y="5495026"/>
                <a:ext cx="3058829" cy="1052423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609725" y="5630361"/>
                <a:ext cx="3058829" cy="781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th-TH" sz="1600" b="1" dirty="0">
                    <a:solidFill>
                      <a:prstClr val="black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ข้อความที่ผู้รับไม่ได้อนุญาต </a:t>
                </a:r>
              </a:p>
              <a:p>
                <a:pPr lvl="0" algn="ctr"/>
                <a:r>
                  <a:rPr lang="th-TH" sz="1600" b="1" dirty="0">
                    <a:solidFill>
                      <a:prstClr val="black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จะเรียกว่า </a:t>
                </a:r>
                <a:r>
                  <a:rPr lang="en-US" b="1" dirty="0">
                    <a:solidFill>
                      <a:srgbClr val="FF000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Spam</a:t>
                </a:r>
                <a:endParaRPr lang="th-TH" dirty="0"/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1879" y="5032075"/>
              <a:ext cx="1515374" cy="15153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110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9920131" y="1093514"/>
            <a:ext cx="1493804" cy="1858644"/>
            <a:chOff x="858343" y="1970089"/>
            <a:chExt cx="1715357" cy="21776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343" y="1970089"/>
              <a:ext cx="1715357" cy="171535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36777" y="3714979"/>
              <a:ext cx="1636796" cy="4327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gmail.com</a:t>
              </a:r>
              <a:endParaRPr lang="th-TH" sz="11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816479" y="3056953"/>
            <a:ext cx="1701107" cy="1896915"/>
            <a:chOff x="692361" y="4323271"/>
            <a:chExt cx="1953406" cy="222244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8343" y="4323271"/>
              <a:ext cx="1672087" cy="167208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92361" y="6112999"/>
              <a:ext cx="1953406" cy="4327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outlook.com</a:t>
              </a:r>
              <a:endParaRPr lang="th-TH" sz="11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049368" y="4983460"/>
            <a:ext cx="1488008" cy="1786575"/>
            <a:chOff x="2759043" y="4480740"/>
            <a:chExt cx="1708702" cy="209316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9043" y="4480740"/>
              <a:ext cx="1693668" cy="169366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830948" y="6141193"/>
              <a:ext cx="1636797" cy="4327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yahoo.com</a:t>
              </a:r>
              <a:endParaRPr lang="th-TH" sz="11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461" y="2528695"/>
            <a:ext cx="3226631" cy="2730619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0" y="1015740"/>
            <a:ext cx="12192000" cy="5509598"/>
            <a:chOff x="0" y="808918"/>
            <a:chExt cx="12192000" cy="5509598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808918"/>
              <a:ext cx="12192000" cy="5509598"/>
              <a:chOff x="0" y="808918"/>
              <a:chExt cx="12192000" cy="550959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0" y="808918"/>
                <a:ext cx="12192000" cy="7816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3200" b="1" dirty="0">
                    <a:solidFill>
                      <a:srgbClr val="00206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รูปแบบชื่อ </a:t>
                </a:r>
                <a:r>
                  <a:rPr lang="en-US" sz="3200" b="1" dirty="0">
                    <a:solidFill>
                      <a:srgbClr val="00206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Email Address</a:t>
                </a: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306661" y="5192054"/>
                <a:ext cx="3810150" cy="11264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006699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domain.com </a:t>
                </a:r>
                <a:r>
                  <a:rPr lang="th-TH" sz="1600" b="1" dirty="0">
                    <a:solidFill>
                      <a:srgbClr val="006699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คือ ชื่อเว็บไซต์ที่ใช้สมัคร </a:t>
                </a:r>
              </a:p>
              <a:p>
                <a:pPr algn="ctr"/>
                <a:r>
                  <a:rPr lang="th-TH" sz="1600" b="1" dirty="0">
                    <a:solidFill>
                      <a:srgbClr val="006699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เพื่อให้ได้ </a:t>
                </a:r>
                <a:r>
                  <a:rPr lang="en-US" sz="1600" b="1" dirty="0">
                    <a:solidFill>
                      <a:srgbClr val="006699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Email Address</a:t>
                </a:r>
                <a:r>
                  <a:rPr lang="th-TH" sz="1600" b="1" dirty="0">
                    <a:solidFill>
                      <a:srgbClr val="006699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 </a:t>
                </a:r>
              </a:p>
              <a:p>
                <a:pPr algn="ctr"/>
                <a:r>
                  <a:rPr lang="th-TH" sz="1600" b="1" dirty="0">
                    <a:solidFill>
                      <a:srgbClr val="006699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เช่น...</a:t>
                </a:r>
                <a:endParaRPr lang="th-TH" sz="1600" dirty="0">
                  <a:solidFill>
                    <a:srgbClr val="006699"/>
                  </a:solidFill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4086132" y="1878736"/>
              <a:ext cx="4337649" cy="3240697"/>
              <a:chOff x="4086132" y="1878736"/>
              <a:chExt cx="4337649" cy="3240697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5863086" y="1878736"/>
                <a:ext cx="684062" cy="3240697"/>
                <a:chOff x="5863086" y="1878736"/>
                <a:chExt cx="684062" cy="3240697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5863086" y="1878736"/>
                  <a:ext cx="664234" cy="603849"/>
                  <a:chOff x="8048445" y="2467155"/>
                  <a:chExt cx="664234" cy="603849"/>
                </a:xfrm>
                <a:solidFill>
                  <a:srgbClr val="92D050"/>
                </a:solidFill>
              </p:grpSpPr>
              <p:sp>
                <p:nvSpPr>
                  <p:cNvPr id="20" name="Rounded Rectangle 19"/>
                  <p:cNvSpPr/>
                  <p:nvPr/>
                </p:nvSpPr>
                <p:spPr>
                  <a:xfrm>
                    <a:off x="8048445" y="2467155"/>
                    <a:ext cx="664234" cy="603849"/>
                  </a:xfrm>
                  <a:prstGeom prst="roundRect">
                    <a:avLst/>
                  </a:prstGeom>
                  <a:grpFill/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8180828" y="2507469"/>
                    <a:ext cx="399468" cy="523220"/>
                  </a:xfrm>
                  <a:prstGeom prst="rect">
                    <a:avLst/>
                  </a:prstGeom>
                  <a:grpFill/>
                  <a:ln>
                    <a:solidFill>
                      <a:srgbClr val="92D050"/>
                    </a:solidFill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th-TH" sz="2800" b="1" dirty="0">
                        <a:solidFill>
                          <a:prstClr val="black"/>
                        </a:solidFill>
                        <a:latin typeface="Chakra Petch" panose="00000500000000000000" pitchFamily="2" charset="-34"/>
                        <a:cs typeface="Chakra Petch" panose="00000500000000000000" pitchFamily="2" charset="-34"/>
                      </a:rPr>
                      <a:t>1</a:t>
                    </a:r>
                    <a:endParaRPr lang="th-TH" sz="3200" dirty="0"/>
                  </a:p>
                </p:txBody>
              </p: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5882914" y="3290156"/>
                  <a:ext cx="664234" cy="603849"/>
                  <a:chOff x="8048445" y="2467155"/>
                  <a:chExt cx="664234" cy="603849"/>
                </a:xfrm>
                <a:solidFill>
                  <a:srgbClr val="66CCFF"/>
                </a:solidFill>
              </p:grpSpPr>
              <p:sp>
                <p:nvSpPr>
                  <p:cNvPr id="27" name="Rounded Rectangle 26"/>
                  <p:cNvSpPr/>
                  <p:nvPr/>
                </p:nvSpPr>
                <p:spPr>
                  <a:xfrm>
                    <a:off x="8048445" y="2467155"/>
                    <a:ext cx="664234" cy="603849"/>
                  </a:xfrm>
                  <a:prstGeom prst="roundRect">
                    <a:avLst/>
                  </a:prstGeom>
                  <a:grpFill/>
                  <a:ln>
                    <a:solidFill>
                      <a:srgbClr val="66C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8180828" y="2507469"/>
                    <a:ext cx="399468" cy="523220"/>
                  </a:xfrm>
                  <a:prstGeom prst="rect">
                    <a:avLst/>
                  </a:prstGeom>
                  <a:grpFill/>
                  <a:ln>
                    <a:solidFill>
                      <a:srgbClr val="66CCFF"/>
                    </a:solidFill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th-TH" sz="2800" b="1" dirty="0">
                        <a:solidFill>
                          <a:prstClr val="black"/>
                        </a:solidFill>
                        <a:latin typeface="Chakra Petch" panose="00000500000000000000" pitchFamily="2" charset="-34"/>
                        <a:cs typeface="Chakra Petch" panose="00000500000000000000" pitchFamily="2" charset="-34"/>
                      </a:rPr>
                      <a:t>2</a:t>
                    </a:r>
                    <a:endParaRPr lang="th-TH" sz="3200" dirty="0"/>
                  </a:p>
                </p:txBody>
              </p:sp>
            </p:grpSp>
            <p:grpSp>
              <p:nvGrpSpPr>
                <p:cNvPr id="29" name="Group 28"/>
                <p:cNvGrpSpPr/>
                <p:nvPr/>
              </p:nvGrpSpPr>
              <p:grpSpPr>
                <a:xfrm>
                  <a:off x="5879619" y="4515584"/>
                  <a:ext cx="664234" cy="603849"/>
                  <a:chOff x="8048445" y="2534782"/>
                  <a:chExt cx="664234" cy="603849"/>
                </a:xfrm>
              </p:grpSpPr>
              <p:sp>
                <p:nvSpPr>
                  <p:cNvPr id="30" name="Rounded Rectangle 29"/>
                  <p:cNvSpPr/>
                  <p:nvPr/>
                </p:nvSpPr>
                <p:spPr>
                  <a:xfrm>
                    <a:off x="8048445" y="2534782"/>
                    <a:ext cx="664234" cy="603849"/>
                  </a:xfrm>
                  <a:prstGeom prst="roundRect">
                    <a:avLst/>
                  </a:prstGeom>
                  <a:solidFill>
                    <a:srgbClr val="FF7C80"/>
                  </a:solidFill>
                  <a:ln>
                    <a:solidFill>
                      <a:srgbClr val="FF7C8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8180828" y="2566488"/>
                    <a:ext cx="399468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th-TH" sz="2800" b="1" dirty="0">
                        <a:solidFill>
                          <a:prstClr val="black"/>
                        </a:solidFill>
                        <a:latin typeface="Chakra Petch" panose="00000500000000000000" pitchFamily="2" charset="-34"/>
                        <a:cs typeface="Chakra Petch" panose="00000500000000000000" pitchFamily="2" charset="-34"/>
                      </a:rPr>
                      <a:t>3</a:t>
                    </a:r>
                    <a:endParaRPr lang="th-TH" sz="3200" dirty="0"/>
                  </a:p>
                </p:txBody>
              </p:sp>
            </p:grpSp>
          </p:grpSp>
          <p:sp>
            <p:nvSpPr>
              <p:cNvPr id="25" name="Rectangle 24"/>
              <p:cNvSpPr/>
              <p:nvPr/>
            </p:nvSpPr>
            <p:spPr>
              <a:xfrm>
                <a:off x="4086132" y="2493670"/>
                <a:ext cx="4337649" cy="781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1600" b="1" dirty="0">
                    <a:solidFill>
                      <a:srgbClr val="006699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Yourname</a:t>
                </a:r>
                <a:r>
                  <a:rPr lang="th-TH" sz="1600" b="1" dirty="0">
                    <a:solidFill>
                      <a:srgbClr val="006699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 คือ ข้อความหรือชื่อที่ตั้งขึ้นเองได้ </a:t>
                </a:r>
              </a:p>
              <a:p>
                <a:pPr lvl="0"/>
                <a:r>
                  <a:rPr lang="th-TH" sz="1600" b="1" dirty="0">
                    <a:solidFill>
                      <a:srgbClr val="006699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สอดคล้องกับชื่อตนเองก็ได้ แต่ห้ามซ้ำกับที่มีอยู่</a:t>
                </a:r>
                <a:endParaRPr lang="th-TH" dirty="0">
                  <a:solidFill>
                    <a:srgbClr val="006699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616267" y="4005921"/>
                <a:ext cx="2959465" cy="437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>
                    <a:solidFill>
                      <a:srgbClr val="006699"/>
                    </a:solidFill>
                    <a:cs typeface="Chakra Petch" panose="00000500000000000000" pitchFamily="2" charset="-34"/>
                  </a:rPr>
                  <a:t>@ </a:t>
                </a:r>
                <a:r>
                  <a:rPr lang="th-TH" sz="1600" b="1" dirty="0">
                    <a:solidFill>
                      <a:srgbClr val="006699"/>
                    </a:solidFill>
                    <a:cs typeface="Chakra Petch" panose="00000500000000000000" pitchFamily="2" charset="-34"/>
                  </a:rPr>
                  <a:t>คือ ไว้ใช้กั้นชื่อกับชื่อเว็บไซต์</a:t>
                </a:r>
                <a:endParaRPr lang="th-TH" dirty="0">
                  <a:solidFill>
                    <a:srgbClr val="006699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6068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76346"/>
            <a:ext cx="12191999" cy="695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rgbClr val="006699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กิจกรรมสมัคร </a:t>
            </a:r>
            <a:r>
              <a:rPr lang="en-US" sz="2800" b="1" dirty="0">
                <a:solidFill>
                  <a:srgbClr val="006699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E-mail</a:t>
            </a:r>
            <a:endParaRPr lang="th-TH" sz="2800" b="1" dirty="0">
              <a:solidFill>
                <a:srgbClr val="006699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082287" y="1853529"/>
            <a:ext cx="3933645" cy="4676667"/>
            <a:chOff x="7082287" y="1853529"/>
            <a:chExt cx="3933645" cy="4676667"/>
          </a:xfrm>
        </p:grpSpPr>
        <p:sp>
          <p:nvSpPr>
            <p:cNvPr id="8" name="Rectangle 7"/>
            <p:cNvSpPr/>
            <p:nvPr/>
          </p:nvSpPr>
          <p:spPr>
            <a:xfrm>
              <a:off x="7082287" y="1853529"/>
              <a:ext cx="3933645" cy="4676667"/>
            </a:xfrm>
            <a:prstGeom prst="rect">
              <a:avLst/>
            </a:prstGeom>
            <a:solidFill>
              <a:srgbClr val="66CCFF"/>
            </a:solidFill>
            <a:ln>
              <a:solidFill>
                <a:srgbClr val="66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t="1907"/>
            <a:stretch/>
          </p:blipFill>
          <p:spPr>
            <a:xfrm>
              <a:off x="7251770" y="2059720"/>
              <a:ext cx="3568798" cy="4273637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043006" y="3703683"/>
            <a:ext cx="5475365" cy="867930"/>
            <a:chOff x="537246" y="2940811"/>
            <a:chExt cx="5475365" cy="867930"/>
          </a:xfrm>
        </p:grpSpPr>
        <p:sp>
          <p:nvSpPr>
            <p:cNvPr id="15" name="Rectangle 14"/>
            <p:cNvSpPr/>
            <p:nvPr/>
          </p:nvSpPr>
          <p:spPr>
            <a:xfrm>
              <a:off x="537246" y="2940811"/>
              <a:ext cx="5475365" cy="867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b="1" dirty="0">
                  <a:latin typeface="Chakra Petch" panose="00000500000000000000" pitchFamily="2" charset="-34"/>
                  <a:cs typeface="Chakra Petch" panose="00000500000000000000" pitchFamily="2" charset="-34"/>
                </a:rPr>
                <a:t>เปิดไปที่หน้าเว็บไซต์หลักของ </a:t>
              </a:r>
              <a:r>
                <a:rPr lang="en-US" b="1" dirty="0">
                  <a:latin typeface="Chakra Petch" panose="00000500000000000000" pitchFamily="2" charset="-34"/>
                  <a:cs typeface="Chakra Petch" panose="00000500000000000000" pitchFamily="2" charset="-34"/>
                </a:rPr>
                <a:t>Gmail </a:t>
              </a:r>
              <a:endParaRPr lang="th-TH" b="1" dirty="0">
                <a:latin typeface="Chakra Petch" panose="00000500000000000000" pitchFamily="2" charset="-34"/>
                <a:cs typeface="Chakra Petch" panose="00000500000000000000" pitchFamily="2" charset="-34"/>
              </a:endParaRPr>
            </a:p>
            <a:p>
              <a:pPr algn="ctr"/>
              <a:r>
                <a:rPr lang="th-TH" b="1" dirty="0">
                  <a:latin typeface="Chakra Petch" panose="00000500000000000000" pitchFamily="2" charset="-34"/>
                  <a:cs typeface="Chakra Petch" panose="00000500000000000000" pitchFamily="2" charset="-34"/>
                </a:rPr>
                <a:t>แล้วกดเข้าไปที่ “สร้างบัญชี”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33" y="2940811"/>
              <a:ext cx="712423" cy="830581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146072" y="4879523"/>
            <a:ext cx="4330671" cy="828908"/>
            <a:chOff x="766961" y="4338232"/>
            <a:chExt cx="4330671" cy="82890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6961" y="4338232"/>
              <a:ext cx="710988" cy="828908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562690" y="4498059"/>
              <a:ext cx="3534942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จากนั้นให้เลือก “สำหรับตัวเอง” </a:t>
              </a:r>
              <a:endParaRPr lang="th-TH" dirty="0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3416">
            <a:off x="2016266" y="986067"/>
            <a:ext cx="1996908" cy="199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32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672" y="2553070"/>
            <a:ext cx="4869436" cy="3358949"/>
            <a:chOff x="181155" y="2265473"/>
            <a:chExt cx="4869436" cy="33589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81155" y="2265473"/>
              <a:ext cx="4869436" cy="3358949"/>
            </a:xfrm>
            <a:prstGeom prst="rect">
              <a:avLst/>
            </a:prstGeom>
            <a:solidFill>
              <a:srgbClr val="006699"/>
            </a:solidFill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1043" t="1555" r="1390"/>
            <a:stretch/>
          </p:blipFill>
          <p:spPr>
            <a:xfrm>
              <a:off x="354415" y="2441275"/>
              <a:ext cx="4540549" cy="3021616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0" y="1076346"/>
            <a:ext cx="12191999" cy="954107"/>
            <a:chOff x="0" y="1076346"/>
            <a:chExt cx="12191999" cy="954107"/>
          </a:xfrm>
        </p:grpSpPr>
        <p:sp>
          <p:nvSpPr>
            <p:cNvPr id="5" name="Rectangle 4"/>
            <p:cNvSpPr/>
            <p:nvPr/>
          </p:nvSpPr>
          <p:spPr>
            <a:xfrm>
              <a:off x="0" y="1076346"/>
              <a:ext cx="1219199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006699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จากนั้นจะกลายเป็นหน้าการสร้างบัญชี </a:t>
              </a:r>
              <a:r>
                <a:rPr lang="en-US" sz="2000" b="1" dirty="0">
                  <a:solidFill>
                    <a:srgbClr val="006699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Gmail </a:t>
              </a:r>
              <a:endParaRPr lang="th-TH" sz="2000" b="1" dirty="0">
                <a:solidFill>
                  <a:srgbClr val="006699"/>
                </a:solidFill>
                <a:latin typeface="Chakra Petch" panose="00000500000000000000" pitchFamily="2" charset="-34"/>
                <a:cs typeface="Chakra Petch" panose="00000500000000000000" pitchFamily="2" charset="-34"/>
              </a:endParaRPr>
            </a:p>
            <a:p>
              <a:pPr algn="ctr"/>
              <a:r>
                <a:rPr lang="th-TH" sz="2000" b="1" dirty="0">
                  <a:solidFill>
                    <a:srgbClr val="006699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ให้กรอกข้อมูลให้ถูกต้องและครบทุกช่อง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28206" y="1076346"/>
              <a:ext cx="783045" cy="912916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5287202" y="2101077"/>
            <a:ext cx="6351475" cy="4558516"/>
            <a:chOff x="5287202" y="2101077"/>
            <a:chExt cx="6351475" cy="455851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0" t="11934" r="5285" b="21679"/>
            <a:stretch/>
          </p:blipFill>
          <p:spPr>
            <a:xfrm>
              <a:off x="5327368" y="2101077"/>
              <a:ext cx="6311309" cy="4558516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5287202" y="2230420"/>
              <a:ext cx="6351475" cy="4342934"/>
              <a:chOff x="5287202" y="2230420"/>
              <a:chExt cx="6351475" cy="4342934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327368" y="2230420"/>
                <a:ext cx="6311309" cy="824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b="1" dirty="0">
                    <a:solidFill>
                      <a:srgbClr val="C0000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หมายเลข 1</a:t>
                </a:r>
                <a:r>
                  <a:rPr lang="th-TH" sz="1600" b="1" dirty="0">
                    <a:latin typeface="Chakra Petch" panose="00000500000000000000" pitchFamily="2" charset="-34"/>
                    <a:cs typeface="Chakra Petch" panose="00000500000000000000" pitchFamily="2" charset="-34"/>
                  </a:rPr>
                  <a:t> ชื่อและนามสกุล : </a:t>
                </a:r>
              </a:p>
              <a:p>
                <a:pPr algn="ctr"/>
                <a:r>
                  <a:rPr lang="th-TH" sz="1600" b="1" dirty="0"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กรอกชื่อและนามสกุล สามารถใช้ได้ทั้งภาษาไทยหรือภาษาอังกฤษก็ได้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327368" y="5748513"/>
                <a:ext cx="6311309" cy="824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b="1" dirty="0">
                    <a:solidFill>
                      <a:srgbClr val="C0000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หมายเลข 4</a:t>
                </a:r>
                <a:r>
                  <a:rPr lang="th-TH" sz="1600" b="1" dirty="0">
                    <a:solidFill>
                      <a:prstClr val="black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 กรอกข้อมูลครบทุกช่องแล้ว </a:t>
                </a:r>
              </a:p>
              <a:p>
                <a:pPr algn="ctr"/>
                <a:r>
                  <a:rPr lang="th-TH" sz="1600" b="1" dirty="0">
                    <a:solidFill>
                      <a:prstClr val="black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ให้ตรวจสอบความถูกต้องอีกครั้ง แล้วกดไปที่ “ถัดไป”</a:t>
                </a:r>
                <a:endParaRPr lang="th-TH" sz="1600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327368" y="3301876"/>
                <a:ext cx="6311309" cy="824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th-TH" b="1" dirty="0">
                    <a:solidFill>
                      <a:srgbClr val="C0000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หมายเลข 2</a:t>
                </a:r>
                <a:r>
                  <a:rPr lang="th-TH" sz="1600" b="1" dirty="0">
                    <a:solidFill>
                      <a:prstClr val="black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 ชื่อผู้ใช้: </a:t>
                </a:r>
              </a:p>
              <a:p>
                <a:pPr lvl="0" algn="ctr"/>
                <a:r>
                  <a:rPr lang="th-TH" sz="1600" b="1" dirty="0">
                    <a:solidFill>
                      <a:prstClr val="black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กรอกชื่อสำหรับเป็นชื่ออีเมล ใช้ได้ทั้งภาษาอังกฤษ ตัวเลข และจุด</a:t>
                </a:r>
                <a:endParaRPr lang="th-TH" sz="1600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287202" y="4373333"/>
                <a:ext cx="6351475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th-TH" b="1" dirty="0">
                    <a:solidFill>
                      <a:srgbClr val="C0000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หมายเลข 3</a:t>
                </a:r>
                <a:r>
                  <a:rPr lang="th-TH" sz="1600" b="1" dirty="0">
                    <a:solidFill>
                      <a:prstClr val="black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 รหัสผ่าน : </a:t>
                </a:r>
              </a:p>
              <a:p>
                <a:pPr lvl="0" algn="ctr"/>
                <a:r>
                  <a:rPr lang="th-TH" sz="1600" b="1" dirty="0">
                    <a:solidFill>
                      <a:prstClr val="black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ตั้งรหัสผ่านสำหรับอีเมล ใช้อักขระ 8 ตัวขึ้นไป </a:t>
                </a:r>
              </a:p>
              <a:p>
                <a:pPr lvl="0" algn="ctr"/>
                <a:r>
                  <a:rPr lang="th-TH" sz="1600" b="1" dirty="0">
                    <a:solidFill>
                      <a:prstClr val="black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มีทั้งตัวอักษร ตัวเลข และสัญลักษณ์ผสมกัน</a:t>
                </a:r>
                <a:endParaRPr lang="th-TH" sz="1600" dirty="0"/>
              </a:p>
            </p:txBody>
          </p:sp>
        </p:grpSp>
      </p:grpSp>
      <p:sp>
        <p:nvSpPr>
          <p:cNvPr id="32" name="Rectangle 31"/>
          <p:cNvSpPr/>
          <p:nvPr/>
        </p:nvSpPr>
        <p:spPr>
          <a:xfrm>
            <a:off x="7244672" y="3125885"/>
            <a:ext cx="2315768" cy="58719"/>
          </a:xfrm>
          <a:prstGeom prst="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Rectangle 32"/>
          <p:cNvSpPr/>
          <p:nvPr/>
        </p:nvSpPr>
        <p:spPr>
          <a:xfrm>
            <a:off x="7244672" y="4220147"/>
            <a:ext cx="2315768" cy="58719"/>
          </a:xfrm>
          <a:prstGeom prst="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Rectangle 33"/>
          <p:cNvSpPr/>
          <p:nvPr/>
        </p:nvSpPr>
        <p:spPr>
          <a:xfrm>
            <a:off x="7244672" y="5619170"/>
            <a:ext cx="2315768" cy="58719"/>
          </a:xfrm>
          <a:prstGeom prst="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6545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649</Words>
  <Application>Microsoft Office PowerPoint</Application>
  <PresentationFormat>Widescreen</PresentationFormat>
  <Paragraphs>92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Chakra Petch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Sirilak  Lerthiransap</cp:lastModifiedBy>
  <cp:revision>129</cp:revision>
  <dcterms:created xsi:type="dcterms:W3CDTF">2021-03-23T10:29:04Z</dcterms:created>
  <dcterms:modified xsi:type="dcterms:W3CDTF">2021-10-23T07:20:29Z</dcterms:modified>
</cp:coreProperties>
</file>