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5" r:id="rId6"/>
    <p:sldId id="268" r:id="rId7"/>
    <p:sldId id="276" r:id="rId8"/>
    <p:sldId id="278" r:id="rId9"/>
    <p:sldId id="277" r:id="rId10"/>
    <p:sldId id="266" r:id="rId11"/>
    <p:sldId id="26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CCFF"/>
    <a:srgbClr val="FF99CC"/>
    <a:srgbClr val="00CC99"/>
    <a:srgbClr val="FFCCCC"/>
    <a:srgbClr val="FF0066"/>
    <a:srgbClr val="FF5050"/>
    <a:srgbClr val="99FF33"/>
    <a:srgbClr val="FF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95400" autoAdjust="0"/>
  </p:normalViewPr>
  <p:slideViewPr>
    <p:cSldViewPr snapToGrid="0">
      <p:cViewPr varScale="1">
        <p:scale>
          <a:sx n="105" d="100"/>
          <a:sy n="10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C58B-2CAB-4869-AB3F-BFDE1F06C5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143E94A-BE0D-431F-8F9C-4D203F6F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7FBE1-D9A1-44DE-8777-CAF89B04B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72364" y="1456335"/>
            <a:ext cx="4597879" cy="1418750"/>
            <a:chOff x="7375098" y="2288309"/>
            <a:chExt cx="4771383" cy="17024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7375098" y="2288309"/>
              <a:ext cx="4771383" cy="1702498"/>
            </a:xfrm>
            <a:prstGeom prst="wedgeRoundRectCallout">
              <a:avLst>
                <a:gd name="adj1" fmla="val 8182"/>
                <a:gd name="adj2" fmla="val 126661"/>
                <a:gd name="adj3" fmla="val 16667"/>
              </a:avLst>
            </a:prstGeom>
            <a:solidFill>
              <a:srgbClr val="FFC000"/>
            </a:solidFill>
            <a:ln w="38100">
              <a:solidFill>
                <a:srgbClr val="FF3300"/>
              </a:solidFill>
              <a:prstDash val="sys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55998" y="2463682"/>
              <a:ext cx="3009592" cy="13517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ysClr val="windowText" lastClr="0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ช่วยพาเจ้ากระต่าย</a:t>
              </a:r>
            </a:p>
            <a:p>
              <a:pPr algn="ctr"/>
              <a:r>
                <a:rPr lang="th-TH" sz="2400" b="1" dirty="0">
                  <a:solidFill>
                    <a:sysClr val="windowText" lastClr="0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ไปหาแครอทกันเถอะ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07814" y="1181168"/>
            <a:ext cx="4313058" cy="5384513"/>
            <a:chOff x="653390" y="1190132"/>
            <a:chExt cx="4313058" cy="5384513"/>
          </a:xfrm>
        </p:grpSpPr>
        <p:sp>
          <p:nvSpPr>
            <p:cNvPr id="6" name="Rectangle 5"/>
            <p:cNvSpPr/>
            <p:nvPr/>
          </p:nvSpPr>
          <p:spPr>
            <a:xfrm>
              <a:off x="653390" y="1190132"/>
              <a:ext cx="4313058" cy="53845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t="15556" r="3000" b="4183"/>
            <a:stretch/>
          </p:blipFill>
          <p:spPr>
            <a:xfrm>
              <a:off x="869576" y="1456335"/>
              <a:ext cx="3832693" cy="485210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5276" y="1639760"/>
            <a:ext cx="11602287" cy="4925921"/>
            <a:chOff x="35276" y="1639760"/>
            <a:chExt cx="11602287" cy="49259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64" y="3573671"/>
              <a:ext cx="2992010" cy="29920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4869">
              <a:off x="8725206" y="4792329"/>
              <a:ext cx="931212" cy="9312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2139">
              <a:off x="6033633" y="1639760"/>
              <a:ext cx="534642" cy="5346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3521">
              <a:off x="10964222" y="3126456"/>
              <a:ext cx="534642" cy="53464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52090">
              <a:off x="680933" y="1639760"/>
              <a:ext cx="534642" cy="53464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9269">
              <a:off x="35276" y="3306350"/>
              <a:ext cx="534642" cy="5346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5014">
              <a:off x="5713112" y="3396842"/>
              <a:ext cx="534642" cy="53464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7974">
              <a:off x="6505043" y="4933833"/>
              <a:ext cx="534642" cy="53464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8800">
              <a:off x="10209326" y="4556385"/>
              <a:ext cx="534642" cy="53464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9352">
              <a:off x="11102921" y="5581185"/>
              <a:ext cx="534642" cy="5346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91289">
              <a:off x="607992" y="5381546"/>
              <a:ext cx="534642" cy="534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90103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74968" y="1121048"/>
            <a:ext cx="7370929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cs typeface="Chakra Petch" panose="00000500000000000000"/>
              </a:rPr>
              <a:t>มาช่วยเจ้ากระต่ายเก็บแครอทให้เยอะๆกันเถอะ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8295" y="1875020"/>
            <a:ext cx="10362179" cy="4437531"/>
            <a:chOff x="1428295" y="1875020"/>
            <a:chExt cx="10362179" cy="4437531"/>
          </a:xfrm>
        </p:grpSpPr>
        <p:grpSp>
          <p:nvGrpSpPr>
            <p:cNvPr id="3" name="Group 2"/>
            <p:cNvGrpSpPr/>
            <p:nvPr/>
          </p:nvGrpSpPr>
          <p:grpSpPr>
            <a:xfrm>
              <a:off x="7272263" y="1875020"/>
              <a:ext cx="4518211" cy="4437531"/>
              <a:chOff x="7073153" y="1667434"/>
              <a:chExt cx="4518211" cy="443753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73153" y="1667434"/>
                <a:ext cx="4518211" cy="44375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17" t="27710" r="8272" b="15428"/>
              <a:stretch/>
            </p:blipFill>
            <p:spPr>
              <a:xfrm>
                <a:off x="7335016" y="1949548"/>
                <a:ext cx="3998259" cy="3899648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2" t="7949" r="21641" b="84445"/>
            <a:stretch/>
          </p:blipFill>
          <p:spPr>
            <a:xfrm>
              <a:off x="1497106" y="1875020"/>
              <a:ext cx="4919887" cy="8623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" t="85490" r="9027" b="2222"/>
            <a:stretch/>
          </p:blipFill>
          <p:spPr>
            <a:xfrm>
              <a:off x="1428295" y="2880071"/>
              <a:ext cx="4918718" cy="98374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230209" y="4295350"/>
            <a:ext cx="5213192" cy="2312589"/>
            <a:chOff x="1230209" y="4295350"/>
            <a:chExt cx="5213192" cy="23125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56647">
              <a:off x="1230209" y="4919191"/>
              <a:ext cx="959235" cy="9592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359" y="4295350"/>
              <a:ext cx="2312589" cy="231258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353" flipH="1">
              <a:off x="5484166" y="4972026"/>
              <a:ext cx="959235" cy="959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18642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1" y="2195351"/>
            <a:ext cx="4876190" cy="48761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278246"/>
            <a:ext cx="12192000" cy="810530"/>
            <a:chOff x="0" y="1125846"/>
            <a:chExt cx="12192000" cy="81053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389399" y="1125846"/>
              <a:ext cx="7238695" cy="810530"/>
            </a:xfrm>
            <a:prstGeom prst="wedgeRoundRectCallout">
              <a:avLst>
                <a:gd name="adj1" fmla="val -23558"/>
                <a:gd name="adj2" fmla="val 96787"/>
                <a:gd name="adj3" fmla="val 16667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154687"/>
              <a:ext cx="12192000" cy="78168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การใช้เหตุผลในการแก้ปัญหาเชิงตรรกะ</a:t>
              </a:r>
              <a:endParaRPr lang="en-US" sz="32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47479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“วันนี้เด็กๆ มีเรื่องอะไรที่ทำให้ไม่สบายใจหรือไม่ 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มีวิธีจัดการกับความรู้สึกนั้นอย่างไร?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52" y="2818523"/>
            <a:ext cx="4133302" cy="41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996748" y="1624774"/>
            <a:ext cx="5635926" cy="268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ปัญหา</a:t>
            </a: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คือ ข้อสงสัย ข้อขัดข้อง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ในชีวิตประจำวันทุกคนต้องเคยพบกับปัญหาต่างๆ </a:t>
            </a:r>
          </a:p>
          <a:p>
            <a:pPr algn="ctr">
              <a:lnSpc>
                <a:spcPct val="150000"/>
              </a:lnSpc>
            </a:pPr>
            <a:endParaRPr lang="th-TH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เมื่อพบกับปัญหา แต่ละคนมีวิธีแก้ปัญหาแตกต่างกัน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ผลลัพธ์อาจเหมือนหรือแตกต่างกัน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ขึ้นอยู่กับความรู้ ความสามารถ และประสบการณ์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10881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รู้หรือไม่ปัญหาคืออะไร?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5" y="1889950"/>
            <a:ext cx="3005013" cy="30050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35901" y="4482262"/>
            <a:ext cx="2029723" cy="2064003"/>
            <a:chOff x="2858881" y="4936969"/>
            <a:chExt cx="2029723" cy="20640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555" y="4936969"/>
              <a:ext cx="1626960" cy="16269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58881" y="6563929"/>
              <a:ext cx="2029723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ปัญหาด้านการเรียน </a:t>
              </a:r>
              <a:endParaRPr lang="th-TH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1169" y="4587104"/>
            <a:ext cx="1930337" cy="2146924"/>
            <a:chOff x="5657525" y="4751151"/>
            <a:chExt cx="1930337" cy="2146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736" y="4751151"/>
              <a:ext cx="1709881" cy="170988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657525" y="6461032"/>
              <a:ext cx="1930337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ปัญหาด้านการงาน </a:t>
              </a:r>
              <a:endParaRPr lang="th-TH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90987" y="3938204"/>
            <a:ext cx="1771639" cy="2076681"/>
            <a:chOff x="8356783" y="4751151"/>
            <a:chExt cx="1771639" cy="2076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382" y="4751151"/>
              <a:ext cx="1576060" cy="157606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8356783" y="6390789"/>
              <a:ext cx="1771639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ปัญหาด้านการเงิน</a:t>
              </a:r>
              <a:endParaRPr lang="th-TH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27522" y="1753173"/>
            <a:ext cx="1875835" cy="1940236"/>
            <a:chOff x="10240217" y="4901872"/>
            <a:chExt cx="1875835" cy="19402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288" y="4901872"/>
              <a:ext cx="1491359" cy="1491359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0240217" y="6405065"/>
              <a:ext cx="1875835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ปัญหาการเล่มเกม </a:t>
              </a:r>
              <a:endParaRPr lang="th-TH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1832" y="2562045"/>
            <a:ext cx="5391510" cy="3226280"/>
            <a:chOff x="941832" y="2562045"/>
            <a:chExt cx="5391510" cy="322628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941832" y="2562045"/>
              <a:ext cx="5391510" cy="32262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0536" y="2776148"/>
              <a:ext cx="5325374" cy="2912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4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การแก้ปัญหา (</a:t>
              </a:r>
              <a:r>
                <a:rPr lang="en-US" sz="24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problem solving)      </a:t>
              </a: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เป็นการค้นหาคำตอบ หาวิธี 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แก้ปัญหาหรือทำงานนั้นให้สำเร็จ 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โดยเริ่มจากการกำหนดคำถาม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เกี่ยวกับปัญหานั้นว่าเราจะแก้ปัญหา 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หรือทำงานนั้นให้สำเร็จได้อย่างไร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110881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“แล้วรู้จักการแก้ปัญหาไหม?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46" y="1626552"/>
            <a:ext cx="5020269" cy="50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50157" y="2182272"/>
            <a:ext cx="8173304" cy="2958353"/>
            <a:chOff x="3777005" y="2301144"/>
            <a:chExt cx="8173304" cy="2958353"/>
          </a:xfrm>
        </p:grpSpPr>
        <p:sp>
          <p:nvSpPr>
            <p:cNvPr id="7" name="Oval 6"/>
            <p:cNvSpPr/>
            <p:nvPr/>
          </p:nvSpPr>
          <p:spPr>
            <a:xfrm>
              <a:off x="3812504" y="2301144"/>
              <a:ext cx="8065730" cy="2958353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7005" y="3064294"/>
              <a:ext cx="8173304" cy="1434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 การแก้ไขปัญหาโดยการนำกฎเกณฑ์หรือเงื่อนไขมาใช้พิจารณา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โดยจะใช้เหตุผลหรือใช้ประสบการณ์มาอธิบายวิธีการแก้ไขปัญหา</a:t>
              </a:r>
            </a:p>
            <a:p>
              <a:pPr algn="ctr">
                <a:lnSpc>
                  <a:spcPct val="150000"/>
                </a:lnSpc>
              </a:pP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โดยคาดหวังว่าจะได้ผลลัพธ์ตามที่คาดการณ์ไว้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1399886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การใช้เหตุผลเชิงตรรกะในการแก้ปัญหา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" y="3192310"/>
            <a:ext cx="3665690" cy="36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45301" y="2191050"/>
            <a:ext cx="6786282" cy="3248399"/>
            <a:chOff x="663388" y="1940341"/>
            <a:chExt cx="6786282" cy="3248399"/>
          </a:xfrm>
        </p:grpSpPr>
        <p:sp>
          <p:nvSpPr>
            <p:cNvPr id="5" name="Rectangle 4"/>
            <p:cNvSpPr/>
            <p:nvPr/>
          </p:nvSpPr>
          <p:spPr>
            <a:xfrm>
              <a:off x="663388" y="1940341"/>
              <a:ext cx="6786282" cy="3248399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7819" y="2123945"/>
              <a:ext cx="639741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>
                <a:buAutoNum type="arabicPeriod"/>
              </a:pPr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เพราะทำให้เกิดโอกาสผิดพลาดน้อย</a:t>
              </a:r>
            </a:p>
            <a:p>
              <a:pPr algn="ctr"/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----------</a:t>
              </a:r>
            </a:p>
            <a:p>
              <a:pPr algn="ctr"/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 เพราะเมื่อเกิดความเคยชินกับการคิดอย่างมีตรรกะ ทำให้ไม่เชื่ออะไรง่ายๆ</a:t>
              </a:r>
            </a:p>
            <a:p>
              <a:pPr algn="ctr"/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----------</a:t>
              </a:r>
            </a:p>
            <a:p>
              <a:pPr algn="ctr"/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 เพราะจะทำให้ความคิดที่นำเสนอได้รับการยอมรับ</a:t>
              </a:r>
            </a:p>
            <a:p>
              <a:pPr algn="ctr"/>
              <a:r>
                <a:rPr lang="th-TH" sz="2000" b="1" dirty="0">
                  <a:solidFill>
                    <a:srgbClr val="FF0066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จากผู้อื่นมากขึ้น เพราะฟังดูมีเหตุมีผล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1014404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ทำไมต้องคิดแก้ปัญหาอย่างมีตรรกะ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46679" y="3792426"/>
            <a:ext cx="4294094" cy="3081123"/>
            <a:chOff x="7591709" y="2107617"/>
            <a:chExt cx="4294094" cy="30811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465" y="2107617"/>
              <a:ext cx="4010017" cy="308112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591709" y="2996241"/>
              <a:ext cx="4294094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500000000000000" pitchFamily="2" charset="-34"/>
                  <a:cs typeface="Chakra Petch" panose="00000500000000000000" pitchFamily="2" charset="-34"/>
                </a:rPr>
                <a:t>ตัวอย่าง</a:t>
              </a:r>
            </a:p>
            <a:p>
              <a:pPr lvl="0" algn="ctr"/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การคิดแบบมีตรรกะ </a:t>
              </a:r>
            </a:p>
            <a:p>
              <a:pPr lvl="0" algn="ctr"/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เมื่อเห็นว่าท้องฟ้า มืดครึ้ม </a:t>
              </a:r>
            </a:p>
            <a:p>
              <a:pPr lvl="0" algn="ctr"/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เราจะคาดเดาได้ว่าฝนอาจจะกำลังจะตก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" y="1014404"/>
            <a:ext cx="2133354" cy="213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07" y="3426342"/>
            <a:ext cx="1774707" cy="17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76916" y="2383505"/>
            <a:ext cx="8256493" cy="3451412"/>
            <a:chOff x="3576916" y="2383505"/>
            <a:chExt cx="8256493" cy="3451412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4222375" y="2383505"/>
              <a:ext cx="6965577" cy="3451412"/>
            </a:xfrm>
            <a:prstGeom prst="round2DiagRect">
              <a:avLst/>
            </a:prstGeom>
            <a:solidFill>
              <a:srgbClr val="00CC99"/>
            </a:solidFill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76916" y="2705750"/>
              <a:ext cx="8256493" cy="2806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เป็นการคิดและอธิบายความคิดออกมาเป็นแผนงาน 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สำหรับการแก้ปัญหานั้น 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อาจเสนอวิธีการแก้ปัญหาโดยการถ่ายทอดความคิด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ออกมาเป็น แผนภาพ เป็นข้อความ 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ซึ่งแสดงวิธีการแก้ปัญหาออกมาเป็นลำดับขั้น 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ทำให้มองเห็นวิธีการแก้ปัญหาได้อย่างชัดเจน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โดยแต่ละขั้นจะต้องพิจารณาเงื่อนไขหรือเหตุผลประกอบด้วย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0" y="1108817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การให้เหตุผล (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reasoning)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" y="2277035"/>
            <a:ext cx="3460123" cy="34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1007055"/>
            <a:ext cx="12192001" cy="69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cs typeface="Chakra Petch" panose="00000500000000000000"/>
              </a:rPr>
              <a:t>ขั้นตอนการแก้ปัญหา</a:t>
            </a:r>
            <a:endParaRPr lang="th-TH" sz="2800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70848" y="5556109"/>
            <a:ext cx="5650302" cy="992038"/>
            <a:chOff x="3039900" y="5737316"/>
            <a:chExt cx="5650302" cy="992038"/>
          </a:xfrm>
        </p:grpSpPr>
        <p:sp>
          <p:nvSpPr>
            <p:cNvPr id="28" name="Rounded Rectangle 27"/>
            <p:cNvSpPr/>
            <p:nvPr/>
          </p:nvSpPr>
          <p:spPr>
            <a:xfrm>
              <a:off x="3039900" y="5737316"/>
              <a:ext cx="5650302" cy="992038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722548" y="5993269"/>
              <a:ext cx="4416077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cs typeface="Chakra Petch" panose="00000500000000000000"/>
                </a:rPr>
                <a:t>ขั้นตอนที่ 4 การตรวจสอบและประเมินผล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5312" y="1780994"/>
            <a:ext cx="6052446" cy="992038"/>
            <a:chOff x="3019245" y="2167030"/>
            <a:chExt cx="6052446" cy="992038"/>
          </a:xfrm>
        </p:grpSpPr>
        <p:sp>
          <p:nvSpPr>
            <p:cNvPr id="24" name="Rounded Rectangle 23"/>
            <p:cNvSpPr/>
            <p:nvPr/>
          </p:nvSpPr>
          <p:spPr>
            <a:xfrm>
              <a:off x="3019245" y="2167030"/>
              <a:ext cx="6052446" cy="99203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11151" y="2422983"/>
              <a:ext cx="5725004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cs typeface="Chakra Petch" panose="00000500000000000000"/>
                </a:rPr>
                <a:t>ขั้นตอนที่ 1 วิเคราะห์และกำหนดรายละเอียดของปัญหา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1503" y="3063487"/>
            <a:ext cx="5650302" cy="992038"/>
            <a:chOff x="3039900" y="3339140"/>
            <a:chExt cx="5650302" cy="992038"/>
          </a:xfrm>
        </p:grpSpPr>
        <p:sp>
          <p:nvSpPr>
            <p:cNvPr id="26" name="Rounded Rectangle 25"/>
            <p:cNvSpPr/>
            <p:nvPr/>
          </p:nvSpPr>
          <p:spPr>
            <a:xfrm>
              <a:off x="3039900" y="3339140"/>
              <a:ext cx="5650302" cy="99203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02336" y="3595093"/>
              <a:ext cx="3725430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ขั้นตอนที่ 2 วางแผนการแก้ปัญหา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70848" y="4309798"/>
            <a:ext cx="5650302" cy="992038"/>
            <a:chOff x="3039900" y="4517363"/>
            <a:chExt cx="5650302" cy="992038"/>
          </a:xfrm>
        </p:grpSpPr>
        <p:sp>
          <p:nvSpPr>
            <p:cNvPr id="27" name="Rounded Rectangle 26"/>
            <p:cNvSpPr/>
            <p:nvPr/>
          </p:nvSpPr>
          <p:spPr>
            <a:xfrm>
              <a:off x="3039900" y="4517363"/>
              <a:ext cx="5650302" cy="992038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47153" y="4773316"/>
              <a:ext cx="4635796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ขั้นตอนที่ 3 การดำเนินการแก้ปัญหา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7" y="2958352"/>
            <a:ext cx="2500295" cy="2500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58" y="2612053"/>
            <a:ext cx="2886943" cy="28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373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117</cp:revision>
  <dcterms:created xsi:type="dcterms:W3CDTF">2021-03-23T10:29:04Z</dcterms:created>
  <dcterms:modified xsi:type="dcterms:W3CDTF">2021-10-23T06:57:55Z</dcterms:modified>
</cp:coreProperties>
</file>