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6" r:id="rId4"/>
    <p:sldId id="260" r:id="rId5"/>
    <p:sldId id="261" r:id="rId6"/>
    <p:sldId id="285" r:id="rId7"/>
    <p:sldId id="265" r:id="rId8"/>
    <p:sldId id="267" r:id="rId9"/>
    <p:sldId id="277" r:id="rId10"/>
    <p:sldId id="286" r:id="rId11"/>
    <p:sldId id="278" r:id="rId12"/>
    <p:sldId id="279" r:id="rId13"/>
    <p:sldId id="280" r:id="rId14"/>
    <p:sldId id="282" r:id="rId15"/>
    <p:sldId id="283" r:id="rId16"/>
    <p:sldId id="28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3F"/>
    <a:srgbClr val="00246C"/>
    <a:srgbClr val="FFB64B"/>
    <a:srgbClr val="FF6600"/>
    <a:srgbClr val="FFCC66"/>
    <a:srgbClr val="FF3300"/>
    <a:srgbClr val="F193F1"/>
    <a:srgbClr val="CC99FF"/>
    <a:srgbClr val="FFAB3E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24E65E-ED23-45C7-B973-80794C887B9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EC0312FC-CDD4-4C3A-9187-ACA0764505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C895C4-F28B-4E51-93F8-C06E1CFACD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959226" y="2730604"/>
            <a:ext cx="5765942" cy="3453341"/>
            <a:chOff x="2771868" y="2932831"/>
            <a:chExt cx="4915818" cy="2781372"/>
          </a:xfrm>
          <a:solidFill>
            <a:srgbClr val="FA4854"/>
          </a:solidFill>
        </p:grpSpPr>
        <p:sp>
          <p:nvSpPr>
            <p:cNvPr id="40" name="Rectangle 39"/>
            <p:cNvSpPr/>
            <p:nvPr/>
          </p:nvSpPr>
          <p:spPr>
            <a:xfrm>
              <a:off x="2771868" y="2932831"/>
              <a:ext cx="4915818" cy="278137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AB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b="5055"/>
            <a:stretch/>
          </p:blipFill>
          <p:spPr>
            <a:xfrm>
              <a:off x="2917088" y="3102604"/>
              <a:ext cx="4640373" cy="2478271"/>
            </a:xfrm>
            <a:prstGeom prst="rect">
              <a:avLst/>
            </a:prstGeom>
            <a:grpFill/>
          </p:spPr>
        </p:pic>
      </p:grpSp>
      <p:grpSp>
        <p:nvGrpSpPr>
          <p:cNvPr id="43" name="Group 42"/>
          <p:cNvGrpSpPr/>
          <p:nvPr/>
        </p:nvGrpSpPr>
        <p:grpSpPr>
          <a:xfrm>
            <a:off x="225476" y="977287"/>
            <a:ext cx="3304694" cy="1748176"/>
            <a:chOff x="225476" y="977287"/>
            <a:chExt cx="3304694" cy="1748176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225476" y="977287"/>
              <a:ext cx="3304693" cy="1748176"/>
            </a:xfrm>
            <a:prstGeom prst="wedgeRoundRectCallout">
              <a:avLst>
                <a:gd name="adj1" fmla="val 37639"/>
                <a:gd name="adj2" fmla="val 67928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7040" y="1017782"/>
              <a:ext cx="3263130" cy="1649593"/>
              <a:chOff x="302492" y="1124109"/>
              <a:chExt cx="3263130" cy="1649593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r="59786"/>
              <a:stretch/>
            </p:blipFill>
            <p:spPr>
              <a:xfrm>
                <a:off x="1521011" y="1124109"/>
                <a:ext cx="962173" cy="80193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302492" y="1905772"/>
                <a:ext cx="3263130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200" b="1" dirty="0">
                    <a:cs typeface="Chakra Petch" panose="00000500000000000000"/>
                  </a:rPr>
                  <a:t>1.ปุ่ม </a:t>
                </a:r>
                <a:r>
                  <a:rPr lang="en-US" sz="1200" b="1" dirty="0">
                    <a:cs typeface="Chakra Petch" panose="00000500000000000000"/>
                  </a:rPr>
                  <a:t>Office button</a:t>
                </a:r>
                <a:endParaRPr lang="th-TH" sz="1200" b="1" dirty="0">
                  <a:cs typeface="Chakra Petch" panose="00000500000000000000"/>
                </a:endParaRPr>
              </a:p>
              <a:p>
                <a:pPr algn="ctr"/>
                <a:r>
                  <a:rPr lang="th-TH" sz="1200" b="1" dirty="0">
                    <a:cs typeface="Chakra Petch" panose="00000500000000000000"/>
                  </a:rPr>
                  <a:t>คือปุ่มรวบรวมคำสั่งที่ใช้งานกับไฟล์งานทั้งหมด</a:t>
                </a:r>
              </a:p>
              <a:p>
                <a:pPr algn="ctr"/>
                <a:r>
                  <a:rPr lang="th-TH" sz="1200" b="1" dirty="0">
                    <a:cs typeface="Chakra Petch" panose="00000500000000000000"/>
                  </a:rPr>
                  <a:t>เช่น สร้าง(</a:t>
                </a:r>
                <a:r>
                  <a:rPr lang="en-US" sz="1200" b="1" dirty="0">
                    <a:cs typeface="Chakra Petch" panose="00000500000000000000"/>
                  </a:rPr>
                  <a:t>New) </a:t>
                </a:r>
                <a:r>
                  <a:rPr lang="th-TH" sz="1200" b="1" dirty="0">
                    <a:cs typeface="Chakra Petch" panose="00000500000000000000"/>
                  </a:rPr>
                  <a:t>เปิด(</a:t>
                </a:r>
                <a:r>
                  <a:rPr lang="en-US" sz="1200" b="1" dirty="0">
                    <a:cs typeface="Chakra Petch" panose="00000500000000000000"/>
                  </a:rPr>
                  <a:t>Open) </a:t>
                </a:r>
                <a:r>
                  <a:rPr lang="th-TH" sz="1200" b="1" dirty="0">
                    <a:cs typeface="Chakra Petch" panose="00000500000000000000"/>
                  </a:rPr>
                  <a:t>และบันทึก(</a:t>
                </a:r>
                <a:r>
                  <a:rPr lang="en-US" sz="1200" b="1" dirty="0">
                    <a:cs typeface="Chakra Petch" panose="00000500000000000000"/>
                  </a:rPr>
                  <a:t>Save)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3589956" y="996613"/>
            <a:ext cx="2972545" cy="1183340"/>
            <a:chOff x="3589956" y="996613"/>
            <a:chExt cx="2972545" cy="1183340"/>
          </a:xfrm>
          <a:solidFill>
            <a:srgbClr val="92D050"/>
          </a:solidFill>
        </p:grpSpPr>
        <p:sp>
          <p:nvSpPr>
            <p:cNvPr id="44" name="Rounded Rectangular Callout 43"/>
            <p:cNvSpPr/>
            <p:nvPr/>
          </p:nvSpPr>
          <p:spPr>
            <a:xfrm>
              <a:off x="3589956" y="996613"/>
              <a:ext cx="2914474" cy="1169300"/>
            </a:xfrm>
            <a:prstGeom prst="wedgeRoundRectCallout">
              <a:avLst>
                <a:gd name="adj1" fmla="val -49248"/>
                <a:gd name="adj2" fmla="val 114142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707815" y="1080945"/>
              <a:ext cx="2854686" cy="1099008"/>
              <a:chOff x="7005307" y="565471"/>
              <a:chExt cx="2854686" cy="1099008"/>
            </a:xfrm>
            <a:grpFill/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53880" y="565471"/>
                <a:ext cx="1759902" cy="42426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7005307" y="1055081"/>
                <a:ext cx="2854686" cy="6093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2. 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เป็นแท็บ(กำหนดแถบเครื่องมือด่วน) </a:t>
                </a:r>
              </a:p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เช่น </a:t>
                </a:r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Open, Save, Undo 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หรือ </a:t>
                </a:r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Redo</a:t>
                </a:r>
                <a:endParaRPr lang="th-TH" sz="1200" b="1" dirty="0">
                  <a:solidFill>
                    <a:prstClr val="black"/>
                  </a:solidFill>
                  <a:cs typeface="Chakra Petch" panose="00000500000000000000"/>
                </a:endParaRP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6680360" y="1109291"/>
            <a:ext cx="3304693" cy="1214218"/>
            <a:chOff x="6851008" y="981987"/>
            <a:chExt cx="3304693" cy="1214218"/>
          </a:xfrm>
        </p:grpSpPr>
        <p:sp>
          <p:nvSpPr>
            <p:cNvPr id="46" name="Rounded Rectangular Callout 45"/>
            <p:cNvSpPr/>
            <p:nvPr/>
          </p:nvSpPr>
          <p:spPr>
            <a:xfrm>
              <a:off x="6851008" y="981987"/>
              <a:ext cx="3304693" cy="1214218"/>
            </a:xfrm>
            <a:prstGeom prst="wedgeRoundRectCallout">
              <a:avLst>
                <a:gd name="adj1" fmla="val -63120"/>
                <a:gd name="adj2" fmla="val 106388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909079" y="1205161"/>
              <a:ext cx="3114136" cy="963114"/>
              <a:chOff x="422917" y="4531544"/>
              <a:chExt cx="3114136" cy="9631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/>
              <a:srcRect l="28999" t="-1203" r="24228" b="5310"/>
              <a:stretch/>
            </p:blipFill>
            <p:spPr>
              <a:xfrm>
                <a:off x="422917" y="4531544"/>
                <a:ext cx="3114136" cy="31055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69495" y="4885260"/>
                <a:ext cx="2419867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3.</a:t>
                </a:r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Title bar (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ชื่อหัวเรื่อง) </a:t>
                </a:r>
              </a:p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เป็นแถบแสดงหัวเรื่องหรือชื่อไฟล์</a:t>
                </a:r>
                <a:endParaRPr lang="en-US" sz="1200" b="1" dirty="0">
                  <a:solidFill>
                    <a:prstClr val="black"/>
                  </a:solidFill>
                  <a:cs typeface="Chakra Petch" panose="0000050000000000000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7689832" y="2597229"/>
            <a:ext cx="4325469" cy="1383943"/>
            <a:chOff x="7363323" y="2460826"/>
            <a:chExt cx="4325469" cy="1383943"/>
          </a:xfrm>
        </p:grpSpPr>
        <p:sp>
          <p:nvSpPr>
            <p:cNvPr id="48" name="Rounded Rectangular Callout 47"/>
            <p:cNvSpPr/>
            <p:nvPr/>
          </p:nvSpPr>
          <p:spPr>
            <a:xfrm>
              <a:off x="7363323" y="2460826"/>
              <a:ext cx="4325469" cy="1383943"/>
            </a:xfrm>
            <a:prstGeom prst="wedgeRoundRectCallout">
              <a:avLst>
                <a:gd name="adj1" fmla="val -56800"/>
                <a:gd name="adj2" fmla="val -1138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589843" y="2562645"/>
              <a:ext cx="3920593" cy="1190731"/>
              <a:chOff x="379805" y="3670923"/>
              <a:chExt cx="3920593" cy="119073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/>
              <a:srcRect l="48715" r="4575"/>
              <a:stretch/>
            </p:blipFill>
            <p:spPr>
              <a:xfrm>
                <a:off x="379805" y="3670923"/>
                <a:ext cx="3920593" cy="4852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379805" y="4252256"/>
                <a:ext cx="3813003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4. Ribbon (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ริบบอน)ส่วนที่จัดเก็บแท็บคำสั่ง</a:t>
                </a:r>
              </a:p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และเครื่องมือต่างๆที่ใช้สร้างและออกแบบงานนำเสนอ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225476" y="3039057"/>
            <a:ext cx="2418060" cy="2002516"/>
            <a:chOff x="225476" y="3039057"/>
            <a:chExt cx="2418060" cy="2002516"/>
          </a:xfrm>
        </p:grpSpPr>
        <p:sp>
          <p:nvSpPr>
            <p:cNvPr id="54" name="Rounded Rectangular Callout 53"/>
            <p:cNvSpPr/>
            <p:nvPr/>
          </p:nvSpPr>
          <p:spPr>
            <a:xfrm>
              <a:off x="225476" y="3039057"/>
              <a:ext cx="2418060" cy="2002516"/>
            </a:xfrm>
            <a:prstGeom prst="wedgeRoundRectCallout">
              <a:avLst>
                <a:gd name="adj1" fmla="val 70203"/>
                <a:gd name="adj2" fmla="val -15354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25477" y="3102604"/>
              <a:ext cx="2418058" cy="1834510"/>
              <a:chOff x="1655686" y="3309581"/>
              <a:chExt cx="2418058" cy="183451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7"/>
              <a:srcRect b="5307"/>
              <a:stretch/>
            </p:blipFill>
            <p:spPr>
              <a:xfrm>
                <a:off x="2231907" y="3309581"/>
                <a:ext cx="1245647" cy="7445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1655686" y="4091495"/>
                <a:ext cx="2418058" cy="1052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cs typeface="Chakra Petch" panose="00000500000000000000"/>
                  </a:rPr>
                  <a:t>5. Normal View </a:t>
                </a:r>
                <a:endParaRPr lang="th-TH" sz="1200" b="1" dirty="0">
                  <a:cs typeface="Chakra Petch" panose="00000500000000000000"/>
                </a:endParaRPr>
              </a:p>
              <a:p>
                <a:pPr algn="ctr"/>
                <a:r>
                  <a:rPr lang="th-TH" sz="1200" b="1" dirty="0">
                    <a:cs typeface="Chakra Petch" panose="00000500000000000000"/>
                  </a:rPr>
                  <a:t>เป็นมุมมองการทำงาน</a:t>
                </a:r>
              </a:p>
              <a:p>
                <a:pPr algn="ctr"/>
                <a:r>
                  <a:rPr lang="th-TH" sz="1200" b="1" dirty="0">
                    <a:cs typeface="Chakra Petch" panose="00000500000000000000"/>
                  </a:rPr>
                  <a:t>ที่ให้เลือกใช้งาน 2 รูปแบบ </a:t>
                </a:r>
              </a:p>
              <a:p>
                <a:pPr algn="ctr"/>
                <a:r>
                  <a:rPr lang="th-TH" sz="1200" b="1" dirty="0">
                    <a:cs typeface="Chakra Petch" panose="00000500000000000000"/>
                  </a:rPr>
                  <a:t>คือ แบบ </a:t>
                </a:r>
                <a:r>
                  <a:rPr lang="en-US" sz="1200" b="1" dirty="0">
                    <a:cs typeface="Chakra Petch" panose="00000500000000000000"/>
                  </a:rPr>
                  <a:t>Slides </a:t>
                </a:r>
                <a:r>
                  <a:rPr lang="th-TH" sz="1200" b="1" dirty="0">
                    <a:cs typeface="Chakra Petch" panose="00000500000000000000"/>
                  </a:rPr>
                  <a:t>และแบบ </a:t>
                </a:r>
                <a:r>
                  <a:rPr lang="en-US" sz="1200" b="1" dirty="0">
                    <a:cs typeface="Chakra Petch" panose="00000500000000000000"/>
                  </a:rPr>
                  <a:t>Outline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220767" y="5090603"/>
            <a:ext cx="2974459" cy="959359"/>
            <a:chOff x="220767" y="5090603"/>
            <a:chExt cx="2974459" cy="95935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6" name="Rounded Rectangular Callout 55"/>
            <p:cNvSpPr/>
            <p:nvPr/>
          </p:nvSpPr>
          <p:spPr>
            <a:xfrm>
              <a:off x="220767" y="5090603"/>
              <a:ext cx="2974459" cy="959359"/>
            </a:xfrm>
            <a:prstGeom prst="wedgeRoundRectCallout">
              <a:avLst>
                <a:gd name="adj1" fmla="val 58273"/>
                <a:gd name="adj2" fmla="val 29405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54376" y="5235272"/>
              <a:ext cx="2922916" cy="677110"/>
              <a:chOff x="4491386" y="5880198"/>
              <a:chExt cx="2922916" cy="677110"/>
            </a:xfrm>
            <a:grpFill/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50759" y="5880198"/>
                <a:ext cx="1628775" cy="285750"/>
              </a:xfrm>
              <a:prstGeom prst="rect">
                <a:avLst/>
              </a:prstGeom>
              <a:grpFill/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4491386" y="6206443"/>
                <a:ext cx="2922916" cy="3508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7.</a:t>
                </a:r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Status bar 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แถบแสดงสถานการณ์ทำงาน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8117434" y="4249706"/>
            <a:ext cx="3735238" cy="1048521"/>
            <a:chOff x="8376249" y="4665682"/>
            <a:chExt cx="3735238" cy="1048521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9" name="Rounded Rectangular Callout 48"/>
            <p:cNvSpPr/>
            <p:nvPr/>
          </p:nvSpPr>
          <p:spPr>
            <a:xfrm>
              <a:off x="8376249" y="4665682"/>
              <a:ext cx="3735238" cy="1048521"/>
            </a:xfrm>
            <a:prstGeom prst="wedgeRoundRectCallout">
              <a:avLst>
                <a:gd name="adj1" fmla="val -69040"/>
                <a:gd name="adj2" fmla="val 112398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493399" y="4803000"/>
              <a:ext cx="3514725" cy="911203"/>
              <a:chOff x="419902" y="5510230"/>
              <a:chExt cx="3514725" cy="911203"/>
            </a:xfrm>
            <a:grpFill/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9902" y="5510230"/>
                <a:ext cx="3514725" cy="257175"/>
              </a:xfrm>
              <a:prstGeom prst="rect">
                <a:avLst/>
              </a:prstGeom>
              <a:grpFill/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968022" y="5812035"/>
                <a:ext cx="2418483" cy="6093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8.</a:t>
                </a:r>
                <a:r>
                  <a:rPr lang="en-US" sz="1200" b="1" dirty="0">
                    <a:solidFill>
                      <a:prstClr val="black"/>
                    </a:solidFill>
                    <a:cs typeface="Chakra Petch" panose="00000500000000000000"/>
                  </a:rPr>
                  <a:t>View </a:t>
                </a:r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ส่วนที่ใช้สับเปลี่ยนมุมมอง</a:t>
                </a:r>
              </a:p>
              <a:p>
                <a:pPr lvl="0" algn="ctr"/>
                <a:r>
                  <a:rPr lang="th-TH" sz="1200" b="1" dirty="0">
                    <a:solidFill>
                      <a:prstClr val="black"/>
                    </a:solidFill>
                    <a:cs typeface="Chakra Petch" panose="00000500000000000000"/>
                  </a:rPr>
                  <a:t>การแสดงผลแผ่นสไลด์</a:t>
                </a:r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3177292" y="4226086"/>
            <a:ext cx="2186817" cy="1053085"/>
            <a:chOff x="3300065" y="3872198"/>
            <a:chExt cx="2186817" cy="1053085"/>
          </a:xfrm>
        </p:grpSpPr>
        <p:sp>
          <p:nvSpPr>
            <p:cNvPr id="58" name="Rounded Rectangular Callout 57"/>
            <p:cNvSpPr/>
            <p:nvPr/>
          </p:nvSpPr>
          <p:spPr>
            <a:xfrm>
              <a:off x="3333081" y="3872198"/>
              <a:ext cx="2044204" cy="1053085"/>
            </a:xfrm>
            <a:prstGeom prst="wedgeRoundRectCallout">
              <a:avLst>
                <a:gd name="adj1" fmla="val 68532"/>
                <a:gd name="adj2" fmla="val 14426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00065" y="4020453"/>
              <a:ext cx="2186817" cy="8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1200" b="1" dirty="0">
                  <a:solidFill>
                    <a:prstClr val="black"/>
                  </a:solidFill>
                  <a:cs typeface="Chakra Petch" panose="00000500000000000000"/>
                </a:rPr>
                <a:t>6.พื้นที่สำหรับใช้ออกแบบ</a:t>
              </a:r>
            </a:p>
            <a:p>
              <a:pPr lvl="0" algn="ctr"/>
              <a:r>
                <a:rPr lang="th-TH" sz="1200" b="1" dirty="0">
                  <a:solidFill>
                    <a:prstClr val="black"/>
                  </a:solidFill>
                  <a:cs typeface="Chakra Petch" panose="00000500000000000000"/>
                </a:rPr>
                <a:t>และจัดวางองค์ประกอบต่างๆ </a:t>
              </a:r>
            </a:p>
            <a:p>
              <a:pPr lvl="0" algn="ctr"/>
              <a:r>
                <a:rPr lang="th-TH" sz="1200" b="1" dirty="0">
                  <a:solidFill>
                    <a:prstClr val="black"/>
                  </a:solidFill>
                  <a:cs typeface="Chakra Petch" panose="00000500000000000000"/>
                </a:rPr>
                <a:t>บนแผ่นสไลด์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040859" y="5511976"/>
            <a:ext cx="2712252" cy="1158687"/>
            <a:chOff x="3490141" y="4074559"/>
            <a:chExt cx="2712252" cy="1158687"/>
          </a:xfrm>
          <a:solidFill>
            <a:srgbClr val="FF99CC"/>
          </a:solidFill>
        </p:grpSpPr>
        <p:sp>
          <p:nvSpPr>
            <p:cNvPr id="52" name="Rounded Rectangular Callout 51"/>
            <p:cNvSpPr/>
            <p:nvPr/>
          </p:nvSpPr>
          <p:spPr>
            <a:xfrm>
              <a:off x="3490141" y="4074559"/>
              <a:ext cx="2712252" cy="1158687"/>
            </a:xfrm>
            <a:prstGeom prst="wedgeRoundRectCallout">
              <a:avLst>
                <a:gd name="adj1" fmla="val -64751"/>
                <a:gd name="adj2" fmla="val -8583"/>
                <a:gd name="adj3" fmla="val 16667"/>
              </a:avLst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627537" y="4292491"/>
              <a:ext cx="2479369" cy="940755"/>
              <a:chOff x="4741043" y="5215022"/>
              <a:chExt cx="2479369" cy="940755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4741043" y="5546379"/>
                <a:ext cx="2479369" cy="60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200" b="1" dirty="0">
                    <a:cs typeface="Chakra Petch" panose="00000500000000000000"/>
                  </a:rPr>
                  <a:t>9.</a:t>
                </a:r>
                <a:r>
                  <a:rPr lang="en-US" sz="1200" b="1" dirty="0">
                    <a:cs typeface="Chakra Petch" panose="00000500000000000000"/>
                  </a:rPr>
                  <a:t>Zoom Level </a:t>
                </a:r>
                <a:r>
                  <a:rPr lang="th-TH" sz="1200" b="1" dirty="0">
                    <a:cs typeface="Chakra Petch" panose="00000500000000000000"/>
                  </a:rPr>
                  <a:t>เครื่องมือที่ใช้ย่อหรือขยายขนาดการแสดงผล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04391" y="5215022"/>
                <a:ext cx="2352675" cy="266700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1026960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2003170"/>
            <a:ext cx="12192000" cy="4854829"/>
          </a:xfrm>
          <a:prstGeom prst="rect">
            <a:avLst/>
          </a:prstGeom>
          <a:solidFill>
            <a:srgbClr val="FFB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cs typeface="Chakra Petch" panose="0000050000000000000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402327" y="3229545"/>
            <a:ext cx="3644517" cy="3575003"/>
            <a:chOff x="7301190" y="2253788"/>
            <a:chExt cx="3644517" cy="3575003"/>
          </a:xfrm>
        </p:grpSpPr>
        <p:sp>
          <p:nvSpPr>
            <p:cNvPr id="3" name="Rectangle 2"/>
            <p:cNvSpPr/>
            <p:nvPr/>
          </p:nvSpPr>
          <p:spPr>
            <a:xfrm>
              <a:off x="7301190" y="4228353"/>
              <a:ext cx="364451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1400" b="1" dirty="0">
                  <a:latin typeface="Chakra Petch"/>
                  <a:cs typeface="Chakra Petch" panose="00000500000000000000"/>
                </a:rPr>
                <a:t>5.ไปที่แท็บเมนู </a:t>
              </a:r>
              <a:r>
                <a:rPr lang="en-US" sz="1400" b="1" dirty="0">
                  <a:latin typeface="Chakra Petch"/>
                  <a:cs typeface="Chakra Petch" panose="00000500000000000000"/>
                </a:rPr>
                <a:t>File </a:t>
              </a:r>
              <a:r>
                <a:rPr lang="th-TH" sz="1400" b="1" dirty="0">
                  <a:latin typeface="Chakra Petch"/>
                  <a:cs typeface="Chakra Petch" panose="00000500000000000000"/>
                </a:rPr>
                <a:t>(ไฟล์) </a:t>
              </a:r>
            </a:p>
            <a:p>
              <a:pPr algn="ctr"/>
              <a:r>
                <a:rPr lang="th-TH" sz="1400" b="1" dirty="0">
                  <a:latin typeface="Chakra Petch"/>
                  <a:cs typeface="Chakra Petch" panose="00000500000000000000"/>
                </a:rPr>
                <a:t>เลือก บันทึกเป็น </a:t>
              </a:r>
              <a:r>
                <a:rPr lang="en-US" sz="1400" b="1" dirty="0">
                  <a:latin typeface="Chakra Petch"/>
                  <a:cs typeface="Chakra Petch" panose="00000500000000000000"/>
                </a:rPr>
                <a:t>(Save As)</a:t>
              </a:r>
            </a:p>
            <a:p>
              <a:pPr algn="ctr"/>
              <a:r>
                <a:rPr lang="th-TH" sz="1400" b="1" dirty="0">
                  <a:latin typeface="Chakra Petch"/>
                  <a:cs typeface="Chakra Petch" panose="00000500000000000000"/>
                </a:rPr>
                <a:t>จะปรากฎ </a:t>
              </a:r>
              <a:r>
                <a:rPr lang="en-US" sz="1400" b="1" dirty="0">
                  <a:latin typeface="Chakra Petch"/>
                  <a:cs typeface="Chakra Petch" panose="00000500000000000000"/>
                </a:rPr>
                <a:t>Dialog Box </a:t>
              </a:r>
              <a:r>
                <a:rPr lang="th-TH" sz="1400" b="1" dirty="0">
                  <a:latin typeface="Chakra Petch"/>
                  <a:cs typeface="Chakra Petch" panose="00000500000000000000"/>
                </a:rPr>
                <a:t>ขึ้นมา </a:t>
              </a:r>
            </a:p>
            <a:p>
              <a:pPr algn="ctr"/>
              <a:r>
                <a:rPr lang="th-TH" sz="1400" b="1" dirty="0">
                  <a:latin typeface="Chakra Petch"/>
                  <a:cs typeface="Chakra Petch" panose="00000500000000000000"/>
                </a:rPr>
                <a:t>ให้ตั้งชื่อไฟล์ว่า </a:t>
              </a:r>
              <a:r>
                <a:rPr lang="en-US" sz="1400" b="1" dirty="0">
                  <a:latin typeface="Chakra Petch"/>
                  <a:cs typeface="Chakra Petch" panose="00000500000000000000"/>
                </a:rPr>
                <a:t>Infographic </a:t>
              </a:r>
              <a:r>
                <a:rPr lang="th-TH" sz="1400" b="1" dirty="0">
                  <a:latin typeface="Chakra Petch"/>
                  <a:cs typeface="Chakra Petch" panose="00000500000000000000"/>
                </a:rPr>
                <a:t>ตามด้วยชื่อประเทศ ชื่อ-นามสกุล และเลือกที่จัดเก็บ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72095" y="2253788"/>
              <a:ext cx="2693680" cy="1881968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226384" y="1048522"/>
            <a:ext cx="6405921" cy="695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solidFill>
                  <a:srgbClr val="FA4854"/>
                </a:solidFill>
                <a:latin typeface="Chakra Petch" panose="00000500000000000000"/>
                <a:cs typeface="Chakra Petch" panose="00000500000000000000"/>
              </a:rPr>
              <a:t>มาสร้างหน้ากระดาษเปล่ากันเถอะเด็กๆ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907348" y="2236989"/>
            <a:ext cx="5247390" cy="642951"/>
            <a:chOff x="1226518" y="1168291"/>
            <a:chExt cx="5247390" cy="6429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6518" y="1168291"/>
              <a:ext cx="1665960" cy="64229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892478" y="1374199"/>
              <a:ext cx="3581430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sz="16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1.ไปที่แท็บเมนู ออกแบบ </a:t>
              </a:r>
              <a:r>
                <a:rPr lang="en-US" sz="16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(Design)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6392" y="3091058"/>
            <a:ext cx="3382657" cy="3254252"/>
            <a:chOff x="1312293" y="1737712"/>
            <a:chExt cx="3382657" cy="325425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87817" t="5063" r="1171" b="72658"/>
            <a:stretch/>
          </p:blipFill>
          <p:spPr>
            <a:xfrm>
              <a:off x="2101070" y="2376937"/>
              <a:ext cx="1736312" cy="1975802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312293" y="1737712"/>
              <a:ext cx="3382657" cy="6832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6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2.ไปที่ไอคอน ตั้งค่าหน้ากระดาษ </a:t>
              </a:r>
              <a:endParaRPr lang="en-US" sz="16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algn="ctr"/>
              <a:r>
                <a:rPr lang="en-US" sz="16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(Slide Size) </a:t>
              </a:r>
              <a:endParaRPr lang="th-TH" sz="1600" b="1" dirty="0">
                <a:latin typeface="Chakra Petch"/>
                <a:cs typeface="Chakra Petch" panose="0000050000000000000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98616" y="4382566"/>
              <a:ext cx="2292615" cy="6093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3.เลือกกำหนดขนาดเอง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(</a:t>
              </a:r>
              <a:r>
                <a:rPr lang="en-US" sz="1400" b="1" dirty="0">
                  <a:solidFill>
                    <a:prstClr val="black"/>
                  </a:solidFill>
                  <a:latin typeface="Chakra Petch" panose="00000500000000000000"/>
                  <a:cs typeface="Chakra Petch" panose="00000500000000000000"/>
                </a:rPr>
                <a:t>Custom Slide Side)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95401" y="3210824"/>
            <a:ext cx="3640041" cy="3316532"/>
            <a:chOff x="3236300" y="3371961"/>
            <a:chExt cx="3640041" cy="331653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5294" y="3371961"/>
              <a:ext cx="2776877" cy="191940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236300" y="5389676"/>
              <a:ext cx="3640041" cy="1298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4.ปรากฎ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Dialog Box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ให้ตั้งค่าขนาด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A4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เลือกแนวตั้ง 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Portrait) </a:t>
              </a:r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กดปุ่ม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OK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ให้เด็กๆ พิมชื่อประเทศลงไป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63587" y="3019522"/>
            <a:ext cx="7645889" cy="3018145"/>
            <a:chOff x="2587925" y="2813997"/>
            <a:chExt cx="7645889" cy="301814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587925" y="2813997"/>
              <a:ext cx="7645889" cy="134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575025" y="2814648"/>
              <a:ext cx="0" cy="301108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81508" y="2821056"/>
              <a:ext cx="0" cy="301108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4502">
            <a:off x="2253325" y="741430"/>
            <a:ext cx="1150392" cy="11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86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90446"/>
            <a:ext cx="12192000" cy="5382882"/>
            <a:chOff x="0" y="1570009"/>
            <a:chExt cx="12192000" cy="4712254"/>
          </a:xfrm>
          <a:solidFill>
            <a:srgbClr val="FFB64B"/>
          </a:solidFill>
        </p:grpSpPr>
        <p:sp>
          <p:nvSpPr>
            <p:cNvPr id="23" name="Rectangle 22"/>
            <p:cNvSpPr/>
            <p:nvPr/>
          </p:nvSpPr>
          <p:spPr>
            <a:xfrm>
              <a:off x="0" y="1570009"/>
              <a:ext cx="12192000" cy="4712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095022" y="2657226"/>
              <a:ext cx="0" cy="3011086"/>
            </a:xfrm>
            <a:prstGeom prst="line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87814" y="2238107"/>
            <a:ext cx="3798713" cy="2923225"/>
            <a:chOff x="1051173" y="3105594"/>
            <a:chExt cx="3798713" cy="2923225"/>
          </a:xfrm>
        </p:grpSpPr>
        <p:sp>
          <p:nvSpPr>
            <p:cNvPr id="3" name="Rectangle 2"/>
            <p:cNvSpPr/>
            <p:nvPr/>
          </p:nvSpPr>
          <p:spPr>
            <a:xfrm>
              <a:off x="1051173" y="5333244"/>
              <a:ext cx="3798713" cy="695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6.ไปที่แท็บเมนู ออกแบบ 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Design)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เลือก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Template </a:t>
              </a:r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ที่เหมาะสมกับข้อมูล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4922" y="3105594"/>
              <a:ext cx="3473608" cy="197420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15531" y="2238107"/>
            <a:ext cx="3742882" cy="3459426"/>
            <a:chOff x="7219115" y="3013199"/>
            <a:chExt cx="3742882" cy="3459426"/>
          </a:xfrm>
        </p:grpSpPr>
        <p:sp>
          <p:nvSpPr>
            <p:cNvPr id="18" name="Rectangle 17"/>
            <p:cNvSpPr/>
            <p:nvPr/>
          </p:nvSpPr>
          <p:spPr>
            <a:xfrm>
              <a:off x="7219115" y="5173808"/>
              <a:ext cx="3709183" cy="1298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7.ปรับเปลี่ยนชื่อประเทศให้น่าสนใจ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โดยไปที่แท็บเมนูหน้าแรก(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Home)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และปรับขนาด ปรับสีตัวอักษร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เปลี่ยนรูปแบบตัวอักษร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299" y="3013199"/>
              <a:ext cx="3722698" cy="1980339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>
            <a:off x="8439860" y="2544557"/>
            <a:ext cx="0" cy="3152976"/>
          </a:xfrm>
          <a:prstGeom prst="line">
            <a:avLst/>
          </a:prstGeom>
          <a:solidFill>
            <a:srgbClr val="FFB64B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00887" y="1623523"/>
            <a:ext cx="3430087" cy="4716892"/>
            <a:chOff x="1422501" y="1494127"/>
            <a:chExt cx="3430087" cy="4716892"/>
          </a:xfrm>
        </p:grpSpPr>
        <p:sp>
          <p:nvSpPr>
            <p:cNvPr id="16" name="Rectangle 15"/>
            <p:cNvSpPr/>
            <p:nvPr/>
          </p:nvSpPr>
          <p:spPr>
            <a:xfrm>
              <a:off x="1422501" y="4610581"/>
              <a:ext cx="3430087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8.แบ่งสัดส่วน ว่าจะจัดวางอย่างไรคร่าวๆ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ไปที่แท็บเมนูแทรก(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Insert)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เลือกรูปร่างที่ต้องการ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แบ่งสัดส่วนเนื้อหาให้ครบถ้วน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ตามเทคนิคการออกแบบข้อมูลให้น่าสนใจ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2850" y="1494127"/>
              <a:ext cx="2166832" cy="2988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4602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285336"/>
            <a:ext cx="12192000" cy="4996927"/>
            <a:chOff x="0" y="1285336"/>
            <a:chExt cx="12192000" cy="4996927"/>
          </a:xfrm>
          <a:solidFill>
            <a:srgbClr val="FFB64B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0" y="1302589"/>
              <a:ext cx="12192000" cy="4979674"/>
              <a:chOff x="0" y="1302589"/>
              <a:chExt cx="12192000" cy="4979674"/>
            </a:xfrm>
            <a:grpFill/>
          </p:grpSpPr>
          <p:sp>
            <p:nvSpPr>
              <p:cNvPr id="23" name="Rectangle 22"/>
              <p:cNvSpPr/>
              <p:nvPr/>
            </p:nvSpPr>
            <p:spPr>
              <a:xfrm>
                <a:off x="0" y="1302589"/>
                <a:ext cx="12192000" cy="4979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3940851" y="2486405"/>
                <a:ext cx="0" cy="3011086"/>
              </a:xfrm>
              <a:prstGeom prst="line">
                <a:avLst/>
              </a:prstGeom>
              <a:grpFill/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0" y="1285336"/>
              <a:ext cx="12192000" cy="76558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05610" y="1356377"/>
              <a:ext cx="2380780" cy="609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 algn="ctr"/>
              <a:r>
                <a:rPr lang="th-TH" sz="2400" b="1" dirty="0">
                  <a:solidFill>
                    <a:schemeClr val="bg1"/>
                  </a:solidFill>
                  <a:latin typeface="Chakra Petch"/>
                  <a:cs typeface="Chakra Petch" panose="00000500000000000000"/>
                </a:rPr>
                <a:t>วิธีการแทรกภาพ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0701" y="2367484"/>
            <a:ext cx="3239917" cy="2617353"/>
            <a:chOff x="1105657" y="2979871"/>
            <a:chExt cx="3239917" cy="2617353"/>
          </a:xfrm>
        </p:grpSpPr>
        <p:sp>
          <p:nvSpPr>
            <p:cNvPr id="5" name="Rectangle 4"/>
            <p:cNvSpPr/>
            <p:nvPr/>
          </p:nvSpPr>
          <p:spPr>
            <a:xfrm>
              <a:off x="1129989" y="4901649"/>
              <a:ext cx="3191251" cy="695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9. ไปที่แท็บเมนู แทรก 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Insert)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เลือกไอคอนภาพ 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Pictures)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05657" y="2979871"/>
              <a:ext cx="3239917" cy="1773283"/>
              <a:chOff x="1123547" y="2686573"/>
              <a:chExt cx="3239917" cy="177328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r="83537"/>
              <a:stretch/>
            </p:blipFill>
            <p:spPr>
              <a:xfrm>
                <a:off x="1123547" y="2686573"/>
                <a:ext cx="3239917" cy="1773283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46385" y="3266851"/>
                <a:ext cx="614905" cy="918745"/>
              </a:xfrm>
              <a:prstGeom prst="rect">
                <a:avLst/>
              </a:prstGeom>
              <a:noFill/>
              <a:ln w="57150">
                <a:solidFill>
                  <a:srgbClr val="FF33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335419" y="2320523"/>
            <a:ext cx="2901492" cy="3692134"/>
            <a:chOff x="4162891" y="2332166"/>
            <a:chExt cx="2901492" cy="3692134"/>
          </a:xfrm>
        </p:grpSpPr>
        <p:sp>
          <p:nvSpPr>
            <p:cNvPr id="3" name="Rectangle 2"/>
            <p:cNvSpPr/>
            <p:nvPr/>
          </p:nvSpPr>
          <p:spPr>
            <a:xfrm>
              <a:off x="4162891" y="4423862"/>
              <a:ext cx="2888493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10.จะมีหน้าต่างขึ้นมา ให้เลือกที่จัดเก็บไฟล์ภาพไว้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หรือพิมพ์ค้นหาชื่อภาพ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ที่ช่อง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File name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และเลือกแทรก (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Insert)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2891" y="2332166"/>
              <a:ext cx="2901492" cy="1957096"/>
            </a:xfrm>
            <a:prstGeom prst="rect">
              <a:avLst/>
            </a:prstGeom>
          </p:spPr>
        </p:pic>
      </p:grpSp>
      <p:cxnSp>
        <p:nvCxnSpPr>
          <p:cNvPr id="17" name="Straight Connector 16"/>
          <p:cNvCxnSpPr/>
          <p:nvPr/>
        </p:nvCxnSpPr>
        <p:spPr>
          <a:xfrm>
            <a:off x="7647334" y="2486405"/>
            <a:ext cx="0" cy="3011086"/>
          </a:xfrm>
          <a:prstGeom prst="line">
            <a:avLst/>
          </a:prstGeom>
          <a:solidFill>
            <a:srgbClr val="FFB64B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626395" y="2367484"/>
            <a:ext cx="4607042" cy="3269018"/>
            <a:chOff x="7529882" y="2367484"/>
            <a:chExt cx="4607042" cy="3269018"/>
          </a:xfrm>
        </p:grpSpPr>
        <p:sp>
          <p:nvSpPr>
            <p:cNvPr id="20" name="Rectangle 19"/>
            <p:cNvSpPr/>
            <p:nvPr/>
          </p:nvSpPr>
          <p:spPr>
            <a:xfrm>
              <a:off x="7529882" y="4423862"/>
              <a:ext cx="4607042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11.แนะนำการใช้เครื่องมือ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ในแท็บ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Format </a:t>
              </a:r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ต่างๆ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เช่น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Quick Style, Shape Fill,</a:t>
              </a:r>
            </a:p>
            <a:p>
              <a:pPr lvl="0" algn="ctr"/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Shape Outline, Shape Effect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6528" y="2367484"/>
              <a:ext cx="3653751" cy="1921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781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302586"/>
            <a:ext cx="12192000" cy="5149969"/>
            <a:chOff x="0" y="1302589"/>
            <a:chExt cx="12192000" cy="4979674"/>
          </a:xfrm>
          <a:solidFill>
            <a:srgbClr val="FFB64B"/>
          </a:solidFill>
        </p:grpSpPr>
        <p:sp>
          <p:nvSpPr>
            <p:cNvPr id="23" name="Rectangle 22"/>
            <p:cNvSpPr/>
            <p:nvPr/>
          </p:nvSpPr>
          <p:spPr>
            <a:xfrm>
              <a:off x="0" y="1302589"/>
              <a:ext cx="12192000" cy="49796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058562" y="2485121"/>
              <a:ext cx="0" cy="3011086"/>
            </a:xfrm>
            <a:prstGeom prst="line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1285336"/>
            <a:ext cx="12192000" cy="765581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4817448" y="1356377"/>
            <a:ext cx="2557110" cy="6093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/>
            <a:r>
              <a:rPr lang="th-TH" sz="2400" b="1" dirty="0">
                <a:solidFill>
                  <a:schemeClr val="bg1"/>
                </a:solidFill>
                <a:latin typeface="Chakra Petch"/>
                <a:cs typeface="Chakra Petch" panose="00000500000000000000"/>
              </a:rPr>
              <a:t>การนำเสนอข้อมูล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840565" y="2525557"/>
            <a:ext cx="0" cy="3114059"/>
          </a:xfrm>
          <a:prstGeom prst="line">
            <a:avLst/>
          </a:prstGeom>
          <a:solidFill>
            <a:srgbClr val="FFB64B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08077" y="2457700"/>
            <a:ext cx="11986645" cy="3644999"/>
            <a:chOff x="108077" y="2457700"/>
            <a:chExt cx="11986645" cy="3644999"/>
          </a:xfrm>
        </p:grpSpPr>
        <p:grpSp>
          <p:nvGrpSpPr>
            <p:cNvPr id="16" name="Group 15"/>
            <p:cNvGrpSpPr/>
            <p:nvPr/>
          </p:nvGrpSpPr>
          <p:grpSpPr>
            <a:xfrm>
              <a:off x="108077" y="2525558"/>
              <a:ext cx="3927448" cy="2207311"/>
              <a:chOff x="261181" y="2606550"/>
              <a:chExt cx="3927448" cy="220731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61181" y="4118286"/>
                <a:ext cx="3927448" cy="6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12.ไปที่แท็บเมนู แทรก(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Insert)</a:t>
                </a:r>
                <a:endPara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endParaRPr>
              </a:p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เลือก ไอคอน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Chart</a:t>
                </a:r>
                <a:r>
                  <a:rPr lang="th-TH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 </a:t>
                </a:r>
                <a:endPara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422694" y="2606550"/>
                <a:ext cx="3504387" cy="1271022"/>
                <a:chOff x="1054268" y="2595251"/>
                <a:chExt cx="3504387" cy="1271022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1964"/>
                <a:stretch/>
              </p:blipFill>
              <p:spPr>
                <a:xfrm>
                  <a:off x="1054268" y="2595251"/>
                  <a:ext cx="3416061" cy="1271022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3943750" y="2810329"/>
                  <a:ext cx="614905" cy="918745"/>
                </a:xfrm>
                <a:prstGeom prst="rect">
                  <a:avLst/>
                </a:prstGeom>
                <a:noFill/>
                <a:ln w="57150">
                  <a:solidFill>
                    <a:srgbClr val="FF33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3955241" y="2457700"/>
              <a:ext cx="3927448" cy="3644999"/>
              <a:chOff x="4449809" y="2563869"/>
              <a:chExt cx="3927448" cy="3644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t="504" b="754"/>
              <a:stretch/>
            </p:blipFill>
            <p:spPr>
              <a:xfrm>
                <a:off x="4913009" y="2563869"/>
                <a:ext cx="3025506" cy="2829424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449809" y="5513293"/>
                <a:ext cx="3927448" cy="695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13.จะปรากฎหน้าต่าง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Insert Chart</a:t>
                </a:r>
                <a:endPara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endParaRPr>
              </a:p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ให้เลือกรูปแบบตามที่ต้องการ และกด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/>
                    <a:cs typeface="Chakra Petch" panose="00000500000000000000"/>
                  </a:rPr>
                  <a:t>OK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8167274" y="4732869"/>
              <a:ext cx="3927448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14.จะมีตารางข้อมูลที่ลิงค์กับ 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โปรแกรม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Microsoft Excel </a:t>
              </a:r>
              <a:endParaRPr lang="th-TH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ให้ใส่ข้อมูลลงไปในตาราง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17428" t="18818" r="11464" b="15207"/>
            <a:stretch/>
          </p:blipFill>
          <p:spPr>
            <a:xfrm>
              <a:off x="8237184" y="2525557"/>
              <a:ext cx="3667956" cy="1914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197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190446"/>
            <a:ext cx="12192000" cy="5382882"/>
            <a:chOff x="0" y="1570009"/>
            <a:chExt cx="12192000" cy="4712254"/>
          </a:xfrm>
          <a:solidFill>
            <a:srgbClr val="FFB64B"/>
          </a:solidFill>
        </p:grpSpPr>
        <p:sp>
          <p:nvSpPr>
            <p:cNvPr id="23" name="Rectangle 22"/>
            <p:cNvSpPr/>
            <p:nvPr/>
          </p:nvSpPr>
          <p:spPr>
            <a:xfrm>
              <a:off x="0" y="1570009"/>
              <a:ext cx="12192000" cy="47122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095022" y="2657226"/>
              <a:ext cx="0" cy="3011086"/>
            </a:xfrm>
            <a:prstGeom prst="line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8439860" y="2544557"/>
            <a:ext cx="0" cy="3152976"/>
          </a:xfrm>
          <a:prstGeom prst="line">
            <a:avLst/>
          </a:prstGeom>
          <a:solidFill>
            <a:srgbClr val="FFB64B"/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67903" y="1471043"/>
            <a:ext cx="11863071" cy="4748746"/>
            <a:chOff x="167903" y="1471043"/>
            <a:chExt cx="11863071" cy="4748746"/>
          </a:xfrm>
        </p:grpSpPr>
        <p:sp>
          <p:nvSpPr>
            <p:cNvPr id="3" name="Rectangle 2"/>
            <p:cNvSpPr/>
            <p:nvPr/>
          </p:nvSpPr>
          <p:spPr>
            <a:xfrm>
              <a:off x="167903" y="4398715"/>
              <a:ext cx="3798713" cy="12988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15. เมื่อใส่ข้อมูลครบถ้วนแล้ว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ให้กดปิดหน้าต่าง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โปรแกรม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Microsoft Excel </a:t>
              </a:r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ได้เลย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จะปรากฎแผนภูมิรูปภาพตามที่เราได้ใส่ข้อมูล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2850" y="4566731"/>
              <a:ext cx="3709183" cy="695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16. เมื่อหมดเวลาให้บันทึกงาน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แต่เปลี่ยน 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Save as type </a:t>
              </a:r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เป็น .</a:t>
              </a:r>
              <a:r>
                <a:rPr lang="en-US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JPG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600887" y="5524214"/>
              <a:ext cx="3430087" cy="695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17.จะได้ไฟล์งานเป็นไฟล์</a:t>
              </a:r>
            </a:p>
            <a:p>
              <a:pPr lvl="0" algn="ctr"/>
              <a:r>
                <a:rPr lang="th-TH" sz="1400" b="1" dirty="0">
                  <a:solidFill>
                    <a:prstClr val="black"/>
                  </a:solidFill>
                  <a:latin typeface="Chakra Petch"/>
                  <a:cs typeface="Chakra Petch" panose="00000500000000000000"/>
                </a:rPr>
                <a:t>รูปภาพที่เสร็จสมบูรณ์</a:t>
              </a:r>
              <a:endParaRPr lang="en-US" sz="1400" b="1" dirty="0">
                <a:solidFill>
                  <a:prstClr val="black"/>
                </a:solidFill>
                <a:latin typeface="Chakra Petch"/>
                <a:cs typeface="Chakra Petch" panose="0000050000000000000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6811" y="2049941"/>
              <a:ext cx="3581400" cy="1895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9" y="1923995"/>
              <a:ext cx="3314700" cy="23145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9829" y="1471043"/>
              <a:ext cx="2712202" cy="3893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9051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26927" y="1366401"/>
            <a:ext cx="11460437" cy="4886690"/>
            <a:chOff x="326927" y="1366401"/>
            <a:chExt cx="11460437" cy="4886690"/>
          </a:xfrm>
        </p:grpSpPr>
        <p:sp>
          <p:nvSpPr>
            <p:cNvPr id="34" name="Rectangle 33"/>
            <p:cNvSpPr/>
            <p:nvPr/>
          </p:nvSpPr>
          <p:spPr>
            <a:xfrm>
              <a:off x="326927" y="2220615"/>
              <a:ext cx="3737732" cy="2849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FF33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อินโฟกราฟิกส์(</a:t>
              </a:r>
              <a:r>
                <a:rPr lang="en-US" sz="2800" b="1" dirty="0">
                  <a:solidFill>
                    <a:srgbClr val="FF330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Infographic)</a:t>
              </a:r>
            </a:p>
            <a:p>
              <a:pPr algn="ctr"/>
              <a:endParaRPr lang="th-TH" sz="2800" b="1" dirty="0">
                <a:solidFill>
                  <a:srgbClr val="FF3300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หมายถึง การนำข้อมูลมาสรุป </a:t>
              </a:r>
            </a:p>
            <a:p>
              <a:pPr algn="ctr"/>
              <a:r>
                <a:rPr lang="th-TH" sz="20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เป็นสารสนเทศในลักษณะของข้อมูลและกราฟิก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25432" y="1366401"/>
              <a:ext cx="3962348" cy="4886690"/>
              <a:chOff x="610964" y="1545624"/>
              <a:chExt cx="3962348" cy="488669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76794" y="1545624"/>
                <a:ext cx="10599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ลายเส้น</a:t>
                </a:r>
                <a:endParaRPr lang="th-TH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220843" y="1545624"/>
                <a:ext cx="10230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แผนภูมิ</a:t>
                </a:r>
                <a:endParaRPr lang="th-TH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2607" y="5860327"/>
                <a:ext cx="1292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สัญลักษณ์</a:t>
                </a:r>
                <a:endParaRPr lang="th-TH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10964" y="1946746"/>
                <a:ext cx="3962348" cy="3962348"/>
                <a:chOff x="610964" y="1946746"/>
                <a:chExt cx="3962348" cy="3962348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0964" y="1946746"/>
                  <a:ext cx="3962348" cy="3962348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209" y="4537422"/>
                  <a:ext cx="1078498" cy="1078498"/>
                </a:xfrm>
                <a:prstGeom prst="rect">
                  <a:avLst/>
                </a:prstGeom>
              </p:spPr>
            </p:pic>
          </p:grpSp>
          <p:sp>
            <p:nvSpPr>
              <p:cNvPr id="16" name="Rectangle 15"/>
              <p:cNvSpPr/>
              <p:nvPr/>
            </p:nvSpPr>
            <p:spPr>
              <a:xfrm>
                <a:off x="976794" y="5909094"/>
                <a:ext cx="8595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20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แผนที่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8509326" y="2759041"/>
              <a:ext cx="3278038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ดูเข้าใจง่ายในเวลารวดเร็วและชัดเจน</a:t>
              </a:r>
            </a:p>
            <a:p>
              <a:pPr lvl="0" algn="ctr"/>
              <a:r>
                <a:rPr lang="th-TH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สื่อให้ผู้ชมเข้าใจความหมายข้อมูลทั้งหมดได้เอง</a:t>
              </a:r>
            </a:p>
            <a:p>
              <a:pPr lvl="0" algn="ctr"/>
              <a:r>
                <a:rPr lang="th-TH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สามารถใช้หลายโปรแกรม</a:t>
              </a:r>
            </a:p>
            <a:p>
              <a:pPr lvl="0" algn="ctr"/>
              <a:r>
                <a:rPr lang="th-TH" sz="20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ให้งานออกมาดี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77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495909" y="1222011"/>
            <a:ext cx="5200182" cy="5200182"/>
            <a:chOff x="3736785" y="1153000"/>
            <a:chExt cx="5200182" cy="5200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785" y="1153000"/>
              <a:ext cx="5200182" cy="520018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282379" y="1425910"/>
              <a:ext cx="4108994" cy="769441"/>
            </a:xfrm>
            <a:prstGeom prst="rect">
              <a:avLst/>
            </a:prstGeom>
            <a:solidFill>
              <a:srgbClr val="00246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Infographic</a:t>
              </a:r>
              <a:endParaRPr lang="th-TH" sz="6600" b="1" dirty="0">
                <a:solidFill>
                  <a:schemeClr val="bg1"/>
                </a:solidFill>
                <a:latin typeface="Chakra Petc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92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410742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“เด็กๆควรใช้โปรแกรมอะไร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ในการเตรียมข้อมูลให้ง่ายต่อการนำข้อมูลไปใช้งาน”</a:t>
            </a:r>
            <a:endParaRPr lang="th-TH" sz="3200" b="1" dirty="0">
              <a:latin typeface="Chakra Petch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53" y="2881786"/>
            <a:ext cx="3611093" cy="36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70155"/>
            <a:ext cx="12192000" cy="59878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1249717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โปรแกรม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Microsoft Word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18" y="2356448"/>
            <a:ext cx="3700427" cy="37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01417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ส่วนประกอบของโปรแกรม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Microsoft Word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9782" y="1540821"/>
            <a:ext cx="10569699" cy="5205852"/>
            <a:chOff x="1052091" y="1490037"/>
            <a:chExt cx="10569699" cy="52058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7382" y="1966544"/>
              <a:ext cx="6480155" cy="4708237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1052091" y="1490037"/>
              <a:ext cx="10569699" cy="5205852"/>
              <a:chOff x="1034838" y="1648916"/>
              <a:chExt cx="10569699" cy="5205852"/>
            </a:xfrm>
            <a:solidFill>
              <a:srgbClr val="FDDC3F"/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1034838" y="1911038"/>
                <a:ext cx="2025291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400" b="1" dirty="0">
                    <a:solidFill>
                      <a:schemeClr val="tx1"/>
                    </a:solidFill>
                    <a:cs typeface="Chakra Petch" panose="00000500000000000000"/>
                  </a:rPr>
                  <a:t>1. แท็บเครื่องมือด่วน</a:t>
                </a: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190494" y="1648916"/>
                <a:ext cx="2237895" cy="47032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400" b="1" dirty="0">
                    <a:solidFill>
                      <a:schemeClr val="tx1"/>
                    </a:solidFill>
                    <a:cs typeface="Chakra Petch" panose="00000500000000000000"/>
                  </a:rPr>
                  <a:t>2.ชื่อแฟ้มและโปรแกรม</a:t>
                </a: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7465435" y="1933413"/>
                <a:ext cx="1208710" cy="53367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1400" b="1" dirty="0">
                    <a:solidFill>
                      <a:schemeClr val="tx1"/>
                    </a:solidFill>
                    <a:cs typeface="Chakra Petch" panose="00000500000000000000"/>
                  </a:rPr>
                  <a:t>3.แท็บ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9577330" y="2357511"/>
                <a:ext cx="1208710" cy="52736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4.Ribbon</a:t>
                </a: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2204408" y="3031396"/>
                <a:ext cx="1401110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  <a:cs typeface="Chakra Petch" panose="00000500000000000000"/>
                  </a:rPr>
                  <a:t>5. </a:t>
                </a:r>
                <a:r>
                  <a:rPr lang="th-TH" sz="1400" b="1" dirty="0">
                    <a:solidFill>
                      <a:schemeClr val="tx1"/>
                    </a:solidFill>
                    <a:cs typeface="Chakra Petch" panose="00000500000000000000"/>
                  </a:rPr>
                  <a:t>แบบอักษร</a:t>
                </a: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5081916" y="3152567"/>
                <a:ext cx="1401110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6.ไม้บรรทัด</a:t>
                </a: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9577330" y="2956022"/>
                <a:ext cx="1897777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7. ตัวเปิดไม้บรรทัด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644255" y="3950466"/>
                <a:ext cx="1958195" cy="71232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8.ตำแหน่งพิมพ์</a:t>
                </a:r>
              </a:p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หรือเครื่องหมายจบ</a:t>
                </a: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9577330" y="3635647"/>
                <a:ext cx="1612095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9. แท็บเลื่อน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9577330" y="6371688"/>
                <a:ext cx="2027207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10. มุมมอง/ย่อขยาย</a:t>
                </a: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5190494" y="6166442"/>
                <a:ext cx="1692147" cy="48308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cs typeface="Chakra Petch" panose="00000500000000000000"/>
                  </a:rPr>
                  <a:t>11. แท็บสถานะ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238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lowchart: Process 39"/>
          <p:cNvSpPr/>
          <p:nvPr/>
        </p:nvSpPr>
        <p:spPr>
          <a:xfrm>
            <a:off x="719" y="1410582"/>
            <a:ext cx="12192000" cy="5080959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2" name="Group 31"/>
          <p:cNvGrpSpPr/>
          <p:nvPr/>
        </p:nvGrpSpPr>
        <p:grpSpPr>
          <a:xfrm>
            <a:off x="161955" y="1997270"/>
            <a:ext cx="2443298" cy="2931732"/>
            <a:chOff x="293125" y="1284136"/>
            <a:chExt cx="2443298" cy="2931732"/>
          </a:xfrm>
        </p:grpSpPr>
        <p:grpSp>
          <p:nvGrpSpPr>
            <p:cNvPr id="13" name="Group 12"/>
            <p:cNvGrpSpPr/>
            <p:nvPr/>
          </p:nvGrpSpPr>
          <p:grpSpPr>
            <a:xfrm>
              <a:off x="293125" y="2720214"/>
              <a:ext cx="2443298" cy="1495654"/>
              <a:chOff x="547764" y="3920326"/>
              <a:chExt cx="2443298" cy="149565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5259" y="3920326"/>
                <a:ext cx="2147507" cy="136520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47764" y="5022026"/>
                <a:ext cx="2443298" cy="39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กดปุ่ม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Ctrl+S </a:t>
                </a:r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บนคีย์บอร์ด</a:t>
                </a:r>
              </a:p>
            </p:txBody>
          </p:sp>
        </p:grpSp>
        <p:sp>
          <p:nvSpPr>
            <p:cNvPr id="31" name="Oval 30"/>
            <p:cNvSpPr/>
            <p:nvPr/>
          </p:nvSpPr>
          <p:spPr>
            <a:xfrm>
              <a:off x="1244274" y="1284136"/>
              <a:ext cx="540999" cy="5316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cs typeface="Chakra Petch" panose="00000500000000000000"/>
                </a:rPr>
                <a:t>1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988075" y="1992660"/>
            <a:ext cx="2440092" cy="3167653"/>
            <a:chOff x="368977" y="3042642"/>
            <a:chExt cx="2440092" cy="3167653"/>
          </a:xfrm>
        </p:grpSpPr>
        <p:grpSp>
          <p:nvGrpSpPr>
            <p:cNvPr id="19" name="Group 18"/>
            <p:cNvGrpSpPr/>
            <p:nvPr/>
          </p:nvGrpSpPr>
          <p:grpSpPr>
            <a:xfrm>
              <a:off x="368977" y="4616287"/>
              <a:ext cx="2440092" cy="1594008"/>
              <a:chOff x="1799950" y="2653030"/>
              <a:chExt cx="2440092" cy="159400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l="2768" t="1817" r="64372" b="72093"/>
              <a:stretch/>
            </p:blipFill>
            <p:spPr>
              <a:xfrm>
                <a:off x="2454982" y="2681630"/>
                <a:ext cx="1072157" cy="91677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799950" y="3637640"/>
                <a:ext cx="2440092" cy="609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เลือกปุ่ม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Save </a:t>
                </a:r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ที่อยู่ใน </a:t>
                </a:r>
                <a:endParaRPr lang="en-US" sz="1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  <a:p>
                <a:pPr lvl="0" algn="ctr"/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Quick Access Toolbar </a:t>
                </a:r>
                <a:endParaRPr lang="th-TH" sz="1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65182" y="2653030"/>
                <a:ext cx="536078" cy="48698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34" name="Oval 33"/>
            <p:cNvSpPr/>
            <p:nvPr/>
          </p:nvSpPr>
          <p:spPr>
            <a:xfrm>
              <a:off x="1318523" y="3042642"/>
              <a:ext cx="540999" cy="5316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cs typeface="Chakra Petch" panose="00000500000000000000"/>
                </a:rPr>
                <a:t>2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0" y="1145227"/>
            <a:ext cx="12192000" cy="6024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-1" y="1182525"/>
            <a:ext cx="1219200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3 วิธีการบันทึกไฟล์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823633" y="2636645"/>
            <a:ext cx="26039" cy="30101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477909" y="2636645"/>
            <a:ext cx="26039" cy="301017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642255" y="2001064"/>
            <a:ext cx="6245228" cy="4368854"/>
            <a:chOff x="5642255" y="2001064"/>
            <a:chExt cx="6245228" cy="4368854"/>
          </a:xfrm>
        </p:grpSpPr>
        <p:grpSp>
          <p:nvGrpSpPr>
            <p:cNvPr id="45" name="Group 44"/>
            <p:cNvGrpSpPr/>
            <p:nvPr/>
          </p:nvGrpSpPr>
          <p:grpSpPr>
            <a:xfrm>
              <a:off x="5642255" y="2001064"/>
              <a:ext cx="2556154" cy="4368854"/>
              <a:chOff x="3174917" y="1950247"/>
              <a:chExt cx="2556154" cy="436885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174917" y="1950247"/>
                <a:ext cx="2556154" cy="4368854"/>
                <a:chOff x="3424284" y="1932892"/>
                <a:chExt cx="2556154" cy="4368854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3811080" y="2460782"/>
                  <a:ext cx="2007281" cy="1313628"/>
                  <a:chOff x="3830758" y="2864806"/>
                  <a:chExt cx="2007281" cy="1313628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4116520" y="2864806"/>
                    <a:ext cx="1193785" cy="958533"/>
                    <a:chOff x="4116520" y="2864806"/>
                    <a:chExt cx="1193785" cy="958533"/>
                  </a:xfrm>
                </p:grpSpPr>
                <p:pic>
                  <p:nvPicPr>
                    <p:cNvPr id="25" name="Picture 24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2768" t="1817" r="64372" b="72093"/>
                    <a:stretch/>
                  </p:blipFill>
                  <p:spPr>
                    <a:xfrm>
                      <a:off x="4185961" y="2864806"/>
                      <a:ext cx="1072157" cy="91677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4116520" y="3281230"/>
                      <a:ext cx="1193785" cy="542109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</p:grpSp>
              <p:sp>
                <p:nvSpPr>
                  <p:cNvPr id="24" name="Rectangle 23"/>
                  <p:cNvSpPr/>
                  <p:nvPr/>
                </p:nvSpPr>
                <p:spPr>
                  <a:xfrm>
                    <a:off x="3830758" y="3784480"/>
                    <a:ext cx="2007281" cy="3939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เลือกแท็บ 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File(</a:t>
                    </a:r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ไฟล์)</a:t>
                    </a: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24284" y="3764660"/>
                  <a:ext cx="2556154" cy="2537086"/>
                  <a:chOff x="3449883" y="4030176"/>
                  <a:chExt cx="2556154" cy="2537086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4745"/>
                  <a:stretch/>
                </p:blipFill>
                <p:spPr>
                  <a:xfrm>
                    <a:off x="4280997" y="4030176"/>
                    <a:ext cx="902238" cy="1828421"/>
                  </a:xfrm>
                  <a:prstGeom prst="rect">
                    <a:avLst/>
                  </a:prstGeom>
                </p:spPr>
              </p:pic>
              <p:sp>
                <p:nvSpPr>
                  <p:cNvPr id="29" name="Rectangle 28"/>
                  <p:cNvSpPr/>
                  <p:nvPr/>
                </p:nvSpPr>
                <p:spPr>
                  <a:xfrm>
                    <a:off x="3449883" y="5871687"/>
                    <a:ext cx="2556154" cy="6955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ตามด้วยคำสั่ง 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Save(</a:t>
                    </a:r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บันทึก) </a:t>
                    </a:r>
                  </a:p>
                  <a:p>
                    <a:pPr lvl="0" algn="ctr"/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หรือ</a:t>
                    </a:r>
                    <a:r>
                      <a:rPr lang="en-US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Save As(</a:t>
                    </a:r>
                    <a:r>
                      <a:rPr lang="th-TH" sz="1400" b="1" dirty="0">
                        <a:solidFill>
                          <a:prstClr val="black"/>
                        </a:solidFill>
                        <a:latin typeface="Chakra Petch" panose="00000500000000000000" pitchFamily="2" charset="-34"/>
                        <a:cs typeface="Chakra Petch" panose="00000500000000000000" pitchFamily="2" charset="-34"/>
                      </a:rPr>
                      <a:t>บันทึกเป็น)</a:t>
                    </a:r>
                    <a:endParaRPr lang="en-US" sz="1400" b="1" dirty="0">
                      <a:solidFill>
                        <a:prstClr val="black"/>
                      </a:solidFill>
                      <a:latin typeface="Chakra Petch" panose="00000500000000000000" pitchFamily="2" charset="-34"/>
                      <a:cs typeface="Chakra Petch" panose="00000500000000000000" pitchFamily="2" charset="-34"/>
                    </a:endParaRPr>
                  </a:p>
                </p:txBody>
              </p:sp>
            </p:grpSp>
            <p:sp>
              <p:nvSpPr>
                <p:cNvPr id="35" name="Oval 34"/>
                <p:cNvSpPr/>
                <p:nvPr/>
              </p:nvSpPr>
              <p:spPr>
                <a:xfrm>
                  <a:off x="5238012" y="1932892"/>
                  <a:ext cx="540999" cy="531684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400" b="1" dirty="0">
                      <a:cs typeface="Chakra Petch" panose="00000500000000000000"/>
                    </a:rPr>
                    <a:t>3</a:t>
                  </a: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3934755" y="5031984"/>
                <a:ext cx="1037066" cy="59154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043558" y="2288085"/>
              <a:ext cx="3843925" cy="3949165"/>
              <a:chOff x="8043558" y="2288085"/>
              <a:chExt cx="3843925" cy="3949165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5"/>
              <a:srcRect l="1718" t="3028" r="1153" b="3804"/>
              <a:stretch/>
            </p:blipFill>
            <p:spPr>
              <a:xfrm>
                <a:off x="8043558" y="2288085"/>
                <a:ext cx="3843925" cy="2910140"/>
              </a:xfrm>
              <a:prstGeom prst="rect">
                <a:avLst/>
              </a:prstGeom>
            </p:spPr>
          </p:pic>
          <p:sp>
            <p:nvSpPr>
              <p:cNvPr id="49" name="Rectangle 48"/>
              <p:cNvSpPr/>
              <p:nvPr/>
            </p:nvSpPr>
            <p:spPr>
              <a:xfrm>
                <a:off x="8345028" y="5240054"/>
                <a:ext cx="3171366" cy="99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จะมีหน้าต่าง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Save As </a:t>
                </a:r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แสดงขึ้นมา </a:t>
                </a:r>
              </a:p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เลือกโฟลเดอร์สำหรับเก็บไฟล์</a:t>
                </a:r>
              </a:p>
              <a:p>
                <a:pPr lvl="0" algn="ctr"/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ตั้งชื่อก่อนเลือกปุ่ม </a:t>
                </a:r>
                <a:r>
                  <a:rPr lang="en-US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Save (</a:t>
                </a:r>
                <a:r>
                  <a:rPr lang="th-TH" sz="1400" b="1" dirty="0">
                    <a:solidFill>
                      <a:prstClr val="black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บันทึก)</a:t>
                </a:r>
                <a:endParaRPr lang="en-US" sz="14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772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40" y="2298517"/>
            <a:ext cx="3085741" cy="30857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10681" y="2993577"/>
            <a:ext cx="6590581" cy="2934695"/>
            <a:chOff x="4942935" y="3631721"/>
            <a:chExt cx="6590581" cy="2934695"/>
          </a:xfrm>
        </p:grpSpPr>
        <p:sp>
          <p:nvSpPr>
            <p:cNvPr id="40" name="Flowchart: Process 39"/>
            <p:cNvSpPr/>
            <p:nvPr/>
          </p:nvSpPr>
          <p:spPr>
            <a:xfrm>
              <a:off x="4942935" y="3631721"/>
              <a:ext cx="6590581" cy="291082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70140" y="4001845"/>
              <a:ext cx="5936170" cy="210365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953785" y="6129373"/>
              <a:ext cx="4568879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เช่น ใช้ฟ้อนต์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Angsana New 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ขนาด 16 พอยน์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8652" y="1301890"/>
            <a:ext cx="8127380" cy="1259952"/>
            <a:chOff x="3639051" y="1319142"/>
            <a:chExt cx="8127380" cy="1259952"/>
          </a:xfrm>
        </p:grpSpPr>
        <p:sp>
          <p:nvSpPr>
            <p:cNvPr id="34" name="Rectangle 33"/>
            <p:cNvSpPr/>
            <p:nvPr/>
          </p:nvSpPr>
          <p:spPr>
            <a:xfrm>
              <a:off x="4416321" y="1448619"/>
              <a:ext cx="7350110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พิมพ์ข้อมูลตามใบงาน 2.3 ประเทศที่อยากไป </a:t>
              </a:r>
            </a:p>
            <a:p>
              <a:pPr algn="ctr"/>
              <a:r>
                <a:rPr lang="th-TH" sz="2400" b="1" dirty="0">
                  <a:latin typeface="Chakra Petch" panose="00000500000000000000" pitchFamily="2" charset="-34"/>
                  <a:cs typeface="Chakra Petch" panose="00000500000000000000" pitchFamily="2" charset="-34"/>
                </a:rPr>
                <a:t>ใช้ฟ้อนต์ และขนาดที่เป็นมาตรฐานเดียวกัน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051" y="1319142"/>
              <a:ext cx="1259952" cy="1259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6049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63743" y="1035670"/>
            <a:ext cx="5184475" cy="854528"/>
            <a:chOff x="0" y="1035669"/>
            <a:chExt cx="12192000" cy="6898416"/>
          </a:xfrm>
          <a:solidFill>
            <a:schemeClr val="accent1"/>
          </a:solidFill>
        </p:grpSpPr>
        <p:sp>
          <p:nvSpPr>
            <p:cNvPr id="40" name="Flowchart: Process 39"/>
            <p:cNvSpPr/>
            <p:nvPr/>
          </p:nvSpPr>
          <p:spPr>
            <a:xfrm>
              <a:off x="0" y="1035669"/>
              <a:ext cx="12192000" cy="557562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4054" y="1611081"/>
              <a:ext cx="8103887" cy="63230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วิธีการสืบค้นรูปภาพ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06489" y="1529960"/>
            <a:ext cx="4544834" cy="3612543"/>
            <a:chOff x="7719846" y="1890087"/>
            <a:chExt cx="4544834" cy="3612543"/>
          </a:xfrm>
        </p:grpSpPr>
        <p:grpSp>
          <p:nvGrpSpPr>
            <p:cNvPr id="8" name="Group 7"/>
            <p:cNvGrpSpPr/>
            <p:nvPr/>
          </p:nvGrpSpPr>
          <p:grpSpPr>
            <a:xfrm>
              <a:off x="8182906" y="1890087"/>
              <a:ext cx="3552744" cy="3552744"/>
              <a:chOff x="8182906" y="1890087"/>
              <a:chExt cx="3552744" cy="355274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2906" y="1890087"/>
                <a:ext cx="3552744" cy="355274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8966338" y="3481793"/>
                <a:ext cx="19143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Chakra Petch" panose="00000500000000000000" pitchFamily="2" charset="-34"/>
                    <a:cs typeface="Chakra Petch" panose="00000500000000000000" pitchFamily="2" charset="-34"/>
                  </a:rPr>
                  <a:t>google.co.th</a:t>
                </a:r>
                <a:endParaRPr lang="th-TH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7719846" y="5065587"/>
              <a:ext cx="4544834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1.เปิดเว็บไซต์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http://www.google.co.th/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5264" y="4645170"/>
            <a:ext cx="3654726" cy="1783900"/>
            <a:chOff x="7473350" y="1960126"/>
            <a:chExt cx="3654726" cy="17839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233" b="17418"/>
            <a:stretch/>
          </p:blipFill>
          <p:spPr>
            <a:xfrm>
              <a:off x="7708102" y="1960126"/>
              <a:ext cx="3185221" cy="93485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73350" y="2962274"/>
              <a:ext cx="3654726" cy="7817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3.พิมพ์ 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Keyword(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ข้อความ)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ที่ต้องการหาลงในช่อง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text box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014663" y="2195849"/>
              <a:ext cx="657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000" b="1" dirty="0">
                  <a:solidFill>
                    <a:srgbClr val="0070C0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แมว</a:t>
              </a:r>
              <a:endParaRPr lang="th-TH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2292" y="1573037"/>
            <a:ext cx="2888932" cy="2448228"/>
            <a:chOff x="4627968" y="2195849"/>
            <a:chExt cx="2888932" cy="2448228"/>
          </a:xfrm>
        </p:grpSpPr>
        <p:sp>
          <p:nvSpPr>
            <p:cNvPr id="11" name="Rectangle 10"/>
            <p:cNvSpPr/>
            <p:nvPr/>
          </p:nvSpPr>
          <p:spPr>
            <a:xfrm>
              <a:off x="4627968" y="3862325"/>
              <a:ext cx="2888932" cy="7817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2.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เลือกหัวข้อที่ต้องการค้นหา </a:t>
              </a:r>
            </a:p>
            <a:p>
              <a:pPr lvl="0" algn="ctr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เราเลือกหัวข้อ “ค้นรูป”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367" y="2195849"/>
              <a:ext cx="1760239" cy="176023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9144302" y="1848120"/>
            <a:ext cx="2007281" cy="2282414"/>
            <a:chOff x="8598204" y="3865545"/>
            <a:chExt cx="2007281" cy="22824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5274" y="3865545"/>
              <a:ext cx="1791863" cy="17918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598204" y="5710916"/>
              <a:ext cx="2007281" cy="437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4.</a:t>
              </a:r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กดที่ปุ่ม “ค้นหา”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50718" y="4495462"/>
            <a:ext cx="4661244" cy="1840643"/>
            <a:chOff x="7450718" y="3783128"/>
            <a:chExt cx="4661244" cy="1840643"/>
          </a:xfrm>
        </p:grpSpPr>
        <p:sp>
          <p:nvSpPr>
            <p:cNvPr id="2" name="Rectangle 1"/>
            <p:cNvSpPr/>
            <p:nvPr/>
          </p:nvSpPr>
          <p:spPr>
            <a:xfrm>
              <a:off x="7450718" y="5186728"/>
              <a:ext cx="4661244" cy="437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th-TH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5.ระบบจะทำการค้นหาเว็บไซต์ที่ตรงกับ</a:t>
              </a:r>
              <a:r>
                <a:rPr lang="en-US" sz="1600" b="1" dirty="0">
                  <a:solidFill>
                    <a:prstClr val="black"/>
                  </a:solidFill>
                  <a:latin typeface="Chakra Petch" panose="00000500000000000000" pitchFamily="2" charset="-34"/>
                  <a:cs typeface="Chakra Petch" panose="00000500000000000000" pitchFamily="2" charset="-34"/>
                </a:rPr>
                <a:t> Keyword</a:t>
              </a:r>
              <a:endParaRPr lang="th-TH" sz="1400" b="1" dirty="0">
                <a:solidFill>
                  <a:prstClr val="black"/>
                </a:solidFill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0143" y="3796534"/>
              <a:ext cx="1268430" cy="126843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779" y="3783128"/>
              <a:ext cx="1350092" cy="1350092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1017" y="3846550"/>
              <a:ext cx="1257421" cy="125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427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70155"/>
            <a:ext cx="12192000" cy="5987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DDC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0" y="982298"/>
            <a:ext cx="12192000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โปรแกรม </a:t>
            </a:r>
            <a:r>
              <a:rPr lang="en-US" sz="3600" b="1" dirty="0">
                <a:solidFill>
                  <a:srgbClr val="FF6600"/>
                </a:solidFill>
                <a:latin typeface="Chakra Petch" panose="00000500000000000000" pitchFamily="2" charset="-34"/>
                <a:cs typeface="Chakra Petch" panose="00000500000000000000" pitchFamily="2" charset="-34"/>
              </a:rPr>
              <a:t>Microsoft Power Point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65" y="2329131"/>
            <a:ext cx="3827879" cy="38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8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765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153</cp:revision>
  <dcterms:created xsi:type="dcterms:W3CDTF">2021-03-23T10:29:04Z</dcterms:created>
  <dcterms:modified xsi:type="dcterms:W3CDTF">2021-10-23T06:59:32Z</dcterms:modified>
</cp:coreProperties>
</file>