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9" r:id="rId3"/>
    <p:sldId id="265" r:id="rId4"/>
    <p:sldId id="260" r:id="rId5"/>
    <p:sldId id="261" r:id="rId6"/>
    <p:sldId id="264" r:id="rId7"/>
    <p:sldId id="267" r:id="rId8"/>
    <p:sldId id="262" r:id="rId9"/>
    <p:sldId id="268" r:id="rId10"/>
    <p:sldId id="263" r:id="rId11"/>
    <p:sldId id="269" r:id="rId12"/>
    <p:sldId id="27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C06"/>
    <a:srgbClr val="FA4854"/>
    <a:srgbClr val="D01D59"/>
    <a:srgbClr val="FDDC3F"/>
    <a:srgbClr val="149AC5"/>
    <a:srgbClr val="FF7C80"/>
    <a:srgbClr val="FF99CC"/>
    <a:srgbClr val="CC99FF"/>
    <a:srgbClr val="00CC99"/>
    <a:srgbClr val="9724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2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51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45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0861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507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308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79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152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95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27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341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161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9892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7495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744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609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21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87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63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9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218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28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2C457-5329-45B2-83D4-DF7C31DA95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1353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2C457-5329-45B2-83D4-DF7C31DA955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7A3C0-15F6-42B4-8F59-BBA727A142D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685A6BC-4D1F-46F1-97F1-FCF55E0C4D21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065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D068B-49C8-4BBE-9059-2EBB85AF0AC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2848C-553D-4EB7-9019-0E47B5224ED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473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5072"/>
            <a:ext cx="12192000" cy="6842928"/>
          </a:xfrm>
          <a:prstGeom prst="rect">
            <a:avLst/>
          </a:prstGeom>
          <a:solidFill>
            <a:srgbClr val="B9C0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5024"/>
            <a:ext cx="12192000" cy="6858000"/>
          </a:xfrm>
          <a:prstGeom prst="rect">
            <a:avLst/>
          </a:prstGeom>
          <a:solidFill>
            <a:srgbClr val="F4C2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18A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236750"/>
            <a:ext cx="12192000" cy="6863024"/>
          </a:xfrm>
          <a:prstGeom prst="rect">
            <a:avLst/>
          </a:prstGeom>
          <a:solidFill>
            <a:srgbClr val="05B1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-2512"/>
            <a:ext cx="12192000" cy="710228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047392" y="1837620"/>
            <a:ext cx="3999244" cy="388871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4" name="Picture 13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09BA5761-2219-448C-BD17-C97075F7E27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13522" y="2021280"/>
            <a:ext cx="3812589" cy="38125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742F29-BA4A-480F-98CE-B080FABC47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70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47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31" grpId="0" animBg="1"/>
      <p:bldP spid="30" grpId="0" animBg="1"/>
      <p:bldP spid="19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544930" y="1409008"/>
            <a:ext cx="6096000" cy="14710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h-TH" sz="3200" b="1" dirty="0">
                <a:cs typeface="Chakra Petch" panose="00000500000000000000"/>
              </a:rPr>
              <a:t>ดูคลิปวิดีโอ และตั้งคำถาม</a:t>
            </a:r>
          </a:p>
          <a:p>
            <a:pPr algn="ctr"/>
            <a:r>
              <a:rPr lang="th-TH" sz="3200" b="1" dirty="0">
                <a:cs typeface="Chakra Petch" panose="00000500000000000000"/>
              </a:rPr>
              <a:t>พร้อมเฉลยกันเถอะเด็กๆ</a:t>
            </a:r>
            <a:endParaRPr lang="th-TH" sz="2000" b="1" dirty="0">
              <a:cs typeface="Chakra Petch" panose="000005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128" y="3053861"/>
            <a:ext cx="3015457" cy="3015457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683716" y="2100127"/>
            <a:ext cx="4757873" cy="4757873"/>
            <a:chOff x="3101601" y="1300027"/>
            <a:chExt cx="4757873" cy="475787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1601" y="1300027"/>
              <a:ext cx="4757873" cy="4757873"/>
            </a:xfrm>
            <a:prstGeom prst="rect">
              <a:avLst/>
            </a:prstGeom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593" b="36261"/>
            <a:stretch/>
          </p:blipFill>
          <p:spPr>
            <a:xfrm>
              <a:off x="4010118" y="1989218"/>
              <a:ext cx="2940837" cy="204516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36858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6204" y="1374503"/>
            <a:ext cx="9059591" cy="4388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solidFill>
                  <a:srgbClr val="002060"/>
                </a:solidFill>
                <a:cs typeface="Chakra Petch" panose="00000500000000000000"/>
              </a:rPr>
              <a:t>องค์ประกอบในการออกแบบ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cs typeface="Chakra Petch" panose="00000500000000000000"/>
              </a:rPr>
              <a:t>ประกอบไปด้วย จุด เส้น ทิศทาง และรูปทรง</a:t>
            </a:r>
          </a:p>
          <a:p>
            <a:pPr algn="ctr"/>
            <a:r>
              <a:rPr lang="th-TH" sz="2400" b="1" dirty="0">
                <a:solidFill>
                  <a:srgbClr val="002060"/>
                </a:solidFill>
                <a:cs typeface="Chakra Petch" panose="00000500000000000000"/>
              </a:rPr>
              <a:t> </a:t>
            </a:r>
          </a:p>
          <a:p>
            <a:pPr algn="ctr"/>
            <a:r>
              <a:rPr lang="th-TH" sz="2800" b="1" dirty="0">
                <a:solidFill>
                  <a:srgbClr val="FA4854"/>
                </a:solidFill>
                <a:cs typeface="Chakra Petch" panose="00000500000000000000"/>
              </a:rPr>
              <a:t>การเลือกใช้สีในการออกแบบ</a:t>
            </a:r>
          </a:p>
          <a:p>
            <a:pPr algn="ctr"/>
            <a:r>
              <a:rPr lang="th-TH" sz="2400" b="1" dirty="0">
                <a:solidFill>
                  <a:srgbClr val="FA4854"/>
                </a:solidFill>
                <a:cs typeface="Chakra Petch" panose="00000500000000000000"/>
              </a:rPr>
              <a:t>ควรเลือกใช้สีให้เหมาะสมกับข้อมูลที่ต้องการจะนำเสนอ</a:t>
            </a:r>
          </a:p>
          <a:p>
            <a:pPr algn="ctr"/>
            <a:r>
              <a:rPr lang="th-TH" sz="2000" b="1" dirty="0">
                <a:solidFill>
                  <a:srgbClr val="00B050"/>
                </a:solidFill>
                <a:cs typeface="Chakra Petch" panose="00000500000000000000"/>
              </a:rPr>
              <a:t>เช่น ออกแบบเกี่ยวกับสิ่งแวดล้อมควรใช้สีเขียว น้ำตาล ฟ้า </a:t>
            </a:r>
          </a:p>
          <a:p>
            <a:pPr algn="ctr"/>
            <a:r>
              <a:rPr lang="th-TH" sz="2000" b="1" dirty="0">
                <a:solidFill>
                  <a:srgbClr val="00B050"/>
                </a:solidFill>
                <a:cs typeface="Chakra Petch" panose="00000500000000000000"/>
              </a:rPr>
              <a:t>หรือสีอื่นๆที่อยู่ตามธรรมชาติ</a:t>
            </a:r>
          </a:p>
          <a:p>
            <a:pPr algn="ctr"/>
            <a:endParaRPr lang="th-TH" sz="2000" b="1" dirty="0">
              <a:solidFill>
                <a:srgbClr val="00B050"/>
              </a:solidFill>
              <a:cs typeface="Chakra Petch" panose="00000500000000000000"/>
            </a:endParaRPr>
          </a:p>
          <a:p>
            <a:pPr algn="ctr"/>
            <a:r>
              <a:rPr lang="th-TH" sz="2400" b="1" dirty="0">
                <a:solidFill>
                  <a:srgbClr val="F08C06"/>
                </a:solidFill>
                <a:cs typeface="Chakra Petch" panose="00000500000000000000"/>
              </a:rPr>
              <a:t>และยังมีเทคนิคอื่นที่นำมาใช้ มีเทคนิคอะไรบ้าง</a:t>
            </a:r>
            <a:r>
              <a:rPr lang="en-US" sz="2400" b="1" dirty="0">
                <a:solidFill>
                  <a:srgbClr val="F08C06"/>
                </a:solidFill>
                <a:cs typeface="Chakra Petch" panose="00000500000000000000"/>
              </a:rPr>
              <a:t>?</a:t>
            </a:r>
            <a:endParaRPr lang="th-TH" sz="1600" b="1" dirty="0">
              <a:solidFill>
                <a:srgbClr val="F08C06"/>
              </a:solidFill>
              <a:cs typeface="Chakra Petch" panose="0000050000000000000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1934" y="1089522"/>
            <a:ext cx="2062618" cy="20626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64" y="4288766"/>
            <a:ext cx="2500544" cy="2500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666" y="4444042"/>
            <a:ext cx="1604208" cy="16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094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37344">
            <a:off x="9717122" y="1168669"/>
            <a:ext cx="2053365" cy="2053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0991" y="2322914"/>
            <a:ext cx="2860354" cy="2860354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236637" y="1168800"/>
            <a:ext cx="5476042" cy="5476042"/>
            <a:chOff x="3236637" y="1168800"/>
            <a:chExt cx="5476042" cy="547604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6637" y="1168800"/>
              <a:ext cx="5476042" cy="5476042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4186311" y="1914118"/>
              <a:ext cx="3576691" cy="459019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186310" y="2094920"/>
              <a:ext cx="3576691" cy="42285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th-TH" sz="48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akra Petch" panose="00000500000000000000" pitchFamily="2" charset="-34"/>
                  <a:cs typeface="Chakra Petch" panose="00000500000000000000" pitchFamily="2" charset="-34"/>
                </a:rPr>
                <a:t>ขั้นตอน</a:t>
              </a:r>
            </a:p>
            <a:p>
              <a:pPr lvl="0" algn="ctr"/>
              <a:r>
                <a:rPr lang="th-TH" sz="4800" b="1" dirty="0">
                  <a:solidFill>
                    <a:srgbClr val="FA485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akra Petch" panose="00000500000000000000" pitchFamily="2" charset="-34"/>
                  <a:cs typeface="Chakra Petch" panose="00000500000000000000" pitchFamily="2" charset="-34"/>
                </a:rPr>
                <a:t>การนำเสนอ</a:t>
              </a:r>
              <a:r>
                <a:rPr lang="th-TH" sz="4800" b="1" dirty="0">
                  <a:solidFill>
                    <a:srgbClr val="00B05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akra Petch" panose="00000500000000000000" pitchFamily="2" charset="-34"/>
                  <a:cs typeface="Chakra Petch" panose="00000500000000000000" pitchFamily="2" charset="-34"/>
                </a:rPr>
                <a:t>ข้อมูล</a:t>
              </a:r>
            </a:p>
            <a:p>
              <a:pPr lvl="0" algn="ctr"/>
              <a:r>
                <a:rPr lang="th-TH" sz="4800" b="1" dirty="0">
                  <a:solidFill>
                    <a:srgbClr val="FFC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hakra Petch" panose="00000500000000000000" pitchFamily="2" charset="-34"/>
                  <a:cs typeface="Chakra Petch" panose="00000500000000000000" pitchFamily="2" charset="-34"/>
                </a:rPr>
                <a:t>ให้น่าสนใจ</a:t>
              </a:r>
              <a:endParaRPr lang="en-US" sz="4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kra Petch" panose="00000500000000000000" pitchFamily="2" charset="-34"/>
                <a:cs typeface="Chakra Petch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16173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108817"/>
            <a:ext cx="12192000" cy="14710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“เด็กๆ มีวิธีอย่างไร</a:t>
            </a:r>
          </a:p>
          <a:p>
            <a:pPr algn="ctr"/>
            <a:r>
              <a:rPr lang="th-TH" sz="3200" b="1" dirty="0">
                <a:latin typeface="Chakra Petch" panose="00000500000000000000" pitchFamily="2" charset="-34"/>
                <a:cs typeface="Chakra Petch" panose="00000500000000000000" pitchFamily="2" charset="-34"/>
              </a:rPr>
              <a:t>ทำให้ข้อมูลเกี่ยวกับประเทศที่อยากไปน่าสนใจบ้าง?</a:t>
            </a:r>
            <a:endParaRPr lang="en-US" sz="3200" b="1" dirty="0">
              <a:solidFill>
                <a:schemeClr val="tx1"/>
              </a:solidFill>
              <a:latin typeface="Chakra Petch" panose="00000500000000000000" pitchFamily="2" charset="-34"/>
              <a:cs typeface="Chakra Petch" panose="00000500000000000000" pitchFamily="2" charset="-34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181088" y="3036498"/>
            <a:ext cx="3829823" cy="3821502"/>
            <a:chOff x="4071973" y="2382853"/>
            <a:chExt cx="4507802" cy="44751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1973" y="3330101"/>
              <a:ext cx="3527899" cy="352789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172" b="97656" l="9961" r="9726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19969" y="2382853"/>
              <a:ext cx="1959806" cy="1959806"/>
            </a:xfrm>
            <a:prstGeom prst="rect">
              <a:avLst/>
            </a:prstGeom>
          </p:spPr>
        </p:pic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758" y="3017254"/>
            <a:ext cx="2038782" cy="2038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2819" y="3191075"/>
            <a:ext cx="1985731" cy="198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0677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7529" y="2369578"/>
            <a:ext cx="6530196" cy="2849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D01D59"/>
                </a:solidFill>
                <a:cs typeface="Chakra Petch" panose="00000500000000000000"/>
              </a:rPr>
              <a:t>การนำเสนอ</a:t>
            </a:r>
          </a:p>
          <a:p>
            <a:pPr algn="ctr"/>
            <a:r>
              <a:rPr lang="th-TH" sz="2400" b="1" dirty="0">
                <a:solidFill>
                  <a:srgbClr val="FA4854"/>
                </a:solidFill>
                <a:cs typeface="Chakra Petch" panose="00000500000000000000"/>
              </a:rPr>
              <a:t>เป็นรูปแบบหนึ่งของการสื่อสาร</a:t>
            </a:r>
          </a:p>
          <a:p>
            <a:pPr algn="ctr"/>
            <a:r>
              <a:rPr lang="th-TH" sz="2400" b="1" dirty="0">
                <a:solidFill>
                  <a:srgbClr val="FA4854"/>
                </a:solidFill>
                <a:cs typeface="Chakra Petch" panose="00000500000000000000"/>
              </a:rPr>
              <a:t>เพื่อสร้างความเข้าใจที่ชัดเจนแก่ผู้ฟัง</a:t>
            </a:r>
          </a:p>
          <a:p>
            <a:pPr algn="ctr"/>
            <a:r>
              <a:rPr lang="th-TH" sz="2400" b="1" dirty="0">
                <a:solidFill>
                  <a:srgbClr val="FA4854"/>
                </a:solidFill>
                <a:cs typeface="Chakra Petch" panose="00000500000000000000"/>
              </a:rPr>
              <a:t>โดยการพูดประกอบสื่อในระยะเวลาสั้นๆ</a:t>
            </a:r>
          </a:p>
          <a:p>
            <a:pPr algn="ctr"/>
            <a:r>
              <a:rPr lang="th-TH" sz="2400" b="1" dirty="0">
                <a:solidFill>
                  <a:srgbClr val="FA4854"/>
                </a:solidFill>
                <a:cs typeface="Chakra Petch" panose="00000500000000000000"/>
              </a:rPr>
              <a:t>องค์ประกอบของการนำเสนอประกอบด้วย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096000" y="1432335"/>
            <a:ext cx="5913321" cy="4881508"/>
            <a:chOff x="6096000" y="1768765"/>
            <a:chExt cx="5913321" cy="4881508"/>
          </a:xfrm>
        </p:grpSpPr>
        <p:sp>
          <p:nvSpPr>
            <p:cNvPr id="30" name="Rectangle 29"/>
            <p:cNvSpPr/>
            <p:nvPr/>
          </p:nvSpPr>
          <p:spPr>
            <a:xfrm>
              <a:off x="9707088" y="2192544"/>
              <a:ext cx="2302233" cy="51389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Chakra Petch" panose="00000500000000000000"/>
                  <a:cs typeface="Chakra Petch" panose="00000500000000000000"/>
                </a:rPr>
                <a:t>เนื้อหา(</a:t>
              </a:r>
              <a:r>
                <a:rPr lang="en-US" sz="2000" b="1" dirty="0">
                  <a:latin typeface="Chakra Petch" panose="00000500000000000000"/>
                  <a:cs typeface="Chakra Petch" panose="00000500000000000000"/>
                </a:rPr>
                <a:t>Content)</a:t>
              </a: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6096000" y="1768765"/>
              <a:ext cx="2938625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Chakra Petch" panose="00000500000000000000"/>
                  <a:cs typeface="Chakra Petch" panose="00000500000000000000"/>
                </a:rPr>
                <a:t>ผู้นำเสนอ(</a:t>
              </a:r>
              <a:r>
                <a:rPr lang="en-US" sz="2000" b="1" dirty="0">
                  <a:latin typeface="Chakra Petch" panose="00000500000000000000"/>
                  <a:cs typeface="Chakra Petch" panose="00000500000000000000"/>
                </a:rPr>
                <a:t>Presenter)</a:t>
              </a: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725" y="2317849"/>
              <a:ext cx="4075479" cy="4075479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7515462" y="6127053"/>
              <a:ext cx="2191626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Chakra Petch" panose="00000500000000000000"/>
                  <a:cs typeface="Chakra Petch" panose="00000500000000000000"/>
                </a:rPr>
                <a:t>ผู้ฟัง(</a:t>
              </a:r>
              <a:r>
                <a:rPr lang="en-US" sz="2000" b="1" dirty="0">
                  <a:latin typeface="Chakra Petch" panose="00000500000000000000"/>
                  <a:cs typeface="Chakra Petch" panose="00000500000000000000"/>
                </a:rPr>
                <a:t>Audience)</a:t>
              </a:r>
              <a:endParaRPr lang="th-TH" sz="2000" b="1" dirty="0">
                <a:latin typeface="Chakra Petch" panose="00000500000000000000"/>
                <a:cs typeface="Chakra Petch" panose="0000050000000000000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21166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944130" y="4324413"/>
            <a:ext cx="30120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000" b="1" dirty="0">
                <a:solidFill>
                  <a:srgbClr val="002060"/>
                </a:solidFill>
                <a:cs typeface="Chakra Petch" panose="00000500000000000000"/>
              </a:rPr>
              <a:t>การนำเสนอที่ดี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cs typeface="Chakra Petch" panose="00000500000000000000"/>
              </a:rPr>
              <a:t>จะต้องเรียนรู้จากข้อเท็จจริง จำนวนตัวเลข รูปภาพ วีดีโอ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cs typeface="Chakra Petch" panose="00000500000000000000"/>
              </a:rPr>
              <a:t>คำอธิบาย การสาธิต ตัวอย่าง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cs typeface="Chakra Petch" panose="00000500000000000000"/>
              </a:rPr>
              <a:t>การอภิปรายซักถาม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cs typeface="Chakra Petch" panose="00000500000000000000"/>
              </a:rPr>
              <a:t>การวิเคราะห์ด้วยตนเอง</a:t>
            </a:r>
          </a:p>
        </p:txBody>
      </p:sp>
      <p:sp>
        <p:nvSpPr>
          <p:cNvPr id="2" name="Rectangle 1"/>
          <p:cNvSpPr/>
          <p:nvPr/>
        </p:nvSpPr>
        <p:spPr>
          <a:xfrm>
            <a:off x="2422573" y="1646703"/>
            <a:ext cx="349514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000" b="1" dirty="0">
                <a:solidFill>
                  <a:schemeClr val="bg2">
                    <a:lumMod val="25000"/>
                  </a:schemeClr>
                </a:solidFill>
                <a:cs typeface="Chakra Petch" panose="00000500000000000000"/>
              </a:rPr>
              <a:t>ผู้นำเสนอ</a:t>
            </a:r>
          </a:p>
          <a:p>
            <a:pPr lvl="0" algn="ctr"/>
            <a:r>
              <a:rPr lang="th-TH" sz="1600" b="1" dirty="0">
                <a:solidFill>
                  <a:schemeClr val="bg2">
                    <a:lumMod val="25000"/>
                  </a:schemeClr>
                </a:solidFill>
                <a:cs typeface="Chakra Petch" panose="00000500000000000000"/>
              </a:rPr>
              <a:t>จะต้องมีบุคลิกภาพ ความเชื่อมั่น </a:t>
            </a:r>
          </a:p>
          <a:p>
            <a:pPr lvl="0" algn="ctr"/>
            <a:r>
              <a:rPr lang="th-TH" sz="1600" b="1" dirty="0">
                <a:solidFill>
                  <a:schemeClr val="bg2">
                    <a:lumMod val="25000"/>
                  </a:schemeClr>
                </a:solidFill>
                <a:cs typeface="Chakra Petch" panose="00000500000000000000"/>
              </a:rPr>
              <a:t>ประสบการณ์การเตรียมตัว ความรู้ </a:t>
            </a:r>
          </a:p>
          <a:p>
            <a:pPr lvl="0" algn="ctr"/>
            <a:r>
              <a:rPr lang="th-TH" sz="1600" b="1" dirty="0">
                <a:solidFill>
                  <a:schemeClr val="bg2">
                    <a:lumMod val="25000"/>
                  </a:schemeClr>
                </a:solidFill>
                <a:cs typeface="Chakra Petch" panose="00000500000000000000"/>
              </a:rPr>
              <a:t>ความสามารถ สไตล์การนำเสนอ</a:t>
            </a:r>
          </a:p>
        </p:txBody>
      </p:sp>
      <p:sp>
        <p:nvSpPr>
          <p:cNvPr id="3" name="Rectangle 2"/>
          <p:cNvSpPr/>
          <p:nvPr/>
        </p:nvSpPr>
        <p:spPr>
          <a:xfrm>
            <a:off x="6350961" y="1417426"/>
            <a:ext cx="3042250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000" b="1" dirty="0">
                <a:solidFill>
                  <a:srgbClr val="0070C0"/>
                </a:solidFill>
                <a:cs typeface="Chakra Petch" panose="00000500000000000000"/>
              </a:rPr>
              <a:t>เนื้อหาการนำเสนอ</a:t>
            </a:r>
          </a:p>
          <a:p>
            <a:pPr lvl="0" algn="ctr"/>
            <a:r>
              <a:rPr lang="th-TH" sz="1600" b="1" dirty="0">
                <a:solidFill>
                  <a:srgbClr val="0070C0"/>
                </a:solidFill>
                <a:cs typeface="Chakra Petch" panose="00000500000000000000"/>
              </a:rPr>
              <a:t>เนื้อหาการนำเสนอ</a:t>
            </a:r>
          </a:p>
          <a:p>
            <a:pPr lvl="0" algn="ctr"/>
            <a:r>
              <a:rPr lang="th-TH" sz="1600" b="1" dirty="0">
                <a:solidFill>
                  <a:srgbClr val="0070C0"/>
                </a:solidFill>
                <a:cs typeface="Chakra Petch" panose="00000500000000000000"/>
              </a:rPr>
              <a:t>จะต้องประกอบด้วย</a:t>
            </a:r>
          </a:p>
          <a:p>
            <a:pPr lvl="0" algn="ctr"/>
            <a:r>
              <a:rPr lang="th-TH" sz="1600" b="1" dirty="0">
                <a:solidFill>
                  <a:srgbClr val="0070C0"/>
                </a:solidFill>
                <a:cs typeface="Chakra Petch" panose="00000500000000000000"/>
              </a:rPr>
              <a:t>วัตถุประสงค์ รูปแบบ ขั้นตอน ความยากง่าย ความน่าสนใจ</a:t>
            </a:r>
          </a:p>
        </p:txBody>
      </p:sp>
      <p:sp>
        <p:nvSpPr>
          <p:cNvPr id="5" name="Rectangle 4"/>
          <p:cNvSpPr/>
          <p:nvPr/>
        </p:nvSpPr>
        <p:spPr>
          <a:xfrm>
            <a:off x="429384" y="4439846"/>
            <a:ext cx="2642574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2000" b="1" dirty="0">
                <a:solidFill>
                  <a:srgbClr val="D01D59"/>
                </a:solidFill>
                <a:cs typeface="Chakra Petch" panose="00000500000000000000"/>
              </a:rPr>
              <a:t>ผู้ฟัง</a:t>
            </a:r>
          </a:p>
          <a:p>
            <a:pPr lvl="0" algn="ctr"/>
            <a:r>
              <a:rPr lang="th-TH" sz="1600" b="1" dirty="0">
                <a:solidFill>
                  <a:srgbClr val="D01D59"/>
                </a:solidFill>
                <a:cs typeface="Chakra Petch" panose="00000500000000000000"/>
              </a:rPr>
              <a:t>จะต้องมีความสนใจ </a:t>
            </a:r>
          </a:p>
          <a:p>
            <a:pPr lvl="0" algn="ctr"/>
            <a:r>
              <a:rPr lang="th-TH" sz="1600" b="1" dirty="0">
                <a:solidFill>
                  <a:srgbClr val="D01D59"/>
                </a:solidFill>
                <a:cs typeface="Chakra Petch" panose="00000500000000000000"/>
              </a:rPr>
              <a:t>ความรู้ ความเข้าใจ </a:t>
            </a:r>
          </a:p>
          <a:p>
            <a:pPr lvl="0" algn="ctr"/>
            <a:r>
              <a:rPr lang="th-TH" sz="1600" b="1" dirty="0">
                <a:solidFill>
                  <a:srgbClr val="D01D59"/>
                </a:solidFill>
                <a:cs typeface="Chakra Petch" panose="00000500000000000000"/>
              </a:rPr>
              <a:t>ความเกี่ยวข้อง ทัศนคติ การยอมรับ การเรียนรู้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78364" y="1302609"/>
            <a:ext cx="1987969" cy="1982732"/>
            <a:chOff x="2053086" y="870155"/>
            <a:chExt cx="1701017" cy="1726454"/>
          </a:xfrm>
        </p:grpSpPr>
        <p:sp>
          <p:nvSpPr>
            <p:cNvPr id="11" name="Oval 10"/>
            <p:cNvSpPr/>
            <p:nvPr/>
          </p:nvSpPr>
          <p:spPr>
            <a:xfrm>
              <a:off x="2053086" y="870155"/>
              <a:ext cx="1701017" cy="1726454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0831" y="919070"/>
              <a:ext cx="1445526" cy="1484317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5917713" y="870155"/>
            <a:ext cx="120769" cy="598784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Rectangle 9"/>
          <p:cNvSpPr/>
          <p:nvPr/>
        </p:nvSpPr>
        <p:spPr>
          <a:xfrm>
            <a:off x="-8626" y="3751939"/>
            <a:ext cx="12192000" cy="14002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grpSp>
        <p:nvGrpSpPr>
          <p:cNvPr id="14" name="Group 13"/>
          <p:cNvGrpSpPr/>
          <p:nvPr/>
        </p:nvGrpSpPr>
        <p:grpSpPr>
          <a:xfrm>
            <a:off x="3355675" y="4254534"/>
            <a:ext cx="2412507" cy="2254438"/>
            <a:chOff x="262550" y="4179979"/>
            <a:chExt cx="1833650" cy="1741476"/>
          </a:xfrm>
        </p:grpSpPr>
        <p:sp>
          <p:nvSpPr>
            <p:cNvPr id="30" name="Oval 29"/>
            <p:cNvSpPr/>
            <p:nvPr/>
          </p:nvSpPr>
          <p:spPr>
            <a:xfrm>
              <a:off x="262550" y="4335020"/>
              <a:ext cx="1618008" cy="1586435"/>
            </a:xfrm>
            <a:prstGeom prst="ellipse">
              <a:avLst/>
            </a:prstGeom>
            <a:solidFill>
              <a:srgbClr val="FF7C80"/>
            </a:solidFill>
            <a:ln>
              <a:solidFill>
                <a:srgbClr val="FF7C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885" y="4179979"/>
              <a:ext cx="1649315" cy="1649315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6350961" y="3829573"/>
            <a:ext cx="2249575" cy="2179378"/>
            <a:chOff x="8342302" y="3842288"/>
            <a:chExt cx="1665066" cy="1665066"/>
          </a:xfrm>
        </p:grpSpPr>
        <p:sp>
          <p:nvSpPr>
            <p:cNvPr id="36" name="Oval 35"/>
            <p:cNvSpPr/>
            <p:nvPr/>
          </p:nvSpPr>
          <p:spPr>
            <a:xfrm>
              <a:off x="8360991" y="3888758"/>
              <a:ext cx="1618008" cy="1586435"/>
            </a:xfrm>
            <a:prstGeom prst="ellipse">
              <a:avLst/>
            </a:prstGeom>
            <a:solidFill>
              <a:srgbClr val="0070C0"/>
            </a:solidFill>
            <a:ln>
              <a:solidFill>
                <a:srgbClr val="149A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42302" y="3842288"/>
              <a:ext cx="1665066" cy="1665066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/>
        </p:nvGrpSpPr>
        <p:grpSpPr>
          <a:xfrm>
            <a:off x="9672114" y="1370765"/>
            <a:ext cx="2163312" cy="2059954"/>
            <a:chOff x="8360991" y="966461"/>
            <a:chExt cx="1533508" cy="1533508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0991" y="966461"/>
              <a:ext cx="1533508" cy="153350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25917" y="1140013"/>
              <a:ext cx="1186404" cy="11864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232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50388" y="1277212"/>
            <a:ext cx="7247627" cy="867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th-TH" sz="3600" b="1" dirty="0">
                <a:solidFill>
                  <a:srgbClr val="00B0F0"/>
                </a:solidFill>
                <a:cs typeface="Chakra Petch" panose="00000500000000000000"/>
              </a:rPr>
              <a:t>มาทำกิจกรรม จดหมายลับกันเถอะ</a:t>
            </a:r>
            <a:endParaRPr lang="th-TH" sz="2800" b="1" dirty="0">
              <a:solidFill>
                <a:srgbClr val="00B0F0"/>
              </a:solidFill>
              <a:cs typeface="Chakra Petch" panose="0000050000000000000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962" y="2036335"/>
            <a:ext cx="4589883" cy="458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43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17645" y="1148766"/>
            <a:ext cx="11046165" cy="129868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rgbClr val="002060"/>
                </a:solidFill>
                <a:cs typeface="Chakra Petch" panose="00000500000000000000"/>
              </a:rPr>
              <a:t>“</a:t>
            </a:r>
            <a:r>
              <a:rPr lang="th-TH" sz="2800" b="1" dirty="0">
                <a:solidFill>
                  <a:srgbClr val="002060"/>
                </a:solidFill>
                <a:cs typeface="Chakra Petch" panose="00000500000000000000"/>
              </a:rPr>
              <a:t>การส่งข้อมูล เนื้อหา ข้อความ ถึงกัน </a:t>
            </a:r>
          </a:p>
          <a:p>
            <a:pPr lvl="0" algn="ctr"/>
            <a:r>
              <a:rPr lang="th-TH" sz="2800" b="1" dirty="0">
                <a:solidFill>
                  <a:srgbClr val="002060"/>
                </a:solidFill>
                <a:cs typeface="Chakra Petch" panose="00000500000000000000"/>
              </a:rPr>
              <a:t>มีหลายปัจจัยที่ทำให้ข้อมูลคลาดเคลื่อน เด็กๆ คิดว่ามีปัจจัยอะไรบ้าง</a:t>
            </a:r>
            <a:r>
              <a:rPr lang="en-US" sz="2800" b="1" dirty="0">
                <a:solidFill>
                  <a:srgbClr val="002060"/>
                </a:solidFill>
                <a:cs typeface="Chakra Petch" panose="00000500000000000000"/>
              </a:rPr>
              <a:t>?”</a:t>
            </a:r>
            <a:endParaRPr lang="th-TH" sz="2800" b="1" dirty="0">
              <a:solidFill>
                <a:srgbClr val="002060"/>
              </a:solidFill>
              <a:cs typeface="Chakra Petch" panose="0000050000000000000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179151" y="2447455"/>
            <a:ext cx="10252034" cy="3981648"/>
            <a:chOff x="1118532" y="2447455"/>
            <a:chExt cx="10252034" cy="398164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0517" y="2843693"/>
              <a:ext cx="3543476" cy="3585410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277" r="17390" b="34344"/>
            <a:stretch/>
          </p:blipFill>
          <p:spPr>
            <a:xfrm>
              <a:off x="1118532" y="2659458"/>
              <a:ext cx="1769354" cy="1834254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3097" y="3576585"/>
              <a:ext cx="1967469" cy="1967469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06936" y="2447455"/>
              <a:ext cx="1880253" cy="18802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35522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05269" y="2657384"/>
            <a:ext cx="55467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h-TH" sz="2000" b="1" dirty="0">
                <a:solidFill>
                  <a:srgbClr val="0070C0"/>
                </a:solidFill>
                <a:cs typeface="Chakra Petch" panose="00000500000000000000"/>
              </a:rPr>
              <a:t>ประกอบด้วย</a:t>
            </a:r>
          </a:p>
          <a:p>
            <a:pPr lvl="0"/>
            <a:r>
              <a:rPr lang="th-TH" sz="2000" b="1" dirty="0">
                <a:solidFill>
                  <a:srgbClr val="0070C0"/>
                </a:solidFill>
                <a:cs typeface="Chakra Petch" panose="00000500000000000000"/>
              </a:rPr>
              <a:t>1. มีวัตถุประสงค์ที่ชัดเจน</a:t>
            </a:r>
          </a:p>
          <a:p>
            <a:pPr lvl="0"/>
            <a:r>
              <a:rPr lang="th-TH" sz="2000" b="1" dirty="0">
                <a:solidFill>
                  <a:srgbClr val="0070C0"/>
                </a:solidFill>
                <a:cs typeface="Chakra Petch" panose="00000500000000000000"/>
              </a:rPr>
              <a:t>2. มีรูปแบบการนำเสนอเหมาะสม</a:t>
            </a:r>
          </a:p>
          <a:p>
            <a:pPr lvl="0"/>
            <a:r>
              <a:rPr lang="th-TH" sz="2000" b="1" dirty="0">
                <a:solidFill>
                  <a:srgbClr val="0070C0"/>
                </a:solidFill>
                <a:cs typeface="Chakra Petch" panose="00000500000000000000"/>
              </a:rPr>
              <a:t>3. เนื้อหาสาระดีมีประโยชน์</a:t>
            </a:r>
          </a:p>
          <a:p>
            <a:pPr lvl="0"/>
            <a:r>
              <a:rPr lang="th-TH" sz="2000" b="1" dirty="0">
                <a:solidFill>
                  <a:srgbClr val="0070C0"/>
                </a:solidFill>
                <a:cs typeface="Chakra Petch" panose="00000500000000000000"/>
              </a:rPr>
              <a:t>4. มีข้อเสนอที่ดีมีข้อเสนอที่สมเหตุสมผล </a:t>
            </a:r>
          </a:p>
          <a:p>
            <a:pPr lvl="0"/>
            <a:r>
              <a:rPr lang="th-TH" sz="2000" b="1" dirty="0">
                <a:solidFill>
                  <a:srgbClr val="0070C0"/>
                </a:solidFill>
                <a:cs typeface="Chakra Petch" panose="00000500000000000000"/>
              </a:rPr>
              <a:t>มีข้อพิจารณาเปรียบเทียบทางเลือกที่เห็นได้ชัด </a:t>
            </a:r>
          </a:p>
          <a:p>
            <a:pPr lvl="0"/>
            <a:r>
              <a:rPr lang="th-TH" sz="2000" b="1" dirty="0">
                <a:solidFill>
                  <a:srgbClr val="0070C0"/>
                </a:solidFill>
                <a:cs typeface="Chakra Petch" panose="00000500000000000000"/>
              </a:rPr>
              <a:t>เสนอแนะแนวทางปฏิบัติที่ชัดเจน</a:t>
            </a:r>
            <a:endParaRPr lang="th-TH" sz="1600" b="1" dirty="0">
              <a:solidFill>
                <a:srgbClr val="0070C0"/>
              </a:solidFill>
              <a:cs typeface="Chakra Petch" panose="000005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060910" y="1140139"/>
            <a:ext cx="3853940" cy="1040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4400" b="1" dirty="0">
                <a:solidFill>
                  <a:srgbClr val="0070C0"/>
                </a:solidFill>
                <a:cs typeface="Chakra Petch" panose="00000500000000000000"/>
              </a:rPr>
              <a:t>การนำเสนอที่ดี</a:t>
            </a:r>
            <a:endParaRPr lang="th-TH" sz="4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12" y="2089106"/>
            <a:ext cx="4153846" cy="415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066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182814"/>
            <a:ext cx="12191999" cy="3675185"/>
          </a:xfrm>
          <a:prstGeom prst="rect">
            <a:avLst/>
          </a:prstGeom>
          <a:solidFill>
            <a:srgbClr val="FDDC3F"/>
          </a:solidFill>
          <a:ln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Rectangle 29"/>
          <p:cNvSpPr/>
          <p:nvPr/>
        </p:nvSpPr>
        <p:spPr>
          <a:xfrm>
            <a:off x="3739784" y="4774397"/>
            <a:ext cx="8452216" cy="17655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ectangle 7"/>
          <p:cNvSpPr/>
          <p:nvPr/>
        </p:nvSpPr>
        <p:spPr>
          <a:xfrm>
            <a:off x="0" y="961722"/>
            <a:ext cx="12191999" cy="7816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002060"/>
                </a:solidFill>
                <a:cs typeface="Chakra Petch" panose="00000500000000000000"/>
              </a:rPr>
              <a:t>5 หลักการออกแบบข้อมูลให้น่าสนใจ</a:t>
            </a:r>
            <a:endParaRPr lang="th-TH" sz="2000" b="1" dirty="0">
              <a:solidFill>
                <a:srgbClr val="002060"/>
              </a:solidFill>
              <a:cs typeface="Chakra Petch" panose="0000050000000000000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90364" y="3353414"/>
            <a:ext cx="4368139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cs typeface="Chakra Petch" panose="00000500000000000000"/>
              </a:rPr>
              <a:t>ความสำคัญ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cs typeface="Chakra Petch" panose="00000500000000000000"/>
              </a:rPr>
              <a:t>หาจุดเด่นของงานมาลงในโปสเตอร์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cs typeface="Chakra Petch" panose="00000500000000000000"/>
              </a:rPr>
              <a:t>ทำให้ดึงดูดน่าสนใจ ข้อมูลครบถ้วน เข้าใจง่าย</a:t>
            </a:r>
            <a:endParaRPr lang="th-TH" sz="1100" b="1" dirty="0">
              <a:solidFill>
                <a:srgbClr val="002060"/>
              </a:solidFill>
              <a:cs typeface="Chakra Petch" panose="0000050000000000000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219197" y="5160906"/>
            <a:ext cx="363459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cs typeface="Chakra Petch" panose="00000500000000000000"/>
              </a:rPr>
              <a:t>ขนาดของตัวอักษร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cs typeface="Chakra Petch" panose="00000500000000000000"/>
              </a:rPr>
              <a:t>มีขนาดที่เหมาะสม 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cs typeface="Chakra Petch" panose="00000500000000000000"/>
              </a:rPr>
              <a:t>เรียงจากใหญ่ไปเล็ก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cs typeface="Chakra Petch" panose="00000500000000000000"/>
              </a:rPr>
              <a:t>เน้นจุดสำคัญให้ใหญ่</a:t>
            </a:r>
            <a:endParaRPr lang="th-TH" sz="1100" b="1" dirty="0">
              <a:solidFill>
                <a:srgbClr val="002060"/>
              </a:solidFill>
              <a:cs typeface="Chakra Petch" panose="0000050000000000000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42132" y="3395063"/>
            <a:ext cx="3634596" cy="129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cs typeface="Chakra Petch" panose="00000500000000000000"/>
              </a:rPr>
              <a:t>โทนสีของโปสเตอร์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cs typeface="Chakra Petch" panose="00000500000000000000"/>
              </a:rPr>
              <a:t>ใช้ให้เหมาะสมกับข้อมูล 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cs typeface="Chakra Petch" panose="00000500000000000000"/>
              </a:rPr>
              <a:t>ทำให้โปสเตอร์น่าเชื่อถือ</a:t>
            </a:r>
            <a:endParaRPr lang="th-TH" sz="1100" b="1" dirty="0">
              <a:solidFill>
                <a:srgbClr val="002060"/>
              </a:solidFill>
              <a:cs typeface="Chakra Petch" panose="0000050000000000000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40810" y="5132927"/>
            <a:ext cx="3634596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2400" b="1" dirty="0">
                <a:solidFill>
                  <a:srgbClr val="002060"/>
                </a:solidFill>
                <a:cs typeface="Chakra Petch" panose="00000500000000000000"/>
              </a:rPr>
              <a:t>ความสมดุล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cs typeface="Chakra Petch" panose="00000500000000000000"/>
              </a:rPr>
              <a:t>ต้องไปในทิศทางเดียวกัน ตัวอักษร </a:t>
            </a:r>
          </a:p>
          <a:p>
            <a:pPr algn="ctr"/>
            <a:r>
              <a:rPr lang="th-TH" sz="1600" b="1" dirty="0">
                <a:solidFill>
                  <a:srgbClr val="002060"/>
                </a:solidFill>
                <a:cs typeface="Chakra Petch" panose="00000500000000000000"/>
              </a:rPr>
              <a:t>รูปไม่ใหญ่/เล็กเกินไป แบ่งสัดส่วนชัดเจน ดูอ่านง่าย สบายตา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13567" y="3779185"/>
            <a:ext cx="3598663" cy="2550615"/>
            <a:chOff x="3508076" y="1746093"/>
            <a:chExt cx="3842898" cy="2550615"/>
          </a:xfrm>
        </p:grpSpPr>
        <p:sp>
          <p:nvSpPr>
            <p:cNvPr id="19" name="Rectangle 18"/>
            <p:cNvSpPr/>
            <p:nvPr/>
          </p:nvSpPr>
          <p:spPr>
            <a:xfrm>
              <a:off x="3716378" y="1746093"/>
              <a:ext cx="3634596" cy="60939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th-TH" sz="2400" b="1" dirty="0">
                  <a:solidFill>
                    <a:srgbClr val="002060"/>
                  </a:solidFill>
                  <a:cs typeface="Chakra Petch" panose="00000500000000000000"/>
                </a:rPr>
                <a:t>องค์ประกอบสำคัญ</a:t>
              </a:r>
              <a:endParaRPr lang="th-TH" sz="1600" b="1" dirty="0">
                <a:solidFill>
                  <a:srgbClr val="002060"/>
                </a:solidFill>
                <a:cs typeface="Chakra Petch" panose="0000050000000000000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508076" y="2437738"/>
              <a:ext cx="3634596" cy="185897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1600" b="1" dirty="0">
                  <a:solidFill>
                    <a:srgbClr val="002060"/>
                  </a:solidFill>
                  <a:cs typeface="Chakra Petch" panose="00000500000000000000"/>
                </a:rPr>
                <a:t>การพาดหัว/ชื่อโปสเตอร์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1600" b="1" dirty="0">
                  <a:solidFill>
                    <a:srgbClr val="002060"/>
                  </a:solidFill>
                  <a:cs typeface="Chakra Petch" panose="00000500000000000000"/>
                </a:rPr>
                <a:t>พาดหัวรอง ขยายส่วนหัว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1600" b="1" dirty="0">
                  <a:solidFill>
                    <a:srgbClr val="002060"/>
                  </a:solidFill>
                  <a:cs typeface="Chakra Petch" panose="00000500000000000000"/>
                </a:rPr>
                <a:t>ข้อมูลรายละเอียด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1600" b="1" dirty="0">
                  <a:solidFill>
                    <a:srgbClr val="002060"/>
                  </a:solidFill>
                  <a:cs typeface="Chakra Petch" panose="00000500000000000000"/>
                </a:rPr>
                <a:t>ภาพประกอบ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th-TH" sz="1600" b="1" dirty="0">
                  <a:solidFill>
                    <a:srgbClr val="002060"/>
                  </a:solidFill>
                  <a:cs typeface="Chakra Petch" panose="00000500000000000000"/>
                </a:rPr>
                <a:t>ข้อมูลการติดต่อ ให้คนที่สนใจ</a:t>
              </a:r>
              <a:endParaRPr lang="th-TH" sz="1100" b="1" dirty="0">
                <a:solidFill>
                  <a:srgbClr val="002060"/>
                </a:solidFill>
                <a:cs typeface="Chakra Petch" panose="0000050000000000000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3058949" y="1700452"/>
            <a:ext cx="6074099" cy="125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h-TH" b="1" dirty="0">
                <a:solidFill>
                  <a:srgbClr val="002060"/>
                </a:solidFill>
                <a:cs typeface="Chakra Petch" panose="00000500000000000000"/>
              </a:rPr>
              <a:t>ปัจจุบันการโปรโมทสินค้าและบริการ </a:t>
            </a:r>
          </a:p>
          <a:p>
            <a:pPr algn="ctr"/>
            <a:r>
              <a:rPr lang="th-TH" b="1" dirty="0">
                <a:solidFill>
                  <a:srgbClr val="002060"/>
                </a:solidFill>
                <a:cs typeface="Chakra Petch" panose="00000500000000000000"/>
              </a:rPr>
              <a:t>มาทั้งในรูปแบบออนไลน์ เข้าตามเว็บไซต์และอินเทอร์เน็ต </a:t>
            </a:r>
          </a:p>
          <a:p>
            <a:pPr algn="ctr"/>
            <a:r>
              <a:rPr lang="th-TH" b="1" dirty="0">
                <a:solidFill>
                  <a:srgbClr val="002060"/>
                </a:solidFill>
                <a:cs typeface="Chakra Petch" panose="00000500000000000000"/>
              </a:rPr>
              <a:t>ส่วนรูปแบบออฟไลน์ มีการทำโปสเตอร์ติดตามสถานที่ต่างๆ</a:t>
            </a:r>
            <a:endParaRPr lang="th-TH" sz="2000" dirty="0"/>
          </a:p>
        </p:txBody>
      </p:sp>
      <p:sp>
        <p:nvSpPr>
          <p:cNvPr id="31" name="Rectangle 30"/>
          <p:cNvSpPr/>
          <p:nvPr/>
        </p:nvSpPr>
        <p:spPr>
          <a:xfrm>
            <a:off x="3606399" y="3182814"/>
            <a:ext cx="153066" cy="36751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2" name="Rectangle 31"/>
          <p:cNvSpPr/>
          <p:nvPr/>
        </p:nvSpPr>
        <p:spPr>
          <a:xfrm>
            <a:off x="8028178" y="3182814"/>
            <a:ext cx="169794" cy="367518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Oval 35"/>
          <p:cNvSpPr/>
          <p:nvPr/>
        </p:nvSpPr>
        <p:spPr>
          <a:xfrm>
            <a:off x="128634" y="3617513"/>
            <a:ext cx="694969" cy="6901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Chakra Petch" panose="00000500000000000000"/>
              </a:rPr>
              <a:t>1</a:t>
            </a:r>
          </a:p>
        </p:txBody>
      </p:sp>
      <p:sp>
        <p:nvSpPr>
          <p:cNvPr id="41" name="Oval 40"/>
          <p:cNvSpPr/>
          <p:nvPr/>
        </p:nvSpPr>
        <p:spPr>
          <a:xfrm>
            <a:off x="3953266" y="3092856"/>
            <a:ext cx="694969" cy="6901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Chakra Petch" panose="00000500000000000000"/>
              </a:rPr>
              <a:t>2</a:t>
            </a:r>
          </a:p>
        </p:txBody>
      </p:sp>
      <p:sp>
        <p:nvSpPr>
          <p:cNvPr id="46" name="Oval 45"/>
          <p:cNvSpPr/>
          <p:nvPr/>
        </p:nvSpPr>
        <p:spPr>
          <a:xfrm>
            <a:off x="4044812" y="5130427"/>
            <a:ext cx="694969" cy="6901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Chakra Petch" panose="00000500000000000000"/>
              </a:rPr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8388943" y="3342759"/>
            <a:ext cx="694969" cy="6901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Chakra Petch" panose="00000500000000000000"/>
              </a:rPr>
              <a:t>4</a:t>
            </a:r>
          </a:p>
        </p:txBody>
      </p:sp>
      <p:sp>
        <p:nvSpPr>
          <p:cNvPr id="56" name="Oval 55"/>
          <p:cNvSpPr/>
          <p:nvPr/>
        </p:nvSpPr>
        <p:spPr>
          <a:xfrm>
            <a:off x="8196495" y="4921011"/>
            <a:ext cx="694969" cy="690113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>
                <a:cs typeface="Chakra Petch" panose="00000500000000000000"/>
              </a:rPr>
              <a:t>5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22" y="1052127"/>
            <a:ext cx="1808083" cy="1808083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2192" y="1021341"/>
            <a:ext cx="1808083" cy="180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83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659</TotalTime>
  <Words>408</Words>
  <Application>Microsoft Office PowerPoint</Application>
  <PresentationFormat>Widescreen</PresentationFormat>
  <Paragraphs>80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Chakra Petch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Sirilak  Lerthiransap</cp:lastModifiedBy>
  <cp:revision>100</cp:revision>
  <dcterms:created xsi:type="dcterms:W3CDTF">2021-03-23T10:29:04Z</dcterms:created>
  <dcterms:modified xsi:type="dcterms:W3CDTF">2021-11-10T06:14:14Z</dcterms:modified>
</cp:coreProperties>
</file>