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9" r:id="rId4"/>
    <p:sldId id="260" r:id="rId5"/>
    <p:sldId id="267" r:id="rId6"/>
    <p:sldId id="273" r:id="rId7"/>
    <p:sldId id="275" r:id="rId8"/>
    <p:sldId id="276" r:id="rId9"/>
    <p:sldId id="277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C9"/>
    <a:srgbClr val="FF9933"/>
    <a:srgbClr val="CC00CC"/>
    <a:srgbClr val="F9C6FE"/>
    <a:srgbClr val="CFCDFF"/>
    <a:srgbClr val="B9E3FD"/>
    <a:srgbClr val="DBB7FF"/>
    <a:srgbClr val="CCCC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400" autoAdjust="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222C1-FA34-4BF6-8BE7-2B138B6AE26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F043A3B-13F5-4703-8EE0-D14FD82E68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F09173-0EEF-4AB1-BBEE-AEBC24775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931458" y="1263104"/>
            <a:ext cx="6329083" cy="6604565"/>
            <a:chOff x="3001565" y="1608161"/>
            <a:chExt cx="6329083" cy="6604565"/>
          </a:xfrm>
        </p:grpSpPr>
        <p:sp>
          <p:nvSpPr>
            <p:cNvPr id="8" name="Rectangle 7"/>
            <p:cNvSpPr/>
            <p:nvPr/>
          </p:nvSpPr>
          <p:spPr>
            <a:xfrm>
              <a:off x="3001565" y="1608161"/>
              <a:ext cx="6329082" cy="22645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188" y="3344891"/>
              <a:ext cx="4867835" cy="486783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001566" y="1881791"/>
              <a:ext cx="6329082" cy="1717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400" b="1" dirty="0">
                  <a:solidFill>
                    <a:srgbClr val="FA4854"/>
                  </a:solidFill>
                  <a:latin typeface="Chakra Petch" panose="00000800000000000000" pitchFamily="2" charset="-34"/>
                  <a:cs typeface="Chakra Petch" panose="00000800000000000000" pitchFamily="2" charset="-34"/>
                </a:rPr>
                <a:t>อัลกอริทึม</a:t>
              </a:r>
              <a:r>
                <a:rPr lang="th-TH" sz="4400" b="1" dirty="0">
                  <a:solidFill>
                    <a:srgbClr val="0070C0"/>
                  </a:solidFill>
                  <a:latin typeface="Chakra Petch" panose="00000800000000000000" pitchFamily="2" charset="-34"/>
                  <a:cs typeface="Chakra Petch" panose="00000800000000000000" pitchFamily="2" charset="-34"/>
                </a:rPr>
                <a:t>แบบซูโดโค้ด</a:t>
              </a:r>
              <a:r>
                <a:rPr lang="th-TH" sz="4400" b="1" dirty="0">
                  <a:solidFill>
                    <a:srgbClr val="339966"/>
                  </a:solidFill>
                  <a:latin typeface="Chakra Petch" panose="00000800000000000000" pitchFamily="2" charset="-34"/>
                  <a:cs typeface="Chakra Petch" panose="00000800000000000000" pitchFamily="2" charset="-34"/>
                </a:rPr>
                <a:t>(</a:t>
              </a:r>
              <a:r>
                <a:rPr lang="en-US" sz="4400" b="1" dirty="0">
                  <a:solidFill>
                    <a:srgbClr val="339966"/>
                  </a:solidFill>
                  <a:latin typeface="Chakra Petch" panose="00000800000000000000" pitchFamily="2" charset="-34"/>
                  <a:cs typeface="Chakra Petch" panose="00000800000000000000" pitchFamily="2" charset="-34"/>
                </a:rPr>
                <a:t>Pseudo 	Code)</a:t>
              </a:r>
              <a:endParaRPr lang="th-TH" sz="4400" b="1" dirty="0">
                <a:solidFill>
                  <a:srgbClr val="339966"/>
                </a:solidFill>
                <a:latin typeface="Chakra Petch" panose="00000800000000000000" pitchFamily="2" charset="-34"/>
                <a:cs typeface="Chakra Petch" panose="000008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994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38873"/>
            <a:ext cx="12192000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“เด็กๆ ดูคลิปแสดงอัลกอริทึมด้วยรหัสลำลอง หรือซูโดโค้ดกัน”</a:t>
            </a:r>
            <a:endParaRPr lang="en-US" sz="3200" b="1" dirty="0">
              <a:solidFill>
                <a:schemeClr val="tx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67900" y="2020562"/>
            <a:ext cx="5992108" cy="5432927"/>
            <a:chOff x="3099946" y="2146068"/>
            <a:chExt cx="5992108" cy="54329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9946" y="2146068"/>
              <a:ext cx="5992108" cy="5432927"/>
            </a:xfrm>
            <a:prstGeom prst="rect">
              <a:avLst/>
            </a:prstGeom>
          </p:spPr>
        </p:pic>
        <p:sp>
          <p:nvSpPr>
            <p:cNvPr id="21" name="Flowchart: Merge 20"/>
            <p:cNvSpPr/>
            <p:nvPr/>
          </p:nvSpPr>
          <p:spPr>
            <a:xfrm rot="16200000">
              <a:off x="5764306" y="3639671"/>
              <a:ext cx="941294" cy="762000"/>
            </a:xfrm>
            <a:prstGeom prst="flowChartMerge">
              <a:avLst/>
            </a:prstGeom>
            <a:solidFill>
              <a:schemeClr val="accent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61" y="2994904"/>
            <a:ext cx="4129333" cy="412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7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14904"/>
            <a:ext cx="12192000" cy="216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rgbClr val="339966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“ถ้าเด็กๆ มีหุ่นยนต์เป็นเพื่อน</a:t>
            </a:r>
          </a:p>
          <a:p>
            <a:pPr lvl="0" algn="ctr"/>
            <a:r>
              <a:rPr lang="th-TH" sz="3200" b="1" dirty="0">
                <a:solidFill>
                  <a:srgbClr val="339966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จะตั้งชื่อหุ่นยนต์ว่าอะไร </a:t>
            </a:r>
          </a:p>
          <a:p>
            <a:pPr lvl="0" algn="ctr"/>
            <a:r>
              <a:rPr lang="th-TH" sz="3200" b="1" dirty="0">
                <a:solidFill>
                  <a:srgbClr val="339966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และจะเขียนคำสั่งให้หุ่นยนต์ทำอะไรบ้าง?</a:t>
            </a:r>
            <a:r>
              <a:rPr lang="en-US" sz="3200" b="1" dirty="0">
                <a:solidFill>
                  <a:srgbClr val="339966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”</a:t>
            </a:r>
            <a:endParaRPr lang="th-TH" sz="3200" b="1" dirty="0">
              <a:solidFill>
                <a:srgbClr val="339966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39" y="3383766"/>
            <a:ext cx="3474234" cy="34742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79" y="3383766"/>
            <a:ext cx="3528700" cy="35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74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0682" y="3687952"/>
            <a:ext cx="12192000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A4854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อัลกอริทึมแบบซูโดโค้ด(</a:t>
            </a:r>
            <a:r>
              <a:rPr lang="en-US" sz="3200" b="1" dirty="0">
                <a:solidFill>
                  <a:srgbClr val="FA4854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Pseudo Code)</a:t>
            </a:r>
            <a:r>
              <a:rPr lang="th-TH" sz="3200" b="1" dirty="0">
                <a:solidFill>
                  <a:srgbClr val="FA4854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หรือรหัสเทียม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7387" y="4475633"/>
            <a:ext cx="7960659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solidFill>
                  <a:srgbClr val="FF7C8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คือ การเขียนโปรแกรมในรูปแบบภาษาอังกฤษ</a:t>
            </a:r>
          </a:p>
          <a:p>
            <a:pPr lvl="0" algn="ctr"/>
            <a:r>
              <a:rPr lang="th-TH" sz="2400" b="1" dirty="0">
                <a:solidFill>
                  <a:srgbClr val="FF7C8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ที่มีขั้นตอนและรูปแบบแน่นอนกะทัดรัด </a:t>
            </a:r>
          </a:p>
          <a:p>
            <a:pPr lvl="0" algn="ctr"/>
            <a:r>
              <a:rPr lang="th-TH" sz="2400" b="1" dirty="0">
                <a:solidFill>
                  <a:srgbClr val="FF7C8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และมองดูคล้ายภาษาระดับสูงที่ใช้กับเครื่องคอมพิวเตอร์</a:t>
            </a:r>
          </a:p>
          <a:p>
            <a:pPr lvl="0" algn="ctr"/>
            <a:r>
              <a:rPr lang="th-TH" sz="2400" b="1" dirty="0">
                <a:solidFill>
                  <a:srgbClr val="FF7C8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ซึ่งไม่เจาะจงภาษาใดภาษาหนึ่ง</a:t>
            </a:r>
            <a:endParaRPr lang="th-TH" sz="1400" dirty="0">
              <a:solidFill>
                <a:srgbClr val="FF7C8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1511"/>
          <a:stretch/>
        </p:blipFill>
        <p:spPr>
          <a:xfrm>
            <a:off x="4424379" y="739680"/>
            <a:ext cx="31818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24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86197"/>
            <a:ext cx="12192000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B0F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ความหมายของการใช้คำในการเขียนอัลกอริทึมแบบซูโดโค้ด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91" y="3049146"/>
            <a:ext cx="3052177" cy="305217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74786" y="2242868"/>
            <a:ext cx="6383547" cy="4244196"/>
            <a:chOff x="759125" y="2320506"/>
            <a:chExt cx="6383547" cy="4244196"/>
          </a:xfrm>
        </p:grpSpPr>
        <p:sp>
          <p:nvSpPr>
            <p:cNvPr id="7" name="Flowchart: Process 6"/>
            <p:cNvSpPr/>
            <p:nvPr/>
          </p:nvSpPr>
          <p:spPr>
            <a:xfrm>
              <a:off x="759125" y="2320506"/>
              <a:ext cx="6383547" cy="4244196"/>
            </a:xfrm>
            <a:prstGeom prst="flowChartProcess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638" t="648" r="614" b="537"/>
            <a:stretch/>
          </p:blipFill>
          <p:spPr>
            <a:xfrm>
              <a:off x="948756" y="2562045"/>
              <a:ext cx="5978256" cy="3778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4485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77377"/>
            <a:ext cx="12192000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7030A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ตัวอย่าง </a:t>
            </a:r>
            <a:r>
              <a:rPr lang="th-TH" sz="3200" b="1" dirty="0">
                <a:solidFill>
                  <a:srgbClr val="934BC9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การเขียนอัลกอริทึมแบบซูโดโค้ด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8376" y="1373487"/>
            <a:ext cx="11026680" cy="4863818"/>
            <a:chOff x="748376" y="1373487"/>
            <a:chExt cx="11026680" cy="4863818"/>
          </a:xfrm>
        </p:grpSpPr>
        <p:grpSp>
          <p:nvGrpSpPr>
            <p:cNvPr id="13" name="Group 12"/>
            <p:cNvGrpSpPr/>
            <p:nvPr/>
          </p:nvGrpSpPr>
          <p:grpSpPr>
            <a:xfrm>
              <a:off x="748376" y="2404023"/>
              <a:ext cx="5228287" cy="2759726"/>
              <a:chOff x="27585" y="3561549"/>
              <a:chExt cx="4979533" cy="2759726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27585" y="3561549"/>
                <a:ext cx="4979533" cy="2759726"/>
              </a:xfrm>
              <a:prstGeom prst="roundRect">
                <a:avLst/>
              </a:prstGeom>
              <a:solidFill>
                <a:srgbClr val="F9C6FE"/>
              </a:solidFill>
              <a:ln w="57150">
                <a:solidFill>
                  <a:srgbClr val="CC00C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934BC9"/>
                  </a:solidFill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307686" y="3899674"/>
                <a:ext cx="4518683" cy="2246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th-TH" sz="2000" b="1" dirty="0">
                    <a:solidFill>
                      <a:srgbClr val="00B05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เริ่มต้น</a:t>
                </a:r>
              </a:p>
              <a:p>
                <a:pPr lvl="0"/>
                <a:r>
                  <a:rPr lang="th-TH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	แม่ให้เงินมาโรงเรียน 50 บาท</a:t>
                </a:r>
              </a:p>
              <a:p>
                <a:pPr lvl="0"/>
                <a:r>
                  <a:rPr lang="th-TH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	ซื้อขนมหน้าโรงเรียนไป 15 บาท</a:t>
                </a:r>
              </a:p>
              <a:p>
                <a:pPr lvl="0"/>
                <a:r>
                  <a:rPr lang="th-TH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	แสดงเงินคงเหลือ</a:t>
                </a:r>
              </a:p>
              <a:p>
                <a:pPr lvl="0"/>
                <a:r>
                  <a:rPr lang="th-TH" sz="2000" b="1" dirty="0">
                    <a:solidFill>
                      <a:srgbClr val="FF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จบการทำงาน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502399" y="3477579"/>
              <a:ext cx="4359893" cy="2759726"/>
              <a:chOff x="27585" y="3561549"/>
              <a:chExt cx="4979533" cy="2759726"/>
            </a:xfrm>
            <a:solidFill>
              <a:srgbClr val="F9C6FE"/>
            </a:solidFill>
          </p:grpSpPr>
          <p:sp>
            <p:nvSpPr>
              <p:cNvPr id="15" name="Rounded Rectangle 14"/>
              <p:cNvSpPr/>
              <p:nvPr/>
            </p:nvSpPr>
            <p:spPr>
              <a:xfrm>
                <a:off x="27585" y="3561549"/>
                <a:ext cx="4979533" cy="2759726"/>
              </a:xfrm>
              <a:prstGeom prst="roundRect">
                <a:avLst/>
              </a:prstGeom>
              <a:grpFill/>
              <a:ln w="57150">
                <a:solidFill>
                  <a:srgbClr val="CC00C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934BC9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1098" y="3971916"/>
                <a:ext cx="4518683" cy="193899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000" b="1" dirty="0">
                    <a:solidFill>
                      <a:srgbClr val="00B05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BEGIN</a:t>
                </a:r>
                <a:endParaRPr lang="th-TH" sz="2000" b="1" dirty="0">
                  <a:solidFill>
                    <a:srgbClr val="00B05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  <a:p>
                <a:pPr lvl="0"/>
                <a:r>
                  <a:rPr lang="th-TH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	</a:t>
                </a:r>
                <a:r>
                  <a:rPr lang="en-US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SET Mon =</a:t>
                </a:r>
                <a:r>
                  <a:rPr lang="th-TH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50</a:t>
                </a:r>
              </a:p>
              <a:p>
                <a:pPr lvl="0"/>
                <a:r>
                  <a:rPr lang="th-TH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	</a:t>
                </a:r>
                <a:r>
                  <a:rPr lang="en-US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Mon = Mon -</a:t>
                </a:r>
                <a:r>
                  <a:rPr lang="th-TH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15</a:t>
                </a:r>
              </a:p>
              <a:p>
                <a:pPr lvl="0"/>
                <a:r>
                  <a:rPr lang="en-US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	Mon = Mon – 5</a:t>
                </a:r>
              </a:p>
              <a:p>
                <a:pPr lvl="0"/>
                <a:r>
                  <a:rPr lang="en-US" sz="20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	DISPLAY Mon</a:t>
                </a:r>
                <a:endPara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  <a:p>
                <a:pPr lvl="0"/>
                <a:r>
                  <a:rPr lang="en-US" sz="2000" b="1" dirty="0">
                    <a:solidFill>
                      <a:srgbClr val="FF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END</a:t>
                </a:r>
                <a:endParaRPr lang="th-TH" sz="2000" b="1" dirty="0">
                  <a:solidFill>
                    <a:srgbClr val="FF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745">
              <a:off x="10046878" y="4487180"/>
              <a:ext cx="1728178" cy="172817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18" y="4138296"/>
              <a:ext cx="1934180" cy="19341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8412" y="1373487"/>
              <a:ext cx="1693725" cy="1693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7527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67533"/>
            <a:ext cx="12192000" cy="147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C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มาช่วยกันเขียนอธิบายขั้นตอนกิจวัตรประจำวันก่อนไปโรงเรียน</a:t>
            </a:r>
          </a:p>
          <a:p>
            <a:pPr algn="ctr"/>
            <a:r>
              <a:rPr lang="th-TH" sz="3200" b="1" dirty="0">
                <a:solidFill>
                  <a:srgbClr val="FFC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จากเรื่องเล่าของเด็กดีกันเถอะ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3" y="2358529"/>
            <a:ext cx="2421217" cy="2421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869" y="3993695"/>
            <a:ext cx="2622430" cy="262243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563082" y="3299012"/>
            <a:ext cx="5166073" cy="1859013"/>
            <a:chOff x="3563082" y="3299012"/>
            <a:chExt cx="5166073" cy="1859013"/>
          </a:xfrm>
        </p:grpSpPr>
        <p:grpSp>
          <p:nvGrpSpPr>
            <p:cNvPr id="13" name="Group 12"/>
            <p:cNvGrpSpPr/>
            <p:nvPr/>
          </p:nvGrpSpPr>
          <p:grpSpPr>
            <a:xfrm>
              <a:off x="3563082" y="3299012"/>
              <a:ext cx="5166073" cy="1848324"/>
              <a:chOff x="931902" y="3381548"/>
              <a:chExt cx="5240405" cy="1848324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931902" y="3381548"/>
                <a:ext cx="5240405" cy="184832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FFC000"/>
                  </a:solidFill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31902" y="3651674"/>
                <a:ext cx="3745233" cy="1274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200" b="1" dirty="0">
                    <a:solidFill>
                      <a:srgbClr val="FF9933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แบบรหัสเทียม(</a:t>
                </a:r>
                <a:r>
                  <a:rPr lang="en-US" sz="3200" b="1" dirty="0">
                    <a:solidFill>
                      <a:srgbClr val="FF9933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Pseudo Code)</a:t>
                </a:r>
                <a:endParaRPr lang="en-US" sz="2800" b="1" dirty="0">
                  <a:solidFill>
                    <a:srgbClr val="FF9933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14" b="96857" l="3424" r="93723">
                          <a14:foregroundMark x1="30956" y1="12286" x2="34379" y2="13857"/>
                          <a14:foregroundMark x1="34950" y1="14286" x2="37375" y2="16000"/>
                          <a14:foregroundMark x1="37375" y1="16000" x2="37375" y2="16000"/>
                          <a14:foregroundMark x1="37375" y1="16000" x2="37375" y2="16000"/>
                          <a14:foregroundMark x1="37375" y1="16000" x2="37375" y2="16000"/>
                          <a14:foregroundMark x1="77175" y1="7714" x2="77175" y2="9429"/>
                          <a14:foregroundMark x1="78887" y1="15714" x2="78317" y2="16429"/>
                          <a14:foregroundMark x1="79173" y1="45429" x2="79315" y2="46429"/>
                          <a14:foregroundMark x1="21255" y1="45143" x2="21255" y2="46286"/>
                          <a14:foregroundMark x1="16690" y1="54429" x2="16690" y2="5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198" y="3355643"/>
              <a:ext cx="1804957" cy="1802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773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374" y="1052299"/>
            <a:ext cx="12192000" cy="86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339966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การเขียนอัลกอริทึม มี 3 รูปแบบ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94159" y="1920165"/>
            <a:ext cx="10056374" cy="3582586"/>
            <a:chOff x="-300516" y="4265316"/>
            <a:chExt cx="11703274" cy="4500321"/>
          </a:xfrm>
        </p:grpSpPr>
        <p:grpSp>
          <p:nvGrpSpPr>
            <p:cNvPr id="3" name="Group 2"/>
            <p:cNvGrpSpPr/>
            <p:nvPr/>
          </p:nvGrpSpPr>
          <p:grpSpPr>
            <a:xfrm>
              <a:off x="-300516" y="4265316"/>
              <a:ext cx="4750002" cy="1996692"/>
              <a:chOff x="586990" y="3162657"/>
              <a:chExt cx="4750002" cy="1996692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54559" y="3162657"/>
                <a:ext cx="860612" cy="869576"/>
              </a:xfrm>
              <a:prstGeom prst="ellipse">
                <a:avLst/>
              </a:prstGeom>
              <a:solidFill>
                <a:srgbClr val="FA48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cs typeface="Chakra Petch" panose="00000500000000000000"/>
                  </a:rPr>
                  <a:t>1</a:t>
                </a: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586990" y="4045888"/>
                <a:ext cx="4750002" cy="1113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sz="2400" b="1" dirty="0">
                    <a:solidFill>
                      <a:srgbClr val="FA4854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แบบบรรยาย</a:t>
                </a:r>
              </a:p>
              <a:p>
                <a:pPr lvl="0" algn="ctr"/>
                <a:r>
                  <a:rPr lang="th-TH" sz="1600" b="1" dirty="0">
                    <a:solidFill>
                      <a:srgbClr val="FA4854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(</a:t>
                </a:r>
                <a:r>
                  <a:rPr lang="en-US" sz="1600" b="1" dirty="0">
                    <a:solidFill>
                      <a:srgbClr val="FA4854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narrative description)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425970" y="4265316"/>
              <a:ext cx="1979692" cy="1983038"/>
              <a:chOff x="5425970" y="4265316"/>
              <a:chExt cx="1979692" cy="1983038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985512" y="4265316"/>
                <a:ext cx="860612" cy="8695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cs typeface="Chakra Petch" panose="00000500000000000000"/>
                  </a:rPr>
                  <a:t>2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425970" y="5134893"/>
                <a:ext cx="1979692" cy="1113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2400" b="1" dirty="0">
                    <a:solidFill>
                      <a:srgbClr val="FFC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แบบผังงาน</a:t>
                </a:r>
              </a:p>
              <a:p>
                <a:pPr lvl="0" algn="ctr"/>
                <a:r>
                  <a:rPr lang="th-TH" b="1" dirty="0">
                    <a:solidFill>
                      <a:srgbClr val="FFC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(</a:t>
                </a:r>
                <a:r>
                  <a:rPr lang="en-US" b="1" dirty="0">
                    <a:solidFill>
                      <a:srgbClr val="FFC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flowchart)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005191" y="4265316"/>
              <a:ext cx="2397567" cy="1983039"/>
              <a:chOff x="9005191" y="4265316"/>
              <a:chExt cx="2397567" cy="1983039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9773668" y="4265316"/>
                <a:ext cx="860612" cy="869576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cs typeface="Chakra Petch" panose="00000500000000000000"/>
                  </a:rPr>
                  <a:t>3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005191" y="5134893"/>
                <a:ext cx="2397567" cy="1113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2400" b="1" dirty="0">
                    <a:solidFill>
                      <a:srgbClr val="00B0F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แบบรหัสเทียม</a:t>
                </a:r>
              </a:p>
              <a:p>
                <a:pPr lvl="0" algn="ctr"/>
                <a:r>
                  <a:rPr lang="th-TH" b="1" dirty="0">
                    <a:solidFill>
                      <a:srgbClr val="00B0F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(</a:t>
                </a:r>
                <a:r>
                  <a:rPr lang="en-US" b="1" dirty="0">
                    <a:solidFill>
                      <a:srgbClr val="00B0F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pseudo code)</a:t>
                </a:r>
                <a:endParaRPr lang="th-TH" b="1" dirty="0">
                  <a:solidFill>
                    <a:srgbClr val="00B0F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5191" y="6467865"/>
              <a:ext cx="2224772" cy="222477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483" y="6333935"/>
              <a:ext cx="2364956" cy="236495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855" y="6401118"/>
              <a:ext cx="2364520" cy="236451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-4374" y="585002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934BC9"/>
                </a:solidFill>
                <a:cs typeface="Chakra Petch" panose="00000500000000000000"/>
              </a:rPr>
              <a:t>เลือกเขียนได้ตามความถนัดของนักพัฒนาโปรแกรม สามารถนำมาประยุกต์ใช้ร่วมกันได้</a:t>
            </a:r>
          </a:p>
        </p:txBody>
      </p:sp>
    </p:spTree>
    <p:extLst>
      <p:ext uri="{BB962C8B-B14F-4D97-AF65-F5344CB8AC3E}">
        <p14:creationId xmlns:p14="http://schemas.microsoft.com/office/powerpoint/2010/main" val="449947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219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Chakra Petch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146</cp:revision>
  <dcterms:created xsi:type="dcterms:W3CDTF">2021-03-23T10:29:04Z</dcterms:created>
  <dcterms:modified xsi:type="dcterms:W3CDTF">2021-10-23T06:51:47Z</dcterms:modified>
</cp:coreProperties>
</file>