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9" r:id="rId3"/>
    <p:sldId id="256" r:id="rId4"/>
    <p:sldId id="273" r:id="rId5"/>
    <p:sldId id="274" r:id="rId6"/>
    <p:sldId id="271" r:id="rId7"/>
    <p:sldId id="269" r:id="rId8"/>
    <p:sldId id="276" r:id="rId9"/>
    <p:sldId id="267" r:id="rId10"/>
    <p:sldId id="275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CC66"/>
    <a:srgbClr val="FA4854"/>
    <a:srgbClr val="E2C5FF"/>
    <a:srgbClr val="D1A3FF"/>
    <a:srgbClr val="CC99FF"/>
    <a:srgbClr val="FF9933"/>
    <a:srgbClr val="FF6600"/>
    <a:srgbClr val="FF505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3" autoAdjust="0"/>
    <p:restoredTop sz="95400" autoAdjust="0"/>
  </p:normalViewPr>
  <p:slideViewPr>
    <p:cSldViewPr snapToGrid="0">
      <p:cViewPr varScale="1">
        <p:scale>
          <a:sx n="105" d="100"/>
          <a:sy n="105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939A4-3DDD-43E6-9AFD-559DA1255792}" type="datetimeFigureOut">
              <a:rPr lang="th-TH" smtClean="0"/>
              <a:t>23/10/64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16643-860A-4A13-AD27-85E1B87F16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46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16643-860A-4A13-AD27-85E1B87F16F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952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2448C1-B2A5-42D3-918E-247F9A9DE2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13E62B6-6514-4B96-9CE3-D1BCD59B5A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D1A9A9-E673-4673-809F-4B4AD6AD7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306089"/>
            <a:ext cx="12192001" cy="299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B050"/>
                </a:solidFill>
                <a:latin typeface="Chakra Petch" panose="00000500000000000000"/>
                <a:cs typeface="Chakra Petch" panose="00000500000000000000"/>
              </a:rPr>
              <a:t>การใช้โปรแกรม </a:t>
            </a:r>
            <a:r>
              <a:rPr lang="en-US" sz="3200" b="1" dirty="0">
                <a:solidFill>
                  <a:srgbClr val="00B050"/>
                </a:solidFill>
                <a:latin typeface="Chakra Petch" panose="00000500000000000000"/>
                <a:cs typeface="Chakra Petch" panose="00000500000000000000"/>
              </a:rPr>
              <a:t>Microsoft Power Point</a:t>
            </a:r>
          </a:p>
          <a:p>
            <a:pPr algn="ctr"/>
            <a:r>
              <a:rPr lang="en-US" sz="3200" b="1" dirty="0">
                <a:latin typeface="Chakra Petch" panose="00000500000000000000"/>
                <a:cs typeface="Chakra Petch" panose="00000500000000000000"/>
              </a:rPr>
              <a:t> </a:t>
            </a:r>
            <a:endParaRPr lang="th-TH" sz="3200" b="1" dirty="0">
              <a:latin typeface="Chakra Petch" panose="00000500000000000000"/>
              <a:cs typeface="Chakra Petch" panose="00000500000000000000"/>
            </a:endParaRP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CC66"/>
                </a:solidFill>
                <a:latin typeface="Chakra Petch" panose="00000500000000000000"/>
                <a:cs typeface="Chakra Petch" panose="00000500000000000000"/>
              </a:rPr>
              <a:t>ช่วยให้การเขียนอัลกอริทึมแบบผังงาน ทำได้ง่ายมากขึ้น 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CC66"/>
                </a:solidFill>
                <a:latin typeface="Chakra Petch" panose="00000500000000000000"/>
                <a:cs typeface="Chakra Petch" panose="00000500000000000000"/>
              </a:rPr>
              <a:t>ลดระยะเวลาในการทำงานลง และได้รูปร่างที่เป็นมาตรฐานมากขึ้น 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CC66"/>
                </a:solidFill>
                <a:latin typeface="Chakra Petch" panose="00000500000000000000"/>
                <a:cs typeface="Chakra Petch" panose="00000500000000000000"/>
              </a:rPr>
              <a:t>ใช้ในการสื่อสารให้ทีมพัฒนาโปรแกรมเข้าใจตรงกันได้ สามารถแก้ไข 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CC66"/>
                </a:solidFill>
                <a:latin typeface="Chakra Petch" panose="00000500000000000000"/>
                <a:cs typeface="Chakra Petch" panose="00000500000000000000"/>
              </a:rPr>
              <a:t>และใช้สีตกแต่งเพื่อความ สวยงาม หรือเพื่อเน้นจุดสำคัญได้อีกด้วย</a:t>
            </a:r>
            <a:endParaRPr lang="th-TH" sz="1400" b="1" dirty="0">
              <a:solidFill>
                <a:srgbClr val="00CC66"/>
              </a:solidFill>
              <a:latin typeface="Chakra Petch" panose="0000050000000000000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9546" y="4465064"/>
            <a:ext cx="9529489" cy="2034791"/>
            <a:chOff x="1129546" y="4465064"/>
            <a:chExt cx="9529489" cy="20347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752" y="4544602"/>
              <a:ext cx="1887283" cy="18872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46" y="4504243"/>
              <a:ext cx="1961237" cy="19612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028236" y="4465064"/>
              <a:ext cx="2034791" cy="203479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129546" y="1425389"/>
            <a:ext cx="690290" cy="3151479"/>
            <a:chOff x="1129546" y="1425389"/>
            <a:chExt cx="690290" cy="3151479"/>
          </a:xfrm>
        </p:grpSpPr>
        <p:sp>
          <p:nvSpPr>
            <p:cNvPr id="3" name="Minus 2"/>
            <p:cNvSpPr/>
            <p:nvPr/>
          </p:nvSpPr>
          <p:spPr>
            <a:xfrm rot="16200000">
              <a:off x="1080757" y="1474179"/>
              <a:ext cx="787870" cy="690289"/>
            </a:xfrm>
            <a:prstGeom prst="mathMinus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 rot="16200000">
              <a:off x="1080756" y="2262049"/>
              <a:ext cx="787870" cy="690289"/>
            </a:xfrm>
            <a:prstGeom prst="mathMinus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Minus 9"/>
            <p:cNvSpPr/>
            <p:nvPr/>
          </p:nvSpPr>
          <p:spPr>
            <a:xfrm rot="16200000">
              <a:off x="1080757" y="3049919"/>
              <a:ext cx="787870" cy="690289"/>
            </a:xfrm>
            <a:prstGeom prst="mathMinus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Minus 11"/>
            <p:cNvSpPr/>
            <p:nvPr/>
          </p:nvSpPr>
          <p:spPr>
            <a:xfrm rot="16200000">
              <a:off x="1080757" y="3837788"/>
              <a:ext cx="787870" cy="690289"/>
            </a:xfrm>
            <a:prstGeom prst="mathMinus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313890" y="1459199"/>
            <a:ext cx="690290" cy="3151479"/>
            <a:chOff x="1129546" y="1425389"/>
            <a:chExt cx="690290" cy="3151479"/>
          </a:xfrm>
        </p:grpSpPr>
        <p:sp>
          <p:nvSpPr>
            <p:cNvPr id="15" name="Minus 14"/>
            <p:cNvSpPr/>
            <p:nvPr/>
          </p:nvSpPr>
          <p:spPr>
            <a:xfrm rot="16200000">
              <a:off x="1080757" y="1474179"/>
              <a:ext cx="787870" cy="690289"/>
            </a:xfrm>
            <a:prstGeom prst="mathMinus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Minus 16"/>
            <p:cNvSpPr/>
            <p:nvPr/>
          </p:nvSpPr>
          <p:spPr>
            <a:xfrm rot="16200000">
              <a:off x="1080756" y="2262049"/>
              <a:ext cx="787870" cy="690289"/>
            </a:xfrm>
            <a:prstGeom prst="mathMinus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Minus 17"/>
            <p:cNvSpPr/>
            <p:nvPr/>
          </p:nvSpPr>
          <p:spPr>
            <a:xfrm rot="16200000">
              <a:off x="1080757" y="3049919"/>
              <a:ext cx="787870" cy="690289"/>
            </a:xfrm>
            <a:prstGeom prst="mathMinus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Minus 18"/>
            <p:cNvSpPr/>
            <p:nvPr/>
          </p:nvSpPr>
          <p:spPr>
            <a:xfrm rot="16200000">
              <a:off x="1080757" y="3837788"/>
              <a:ext cx="787870" cy="690289"/>
            </a:xfrm>
            <a:prstGeom prst="mathMinus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0" name="Group 19"/>
          <p:cNvGrpSpPr/>
          <p:nvPr/>
        </p:nvGrpSpPr>
        <p:grpSpPr>
          <a:xfrm rot="5400000">
            <a:off x="5694628" y="622539"/>
            <a:ext cx="690290" cy="3151479"/>
            <a:chOff x="1129546" y="1425389"/>
            <a:chExt cx="690290" cy="3151479"/>
          </a:xfrm>
        </p:grpSpPr>
        <p:sp>
          <p:nvSpPr>
            <p:cNvPr id="21" name="Minus 20"/>
            <p:cNvSpPr/>
            <p:nvPr/>
          </p:nvSpPr>
          <p:spPr>
            <a:xfrm rot="16200000">
              <a:off x="1080757" y="1474179"/>
              <a:ext cx="787870" cy="690289"/>
            </a:xfrm>
            <a:prstGeom prst="mathMinus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Minus 21"/>
            <p:cNvSpPr/>
            <p:nvPr/>
          </p:nvSpPr>
          <p:spPr>
            <a:xfrm rot="16200000">
              <a:off x="1080756" y="2262049"/>
              <a:ext cx="787870" cy="690289"/>
            </a:xfrm>
            <a:prstGeom prst="mathMinus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Minus 22"/>
            <p:cNvSpPr/>
            <p:nvPr/>
          </p:nvSpPr>
          <p:spPr>
            <a:xfrm rot="16200000">
              <a:off x="1080757" y="3049919"/>
              <a:ext cx="787870" cy="690289"/>
            </a:xfrm>
            <a:prstGeom prst="mathMinus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Minus 23"/>
            <p:cNvSpPr/>
            <p:nvPr/>
          </p:nvSpPr>
          <p:spPr>
            <a:xfrm rot="16200000">
              <a:off x="1080757" y="3837788"/>
              <a:ext cx="787870" cy="690289"/>
            </a:xfrm>
            <a:prstGeom prst="mathMinus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932360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57905" y="1039469"/>
            <a:ext cx="4876190" cy="6076897"/>
            <a:chOff x="3657905" y="1039469"/>
            <a:chExt cx="4876190" cy="60768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905" y="2240176"/>
              <a:ext cx="4876190" cy="487619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943433" y="1039469"/>
              <a:ext cx="4340382" cy="1723113"/>
              <a:chOff x="3943433" y="904998"/>
              <a:chExt cx="4340382" cy="1723113"/>
            </a:xfrm>
          </p:grpSpPr>
          <p:sp>
            <p:nvSpPr>
              <p:cNvPr id="11" name="Flowchart: Stored Data 10"/>
              <p:cNvSpPr/>
              <p:nvPr/>
            </p:nvSpPr>
            <p:spPr>
              <a:xfrm rot="5400000">
                <a:off x="5291850" y="-363854"/>
                <a:ext cx="1643548" cy="4340382"/>
              </a:xfrm>
              <a:prstGeom prst="flowChartOnlineStorag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154836" y="904998"/>
                <a:ext cx="3917576" cy="156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th-TH" sz="4000" b="1" dirty="0">
                    <a:solidFill>
                      <a:srgbClr val="7030A0"/>
                    </a:solidFill>
                    <a:latin typeface="Chakra Petch" panose="00000800000000000000" pitchFamily="2" charset="-34"/>
                    <a:cs typeface="Chakra Petch" panose="00000800000000000000" pitchFamily="2" charset="-34"/>
                  </a:rPr>
                  <a:t>อัลกอริทึม</a:t>
                </a:r>
                <a:r>
                  <a:rPr lang="th-TH" sz="4000" b="1" dirty="0">
                    <a:solidFill>
                      <a:srgbClr val="00B050"/>
                    </a:solidFill>
                    <a:latin typeface="Chakra Petch" panose="00000800000000000000" pitchFamily="2" charset="-34"/>
                    <a:cs typeface="Chakra Petch" panose="00000800000000000000" pitchFamily="2" charset="-34"/>
                  </a:rPr>
                  <a:t>ผังงาน </a:t>
                </a:r>
                <a:r>
                  <a:rPr lang="en-US" sz="4000" b="1" dirty="0">
                    <a:solidFill>
                      <a:srgbClr val="FA4854"/>
                    </a:solidFill>
                    <a:latin typeface="Chakra Petch" panose="00000800000000000000" pitchFamily="2" charset="-34"/>
                    <a:cs typeface="Chakra Petch" panose="00000800000000000000" pitchFamily="2" charset="-34"/>
                  </a:rPr>
                  <a:t>Flowchart</a:t>
                </a:r>
                <a:endParaRPr lang="th-TH" sz="4000" b="1" dirty="0">
                  <a:solidFill>
                    <a:srgbClr val="FA4854"/>
                  </a:solidFill>
                  <a:latin typeface="Chakra Petch" panose="00000800000000000000" pitchFamily="2" charset="-34"/>
                  <a:cs typeface="Chakra Petch" panose="00000800000000000000" pitchFamily="2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1926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06917"/>
            <a:ext cx="12192000" cy="164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“เด็กๆ คิดว่าการเขียนอัลกอริทึมแบบผังงาน </a:t>
            </a:r>
          </a:p>
          <a:p>
            <a:pPr algn="ctr"/>
            <a:r>
              <a:rPr lang="th-TH" sz="3600" b="1" dirty="0">
                <a:solidFill>
                  <a:srgbClr val="0070C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มีประโยชน์อย่างไรบ้าง</a:t>
            </a:r>
            <a:r>
              <a:rPr lang="en-US" sz="3600" b="1" dirty="0">
                <a:solidFill>
                  <a:srgbClr val="0070C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?</a:t>
            </a:r>
            <a:r>
              <a:rPr lang="th-TH" sz="3600" b="1" dirty="0">
                <a:solidFill>
                  <a:srgbClr val="0070C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”</a:t>
            </a:r>
            <a:endParaRPr lang="th-TH" sz="2400" b="1" dirty="0">
              <a:solidFill>
                <a:srgbClr val="0070C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441" y="2950316"/>
            <a:ext cx="3481118" cy="3359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1875" y="3654660"/>
            <a:ext cx="1668854" cy="1668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31" y="3387079"/>
            <a:ext cx="2006792" cy="20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17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2494" y="1077783"/>
            <a:ext cx="6871433" cy="1040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D01D59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อัลกอริทึมแบบผังงาน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26" y="2325632"/>
            <a:ext cx="4105835" cy="41058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7564" y="2992231"/>
            <a:ext cx="6952130" cy="2772635"/>
            <a:chOff x="-67236" y="2565950"/>
            <a:chExt cx="6952130" cy="2772635"/>
          </a:xfrm>
        </p:grpSpPr>
        <p:sp>
          <p:nvSpPr>
            <p:cNvPr id="6" name="Rectangle 5"/>
            <p:cNvSpPr/>
            <p:nvPr/>
          </p:nvSpPr>
          <p:spPr>
            <a:xfrm>
              <a:off x="-67236" y="2919525"/>
              <a:ext cx="6952130" cy="2419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เป็นการแสดงขั้นตอนการทำงาน</a:t>
              </a:r>
            </a:p>
            <a:p>
              <a:pPr algn="ctr"/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โดยใช้</a:t>
              </a:r>
              <a:r>
                <a:rPr lang="th-TH" sz="2800" b="1" dirty="0">
                  <a:solidFill>
                    <a:srgbClr val="FA4854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สัญลักษณ์รูปภาพ</a:t>
              </a:r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เป็นตัวสื่อความหมาย</a:t>
              </a:r>
            </a:p>
            <a:p>
              <a:pPr algn="ctr"/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รูปภาพแต่ละรูปจะมีความหมายเฉพาะตัว </a:t>
              </a:r>
            </a:p>
            <a:p>
              <a:pPr algn="ctr"/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และใช้ลูกศรกำหนดทิศทางการทำงาน</a:t>
              </a:r>
            </a:p>
            <a:p>
              <a:pPr algn="ctr"/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ในแต่ละขั้นตอน</a:t>
              </a:r>
            </a:p>
          </p:txBody>
        </p:sp>
        <p:sp>
          <p:nvSpPr>
            <p:cNvPr id="2" name="Block Arc 1"/>
            <p:cNvSpPr/>
            <p:nvPr/>
          </p:nvSpPr>
          <p:spPr>
            <a:xfrm rot="20706612">
              <a:off x="624998" y="2565950"/>
              <a:ext cx="977153" cy="1060807"/>
            </a:xfrm>
            <a:prstGeom prst="blockArc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893388" flipH="1">
              <a:off x="5062527" y="2565951"/>
              <a:ext cx="977153" cy="1060807"/>
            </a:xfrm>
            <a:prstGeom prst="blockArc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27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8161" y="5026399"/>
            <a:ext cx="735567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92D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1.อะไรเป็นข้อมูลเข้า(</a:t>
            </a:r>
            <a:r>
              <a:rPr lang="en-US" sz="2400" b="1" dirty="0">
                <a:solidFill>
                  <a:srgbClr val="92D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Input)</a:t>
            </a:r>
          </a:p>
          <a:p>
            <a:pPr algn="ctr"/>
            <a:r>
              <a:rPr lang="en-US" sz="2400" b="1" dirty="0">
                <a:solidFill>
                  <a:srgbClr val="92D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2.</a:t>
            </a:r>
            <a:r>
              <a:rPr lang="th-TH" sz="2400" b="1" dirty="0">
                <a:solidFill>
                  <a:srgbClr val="92D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วิธีการประมวลผลที่จะนำมาซึ่งคำตอบ(</a:t>
            </a:r>
            <a:r>
              <a:rPr lang="en-US" sz="2400" b="1" dirty="0">
                <a:solidFill>
                  <a:srgbClr val="92D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Process)</a:t>
            </a:r>
          </a:p>
          <a:p>
            <a:pPr algn="ctr"/>
            <a:r>
              <a:rPr lang="en-US" sz="2400" b="1" dirty="0">
                <a:solidFill>
                  <a:srgbClr val="92D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3.</a:t>
            </a:r>
            <a:r>
              <a:rPr lang="th-TH" sz="2400" b="1" dirty="0">
                <a:solidFill>
                  <a:srgbClr val="92D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อะไรเป็นข้อมูลออก(</a:t>
            </a:r>
            <a:r>
              <a:rPr lang="en-US" sz="2400" b="1" dirty="0">
                <a:solidFill>
                  <a:srgbClr val="92D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Output)</a:t>
            </a:r>
            <a:endParaRPr lang="en-US" sz="1600" b="1" dirty="0">
              <a:solidFill>
                <a:srgbClr val="92D05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8545" y="951949"/>
            <a:ext cx="5221302" cy="9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4000" b="1" dirty="0">
                <a:solidFill>
                  <a:srgbClr val="339966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การวิเคราะห์อัลกอรึทึม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1365" y="1734549"/>
            <a:ext cx="8675662" cy="129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800" b="1" dirty="0">
                <a:solidFill>
                  <a:srgbClr val="00B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การวิเคราะห์ขั้นตอนวิธีการ </a:t>
            </a:r>
          </a:p>
          <a:p>
            <a:pPr lvl="0" algn="ctr"/>
            <a:r>
              <a:rPr lang="th-TH" sz="2800" b="1" dirty="0">
                <a:solidFill>
                  <a:srgbClr val="00B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ต้องทำการแยกแยะระบบว่าเป็นข้อมูล</a:t>
            </a:r>
            <a:r>
              <a:rPr lang="th-TH" sz="2800" b="1" u="sng" dirty="0">
                <a:solidFill>
                  <a:srgbClr val="00B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เข้า</a:t>
            </a:r>
            <a:r>
              <a:rPr lang="th-TH" sz="2800" b="1" dirty="0">
                <a:solidFill>
                  <a:srgbClr val="00B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หรือ</a:t>
            </a:r>
            <a:r>
              <a:rPr lang="th-TH" sz="2800" b="1" u="sng" dirty="0">
                <a:solidFill>
                  <a:srgbClr val="00B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ออก</a:t>
            </a:r>
            <a:r>
              <a:rPr lang="th-TH" sz="2800" b="1" dirty="0">
                <a:solidFill>
                  <a:srgbClr val="00B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ดังนี้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56" y="2946992"/>
            <a:ext cx="1901279" cy="19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3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Process 23"/>
          <p:cNvSpPr/>
          <p:nvPr/>
        </p:nvSpPr>
        <p:spPr>
          <a:xfrm>
            <a:off x="0" y="1810754"/>
            <a:ext cx="12192000" cy="5047246"/>
          </a:xfrm>
          <a:prstGeom prst="flowChartProcess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2483472" y="1115243"/>
            <a:ext cx="7225055" cy="695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cs typeface="Chakra Petch" panose="00000500000000000000"/>
              </a:rPr>
              <a:t>มาทำความรู้จักกับบัตรภาพสัญลักษณ์กันเด็กๆ</a:t>
            </a:r>
            <a:endParaRPr lang="th-TH" dirty="0"/>
          </a:p>
        </p:txBody>
      </p:sp>
      <p:grpSp>
        <p:nvGrpSpPr>
          <p:cNvPr id="19" name="Group 18"/>
          <p:cNvGrpSpPr/>
          <p:nvPr/>
        </p:nvGrpSpPr>
        <p:grpSpPr>
          <a:xfrm>
            <a:off x="964644" y="2115615"/>
            <a:ext cx="2642572" cy="1291634"/>
            <a:chOff x="311522" y="1611788"/>
            <a:chExt cx="2642572" cy="1291634"/>
          </a:xfrm>
        </p:grpSpPr>
        <p:sp>
          <p:nvSpPr>
            <p:cNvPr id="3" name="Flowchart: Terminator 2"/>
            <p:cNvSpPr/>
            <p:nvPr/>
          </p:nvSpPr>
          <p:spPr>
            <a:xfrm>
              <a:off x="311522" y="1611788"/>
              <a:ext cx="2362782" cy="797859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1868" y="2466379"/>
              <a:ext cx="2512226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cs typeface="Chakra Petch" panose="00000500000000000000"/>
                </a:rPr>
                <a:t>เริ่มต้นหรือสิ้นสุดโปรแกรม</a:t>
              </a:r>
              <a:endParaRPr lang="th-TH" sz="11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3715" y="3675892"/>
            <a:ext cx="2387192" cy="1574242"/>
            <a:chOff x="728624" y="3126308"/>
            <a:chExt cx="2387192" cy="1574242"/>
          </a:xfrm>
        </p:grpSpPr>
        <p:sp>
          <p:nvSpPr>
            <p:cNvPr id="6" name="Flowchart: Process 5"/>
            <p:cNvSpPr/>
            <p:nvPr/>
          </p:nvSpPr>
          <p:spPr>
            <a:xfrm>
              <a:off x="835489" y="3126308"/>
              <a:ext cx="2221541" cy="792490"/>
            </a:xfrm>
            <a:prstGeom prst="flowChart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8624" y="3918798"/>
              <a:ext cx="2387192" cy="781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>
                  <a:cs typeface="Chakra Petch" panose="00000500000000000000"/>
                </a:rPr>
                <a:t>การประมวลผล/</a:t>
              </a:r>
            </a:p>
            <a:p>
              <a:pPr algn="ctr"/>
              <a:r>
                <a:rPr lang="th-TH" sz="1600" b="1" dirty="0">
                  <a:cs typeface="Chakra Petch" panose="00000500000000000000"/>
                </a:rPr>
                <a:t>การคำนวณของโปรแกรม</a:t>
              </a:r>
              <a:endParaRPr lang="th-TH" sz="11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95102" y="2506265"/>
            <a:ext cx="2268105" cy="1377642"/>
            <a:chOff x="658905" y="4256612"/>
            <a:chExt cx="2268105" cy="1377642"/>
          </a:xfrm>
        </p:grpSpPr>
        <p:sp>
          <p:nvSpPr>
            <p:cNvPr id="5" name="Flowchart: Decision 4"/>
            <p:cNvSpPr/>
            <p:nvPr/>
          </p:nvSpPr>
          <p:spPr>
            <a:xfrm>
              <a:off x="658905" y="4256612"/>
              <a:ext cx="2268105" cy="900984"/>
            </a:xfrm>
            <a:prstGeom prst="flowChartDecision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8846" y="5197211"/>
              <a:ext cx="1712328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cs typeface="Chakra Petch" panose="00000500000000000000"/>
                </a:rPr>
                <a:t>ตรวจสอบเงื่อนไข</a:t>
              </a:r>
              <a:endParaRPr lang="th-TH" sz="11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46169" y="5656439"/>
            <a:ext cx="3296095" cy="1073884"/>
            <a:chOff x="2259864" y="5373463"/>
            <a:chExt cx="3296095" cy="1073884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802889" y="5373463"/>
              <a:ext cx="2397360" cy="12360"/>
            </a:xfrm>
            <a:prstGeom prst="straightConnector1">
              <a:avLst/>
            </a:prstGeom>
            <a:ln w="76200">
              <a:solidFill>
                <a:srgbClr val="D01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259864" y="5665595"/>
              <a:ext cx="3296095" cy="781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>
                  <a:cs typeface="Chakra Petch" panose="00000500000000000000"/>
                </a:rPr>
                <a:t>ลูกศรแสดงทิศทางการทำงาน</a:t>
              </a:r>
            </a:p>
            <a:p>
              <a:pPr algn="ctr"/>
              <a:r>
                <a:rPr lang="th-TH" sz="1600" b="1" dirty="0">
                  <a:cs typeface="Chakra Petch" panose="00000500000000000000"/>
                </a:rPr>
                <a:t>ของโปรแกรมและการไหลของข้อมูล</a:t>
              </a:r>
              <a:endParaRPr lang="th-TH" sz="11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27735" y="2010155"/>
            <a:ext cx="3528530" cy="1608247"/>
            <a:chOff x="1528156" y="5273359"/>
            <a:chExt cx="3528530" cy="1608247"/>
          </a:xfrm>
        </p:grpSpPr>
        <p:sp>
          <p:nvSpPr>
            <p:cNvPr id="11" name="Oval 10"/>
            <p:cNvSpPr/>
            <p:nvPr/>
          </p:nvSpPr>
          <p:spPr>
            <a:xfrm>
              <a:off x="2648203" y="5273359"/>
              <a:ext cx="1192305" cy="1125613"/>
            </a:xfrm>
            <a:prstGeom prst="ellipse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28156" y="6444563"/>
              <a:ext cx="3528530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cs typeface="Chakra Petch" panose="00000500000000000000"/>
                </a:rPr>
                <a:t>จุดเชื่อมต่อหลายเส้นทางของโปรแกรม</a:t>
              </a:r>
              <a:endParaRPr lang="th-TH" sz="11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2827" y="5469967"/>
            <a:ext cx="2826415" cy="1218795"/>
            <a:chOff x="46442" y="4994337"/>
            <a:chExt cx="2826415" cy="1218795"/>
          </a:xfrm>
        </p:grpSpPr>
        <p:sp>
          <p:nvSpPr>
            <p:cNvPr id="2" name="Flowchart: Data 1"/>
            <p:cNvSpPr/>
            <p:nvPr/>
          </p:nvSpPr>
          <p:spPr>
            <a:xfrm>
              <a:off x="199739" y="4994337"/>
              <a:ext cx="2471744" cy="659999"/>
            </a:xfrm>
            <a:prstGeom prst="flowChartInputOutp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42" y="5776089"/>
              <a:ext cx="2826415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cs typeface="Chakra Petch" panose="00000500000000000000"/>
                </a:rPr>
                <a:t>การรับ/ส่งข้อมูลของโปรแกรม</a:t>
              </a:r>
              <a:endParaRPr lang="th-TH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4981" y="4402470"/>
            <a:ext cx="2632452" cy="1406069"/>
            <a:chOff x="4394981" y="4402470"/>
            <a:chExt cx="2632452" cy="1406069"/>
          </a:xfrm>
        </p:grpSpPr>
        <p:sp>
          <p:nvSpPr>
            <p:cNvPr id="9" name="Flowchart: Document 8"/>
            <p:cNvSpPr/>
            <p:nvPr/>
          </p:nvSpPr>
          <p:spPr>
            <a:xfrm>
              <a:off x="4600309" y="4402470"/>
              <a:ext cx="2288449" cy="887506"/>
            </a:xfrm>
            <a:prstGeom prst="flowChartDocumen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94981" y="5371496"/>
              <a:ext cx="2632452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cs typeface="Chakra Petch" panose="00000500000000000000"/>
                </a:rPr>
                <a:t>แสดงผลออกทางเครื่องพิมพ์</a:t>
              </a:r>
              <a:endParaRPr lang="th-TH" sz="11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46169" y="3663993"/>
            <a:ext cx="3491661" cy="1779277"/>
            <a:chOff x="8482029" y="3658736"/>
            <a:chExt cx="3491661" cy="1779277"/>
          </a:xfrm>
        </p:grpSpPr>
        <p:sp>
          <p:nvSpPr>
            <p:cNvPr id="14" name="Flowchart: Off-page Connector 13"/>
            <p:cNvSpPr/>
            <p:nvPr/>
          </p:nvSpPr>
          <p:spPr>
            <a:xfrm>
              <a:off x="9683331" y="3658736"/>
              <a:ext cx="1080805" cy="1272455"/>
            </a:xfrm>
            <a:prstGeom prst="flowChartOffpageConnector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82029" y="5000970"/>
              <a:ext cx="3491661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cs typeface="Chakra Petch" panose="00000500000000000000"/>
                </a:rPr>
                <a:t>จุดเชื่อมต่อ กรณีผังงานยาวกว่า1หน้า</a:t>
              </a:r>
              <a:endParaRPr lang="th-TH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74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77377"/>
            <a:ext cx="12192000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A4854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มาช่วยกันเขียนอธิบายขั้นตอนกิจวัตรประจำวันก่อนไปโรงเรียน</a:t>
            </a:r>
          </a:p>
          <a:p>
            <a:pPr algn="ctr"/>
            <a:r>
              <a:rPr lang="th-TH" sz="3200" b="1" dirty="0">
                <a:solidFill>
                  <a:srgbClr val="FA4854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จากเรื่องเล่าของเด็กดีกันเถอะ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0" y="4223173"/>
            <a:ext cx="2711820" cy="27118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63082" y="3128682"/>
            <a:ext cx="5251286" cy="2188983"/>
            <a:chOff x="3563082" y="3128682"/>
            <a:chExt cx="5251286" cy="2188983"/>
          </a:xfrm>
        </p:grpSpPr>
        <p:grpSp>
          <p:nvGrpSpPr>
            <p:cNvPr id="13" name="Group 12"/>
            <p:cNvGrpSpPr/>
            <p:nvPr/>
          </p:nvGrpSpPr>
          <p:grpSpPr>
            <a:xfrm>
              <a:off x="3563082" y="3299012"/>
              <a:ext cx="5166073" cy="1848324"/>
              <a:chOff x="931902" y="3381548"/>
              <a:chExt cx="5240405" cy="184832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31902" y="3381548"/>
                <a:ext cx="5240405" cy="184832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rgbClr val="FF999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ED55A9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31902" y="3651674"/>
                <a:ext cx="3745233" cy="1212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3200" b="1" dirty="0">
                    <a:solidFill>
                      <a:srgbClr val="ED55A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แบบผังงาน</a:t>
                </a:r>
              </a:p>
              <a:p>
                <a:pPr lvl="0" algn="ctr"/>
                <a:r>
                  <a:rPr lang="th-TH" sz="2800" b="1" dirty="0">
                    <a:solidFill>
                      <a:srgbClr val="ED55A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(</a:t>
                </a:r>
                <a:r>
                  <a:rPr lang="en-US" sz="2800" b="1" dirty="0">
                    <a:solidFill>
                      <a:srgbClr val="ED55A9"/>
                    </a:solidFill>
                    <a:latin typeface="Chakra Petch" panose="00000800000000000000" pitchFamily="2" charset="-34"/>
                    <a:cs typeface="Chakra Petch" panose="00000800000000000000" pitchFamily="2" charset="-34"/>
                  </a:rPr>
                  <a:t>Flowchart</a:t>
                </a:r>
                <a:r>
                  <a:rPr lang="en-US" sz="2800" b="1" dirty="0">
                    <a:solidFill>
                      <a:srgbClr val="ED55A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)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7524" y="3128682"/>
              <a:ext cx="2406844" cy="218898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176">
            <a:off x="9109524" y="2952805"/>
            <a:ext cx="2350138" cy="23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6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940065"/>
            <a:ext cx="12191999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คุณสมบัติของอัลกอริทึมที่ดี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80764" y="1721754"/>
            <a:ext cx="6230472" cy="4700942"/>
            <a:chOff x="2674122" y="679544"/>
            <a:chExt cx="6230472" cy="4700942"/>
          </a:xfrm>
        </p:grpSpPr>
        <p:grpSp>
          <p:nvGrpSpPr>
            <p:cNvPr id="17" name="Group 16"/>
            <p:cNvGrpSpPr/>
            <p:nvPr/>
          </p:nvGrpSpPr>
          <p:grpSpPr>
            <a:xfrm>
              <a:off x="2924413" y="679544"/>
              <a:ext cx="5755341" cy="813836"/>
              <a:chOff x="-1365681" y="1333125"/>
              <a:chExt cx="6096318" cy="813836"/>
            </a:xfrm>
            <a:solidFill>
              <a:srgbClr val="92D050"/>
            </a:solidFill>
          </p:grpSpPr>
          <p:sp>
            <p:nvSpPr>
              <p:cNvPr id="38" name="Flowchart: Terminator 37"/>
              <p:cNvSpPr/>
              <p:nvPr/>
            </p:nvSpPr>
            <p:spPr>
              <a:xfrm>
                <a:off x="-1365681" y="1333125"/>
                <a:ext cx="6096318" cy="813836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-970953" y="1478648"/>
                <a:ext cx="53217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th-TH" sz="20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มีลำดับขั้นตอนการทำงาน ก่อน–หลังชัดเจน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74122" y="2947603"/>
              <a:ext cx="6230472" cy="972206"/>
              <a:chOff x="-1679736" y="1965637"/>
              <a:chExt cx="6890253" cy="1093694"/>
            </a:xfrm>
          </p:grpSpPr>
          <p:sp>
            <p:nvSpPr>
              <p:cNvPr id="34" name="Flowchart: Decision 33"/>
              <p:cNvSpPr/>
              <p:nvPr/>
            </p:nvSpPr>
            <p:spPr>
              <a:xfrm>
                <a:off x="-1679736" y="1965637"/>
                <a:ext cx="6890253" cy="1093694"/>
              </a:xfrm>
              <a:prstGeom prst="flowChartDecision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-876439" y="2206005"/>
                <a:ext cx="5221115" cy="588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th-TH" sz="20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ประมวลผลการทำงานด้วยคอมพิวเตอร์ได้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002099" y="1836073"/>
              <a:ext cx="3599971" cy="850807"/>
              <a:chOff x="-297655" y="3347939"/>
              <a:chExt cx="4102430" cy="985067"/>
            </a:xfrm>
            <a:solidFill>
              <a:schemeClr val="accent4"/>
            </a:solidFill>
          </p:grpSpPr>
          <p:sp>
            <p:nvSpPr>
              <p:cNvPr id="32" name="Parallelogram 31"/>
              <p:cNvSpPr/>
              <p:nvPr/>
            </p:nvSpPr>
            <p:spPr>
              <a:xfrm>
                <a:off x="-297655" y="3347939"/>
                <a:ext cx="4102430" cy="985067"/>
              </a:xfrm>
              <a:prstGeom prst="parallelogram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70343" y="3539043"/>
                <a:ext cx="2782489" cy="605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th-TH" sz="20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เข้าใจง่าย ไม่กำกวม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931459" y="4180530"/>
              <a:ext cx="5692588" cy="1199956"/>
              <a:chOff x="-1628268" y="-618630"/>
              <a:chExt cx="6728787" cy="1437734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-1628268" y="-618630"/>
                <a:ext cx="6728787" cy="1437734"/>
              </a:xfrm>
              <a:prstGeom prst="flowChartTerminator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804839" y="-454805"/>
                <a:ext cx="5156106" cy="114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0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การทำงานของอัลกอริทึมต้องสิ้นสุด </a:t>
                </a:r>
              </a:p>
              <a:p>
                <a:pPr lvl="0" algn="ctr"/>
                <a:r>
                  <a:rPr lang="th-TH" sz="20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หลังดำเนินงานตามระยะเวลาที่กำหนด</a:t>
                </a:r>
                <a:endParaRPr lang="en-US" sz="20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</p:txBody>
          </p:sp>
        </p:grpSp>
        <p:cxnSp>
          <p:nvCxnSpPr>
            <p:cNvPr id="23" name="Straight Arrow Connector 22"/>
            <p:cNvCxnSpPr>
              <a:stCxn id="38" idx="2"/>
              <a:endCxn id="32" idx="0"/>
            </p:cNvCxnSpPr>
            <p:nvPr/>
          </p:nvCxnSpPr>
          <p:spPr>
            <a:xfrm>
              <a:off x="5802084" y="1493380"/>
              <a:ext cx="1" cy="34269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789358" y="3917524"/>
              <a:ext cx="1" cy="29062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783758" y="2686882"/>
              <a:ext cx="1" cy="29062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359">
            <a:off x="9008592" y="5075680"/>
            <a:ext cx="1494044" cy="149404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404">
            <a:off x="508694" y="2814403"/>
            <a:ext cx="2410616" cy="241061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059">
            <a:off x="9353616" y="1339666"/>
            <a:ext cx="1721348" cy="17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4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Alternate Process 21"/>
          <p:cNvSpPr/>
          <p:nvPr/>
        </p:nvSpPr>
        <p:spPr>
          <a:xfrm>
            <a:off x="0" y="960120"/>
            <a:ext cx="6191437" cy="246529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15"/>
          <p:cNvGrpSpPr/>
          <p:nvPr/>
        </p:nvGrpSpPr>
        <p:grpSpPr>
          <a:xfrm>
            <a:off x="105424" y="950680"/>
            <a:ext cx="5029201" cy="2366392"/>
            <a:chOff x="3424517" y="1001772"/>
            <a:chExt cx="5029201" cy="2366392"/>
          </a:xfrm>
        </p:grpSpPr>
        <p:sp>
          <p:nvSpPr>
            <p:cNvPr id="13" name="Rectangle 12"/>
            <p:cNvSpPr/>
            <p:nvPr/>
          </p:nvSpPr>
          <p:spPr>
            <a:xfrm>
              <a:off x="3424517" y="1400471"/>
              <a:ext cx="502920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th-TH" sz="20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เปิดโปรแกรม </a:t>
              </a:r>
              <a:endParaRPr lang="en-US" sz="20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th-TH" sz="20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ตั้งค่าหน้ากระดาษ เป็นขนาด </a:t>
              </a:r>
              <a:r>
                <a:rPr lang="en-US" sz="20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A4</a:t>
              </a:r>
            </a:p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th-TH" sz="20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นำอัลกอริทึมแบบแผนผังที่ได้เขียนขึ้นมา </a:t>
              </a:r>
            </a:p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th-TH" sz="20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ให้ทำแผนผังลงในโปรแกรม </a:t>
              </a:r>
              <a:endParaRPr lang="th-TH" dirty="0">
                <a:solidFill>
                  <a:srgbClr val="FF66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978" y="1001772"/>
              <a:ext cx="718598" cy="718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685" y="2649566"/>
              <a:ext cx="718598" cy="71859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97906" y="1160992"/>
            <a:ext cx="3989294" cy="5392208"/>
            <a:chOff x="7897906" y="1160992"/>
            <a:chExt cx="3989294" cy="5392208"/>
          </a:xfrm>
        </p:grpSpPr>
        <p:sp>
          <p:nvSpPr>
            <p:cNvPr id="19" name="Rectangle 18"/>
            <p:cNvSpPr/>
            <p:nvPr/>
          </p:nvSpPr>
          <p:spPr>
            <a:xfrm>
              <a:off x="7897906" y="1160992"/>
              <a:ext cx="3989294" cy="539220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1408" t="463" r="984" b="1279"/>
            <a:stretch/>
          </p:blipFill>
          <p:spPr>
            <a:xfrm>
              <a:off x="8077200" y="1371599"/>
              <a:ext cx="3639672" cy="4993341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01822" y="3680404"/>
            <a:ext cx="6952069" cy="3381393"/>
            <a:chOff x="885870" y="3470092"/>
            <a:chExt cx="6952069" cy="3381393"/>
          </a:xfrm>
        </p:grpSpPr>
        <p:grpSp>
          <p:nvGrpSpPr>
            <p:cNvPr id="21" name="Group 20"/>
            <p:cNvGrpSpPr/>
            <p:nvPr/>
          </p:nvGrpSpPr>
          <p:grpSpPr>
            <a:xfrm>
              <a:off x="1605249" y="3601364"/>
              <a:ext cx="6232690" cy="3250121"/>
              <a:chOff x="616242" y="3732398"/>
              <a:chExt cx="6232690" cy="325012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16242" y="3732398"/>
                <a:ext cx="6232690" cy="3250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ไปที่แท็บเมนูแทรก(</a:t>
                </a:r>
                <a:r>
                  <a:rPr lang="en-US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Insert)</a:t>
                </a:r>
              </a:p>
              <a:p>
                <a:endParaRPr lang="en-US" b="1" dirty="0">
                  <a:solidFill>
                    <a:srgbClr val="FF9933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  <a:p>
                <a:r>
                  <a:rPr lang="th-TH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เลือกไอคอนรูปร่าง(</a:t>
                </a:r>
                <a:r>
                  <a:rPr lang="en-US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Shapes) </a:t>
                </a:r>
                <a:r>
                  <a:rPr lang="th-TH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		</a:t>
                </a:r>
              </a:p>
              <a:p>
                <a:r>
                  <a:rPr lang="th-TH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เลือกรูปร่างและพิมพ์ข้อความลงไป</a:t>
                </a:r>
              </a:p>
              <a:p>
                <a:endParaRPr lang="th-TH" b="1" dirty="0">
                  <a:solidFill>
                    <a:srgbClr val="FF9933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  <a:p>
                <a:r>
                  <a:rPr lang="th-TH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ตกแต่งสีให้สวยงาม โดยไปที่แท็บเมนู รูปแบบ(</a:t>
                </a:r>
                <a:r>
                  <a:rPr lang="en-US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Format) </a:t>
                </a:r>
                <a:endParaRPr lang="th-TH" b="1" dirty="0">
                  <a:solidFill>
                    <a:srgbClr val="FF9933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  <a:p>
                <a:r>
                  <a:rPr lang="th-TH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และตกแต่งรูปร่าง(</a:t>
                </a:r>
                <a:r>
                  <a:rPr lang="en-US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Shapes) </a:t>
                </a:r>
                <a:r>
                  <a:rPr lang="th-TH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ตามต้องการ</a:t>
                </a:r>
              </a:p>
              <a:p>
                <a:endParaRPr lang="th-TH" b="1" dirty="0">
                  <a:solidFill>
                    <a:srgbClr val="FF9933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  <a:p>
                <a:r>
                  <a:rPr lang="th-TH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เมื่อทำเสร็จ ให้</a:t>
                </a:r>
                <a:r>
                  <a:rPr lang="en-US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Save File </a:t>
                </a:r>
                <a:r>
                  <a:rPr lang="th-TH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เป็นรูปภาพ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9658" y="4200114"/>
                <a:ext cx="533400" cy="75986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8506" y="3470092"/>
              <a:ext cx="591363" cy="65232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4140" y="4249765"/>
              <a:ext cx="597460" cy="65232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5013" y="5016905"/>
              <a:ext cx="591363" cy="65232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5870" y="5795055"/>
              <a:ext cx="591363" cy="652329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42" y="1711387"/>
            <a:ext cx="2048293" cy="20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7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355</Words>
  <Application>Microsoft Office PowerPoint</Application>
  <PresentationFormat>Widescreen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Chakra Petch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139</cp:revision>
  <dcterms:created xsi:type="dcterms:W3CDTF">2021-03-23T10:29:04Z</dcterms:created>
  <dcterms:modified xsi:type="dcterms:W3CDTF">2021-10-23T06:54:03Z</dcterms:modified>
</cp:coreProperties>
</file>