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9" r:id="rId4"/>
    <p:sldId id="260" r:id="rId5"/>
    <p:sldId id="267" r:id="rId6"/>
    <p:sldId id="270" r:id="rId7"/>
    <p:sldId id="266" r:id="rId8"/>
    <p:sldId id="272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7C80"/>
    <a:srgbClr val="99CCFF"/>
    <a:srgbClr val="FF6600"/>
    <a:srgbClr val="00E6BA"/>
    <a:srgbClr val="FA4854"/>
    <a:srgbClr val="339966"/>
    <a:srgbClr val="66CCFF"/>
    <a:srgbClr val="00DAB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5400" autoAdjust="0"/>
  </p:normalViewPr>
  <p:slideViewPr>
    <p:cSldViewPr snapToGrid="0">
      <p:cViewPr varScale="1">
        <p:scale>
          <a:sx n="105" d="100"/>
          <a:sy n="105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B486A6-AF6C-4B61-AE0C-E5177311D2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99019D2-87B9-46DD-96FC-4702F0E4B2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04E8CD-A64F-495B-89D3-251BBFAD2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36376" y="900065"/>
            <a:ext cx="5519248" cy="5678686"/>
            <a:chOff x="3007880" y="765595"/>
            <a:chExt cx="5519248" cy="5678686"/>
          </a:xfrm>
        </p:grpSpPr>
        <p:sp>
          <p:nvSpPr>
            <p:cNvPr id="13" name="Oval 12"/>
            <p:cNvSpPr/>
            <p:nvPr/>
          </p:nvSpPr>
          <p:spPr>
            <a:xfrm>
              <a:off x="3007880" y="1026040"/>
              <a:ext cx="5358276" cy="5418241"/>
            </a:xfrm>
            <a:prstGeom prst="ellipse">
              <a:avLst/>
            </a:prstGeom>
            <a:solidFill>
              <a:srgbClr val="00DAB0"/>
            </a:solidFill>
            <a:ln>
              <a:solidFill>
                <a:srgbClr val="00D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02790" y="765595"/>
              <a:ext cx="5224338" cy="5440220"/>
              <a:chOff x="3302790" y="765595"/>
              <a:chExt cx="5224338" cy="544022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20" t="4548" r="11434" b="10237"/>
              <a:stretch/>
            </p:blipFill>
            <p:spPr>
              <a:xfrm>
                <a:off x="3302790" y="765595"/>
                <a:ext cx="5224338" cy="5440220"/>
              </a:xfrm>
              <a:prstGeom prst="ellipse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4069953" y="1902808"/>
                <a:ext cx="4457175" cy="4153701"/>
                <a:chOff x="4069953" y="1902808"/>
                <a:chExt cx="4457175" cy="415370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252361" y="1902808"/>
                  <a:ext cx="4092361" cy="253670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4069953" y="1961660"/>
                  <a:ext cx="4457175" cy="4094849"/>
                  <a:chOff x="4490321" y="404816"/>
                  <a:chExt cx="4457175" cy="4094849"/>
                </a:xfrm>
              </p:grpSpPr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490321" y="404816"/>
                    <a:ext cx="4457175" cy="2418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5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hakra Petch" panose="00000800000000000000" pitchFamily="2" charset="-34"/>
                        <a:cs typeface="Chakra Petch" panose="00000800000000000000" pitchFamily="2" charset="-34"/>
                      </a:rPr>
                      <a:t>อัลกอริทึม</a:t>
                    </a:r>
                    <a:br>
                      <a:rPr lang="th-TH" sz="5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hakra Petch" panose="00000800000000000000" pitchFamily="2" charset="-34"/>
                        <a:cs typeface="Chakra Petch" panose="00000800000000000000" pitchFamily="2" charset="-34"/>
                      </a:rPr>
                    </a:br>
                    <a:r>
                      <a:rPr lang="th-TH" sz="5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hakra Petch" panose="00000800000000000000" pitchFamily="2" charset="-34"/>
                        <a:cs typeface="Chakra Petch" panose="00000800000000000000" pitchFamily="2" charset="-34"/>
                      </a:rPr>
                      <a:t>แบบบรรยาย</a:t>
                    </a:r>
                  </a:p>
                </p:txBody>
              </p:sp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20062" y="2434747"/>
                    <a:ext cx="2064918" cy="2064918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26999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3389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รู้ไหมการทอดไข่เจียวมีขั้นตอนใดบ้าง?”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839" y="2178403"/>
            <a:ext cx="10850322" cy="4161129"/>
            <a:chOff x="600940" y="2528026"/>
            <a:chExt cx="10850322" cy="41611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0" y="3164540"/>
              <a:ext cx="3052177" cy="30521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026" y="3370643"/>
              <a:ext cx="2991236" cy="2991236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286600" y="2528026"/>
              <a:ext cx="4161129" cy="4161129"/>
              <a:chOff x="3895164" y="2554920"/>
              <a:chExt cx="4161129" cy="41611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5164" y="2554920"/>
                <a:ext cx="4161129" cy="4161129"/>
              </a:xfrm>
              <a:prstGeom prst="rect">
                <a:avLst/>
              </a:prstGeom>
            </p:spPr>
          </p:pic>
          <p:sp>
            <p:nvSpPr>
              <p:cNvPr id="14" name="Freeform 13"/>
              <p:cNvSpPr/>
              <p:nvPr/>
            </p:nvSpPr>
            <p:spPr>
              <a:xfrm rot="1812302">
                <a:off x="6480692" y="2747115"/>
                <a:ext cx="808506" cy="164776"/>
              </a:xfrm>
              <a:custGeom>
                <a:avLst/>
                <a:gdLst>
                  <a:gd name="connsiteX0" fmla="*/ 0 w 808506"/>
                  <a:gd name="connsiteY0" fmla="*/ 0 h 380472"/>
                  <a:gd name="connsiteX1" fmla="*/ 448235 w 808506"/>
                  <a:gd name="connsiteY1" fmla="*/ 98612 h 380472"/>
                  <a:gd name="connsiteX2" fmla="*/ 770964 w 808506"/>
                  <a:gd name="connsiteY2" fmla="*/ 349624 h 380472"/>
                  <a:gd name="connsiteX3" fmla="*/ 788894 w 808506"/>
                  <a:gd name="connsiteY3" fmla="*/ 367553 h 38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506" h="380472">
                    <a:moveTo>
                      <a:pt x="0" y="0"/>
                    </a:moveTo>
                    <a:cubicBezTo>
                      <a:pt x="159870" y="20170"/>
                      <a:pt x="319741" y="40341"/>
                      <a:pt x="448235" y="98612"/>
                    </a:cubicBezTo>
                    <a:cubicBezTo>
                      <a:pt x="576729" y="156883"/>
                      <a:pt x="714188" y="304801"/>
                      <a:pt x="770964" y="349624"/>
                    </a:cubicBezTo>
                    <a:cubicBezTo>
                      <a:pt x="827741" y="394448"/>
                      <a:pt x="808317" y="381000"/>
                      <a:pt x="788894" y="367553"/>
                    </a:cubicBez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2199837">
                <a:off x="6818281" y="2716597"/>
                <a:ext cx="566059" cy="74062"/>
              </a:xfrm>
              <a:custGeom>
                <a:avLst/>
                <a:gdLst>
                  <a:gd name="connsiteX0" fmla="*/ 0 w 808506"/>
                  <a:gd name="connsiteY0" fmla="*/ 0 h 380472"/>
                  <a:gd name="connsiteX1" fmla="*/ 448235 w 808506"/>
                  <a:gd name="connsiteY1" fmla="*/ 98612 h 380472"/>
                  <a:gd name="connsiteX2" fmla="*/ 770964 w 808506"/>
                  <a:gd name="connsiteY2" fmla="*/ 349624 h 380472"/>
                  <a:gd name="connsiteX3" fmla="*/ 788894 w 808506"/>
                  <a:gd name="connsiteY3" fmla="*/ 367553 h 38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506" h="380472">
                    <a:moveTo>
                      <a:pt x="0" y="0"/>
                    </a:moveTo>
                    <a:cubicBezTo>
                      <a:pt x="159870" y="20170"/>
                      <a:pt x="319741" y="40341"/>
                      <a:pt x="448235" y="98612"/>
                    </a:cubicBezTo>
                    <a:cubicBezTo>
                      <a:pt x="576729" y="156883"/>
                      <a:pt x="714188" y="304801"/>
                      <a:pt x="770964" y="349624"/>
                    </a:cubicBezTo>
                    <a:cubicBezTo>
                      <a:pt x="827741" y="394448"/>
                      <a:pt x="808317" y="381000"/>
                      <a:pt x="788894" y="367553"/>
                    </a:cubicBez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Freeform 16"/>
            <p:cNvSpPr/>
            <p:nvPr/>
          </p:nvSpPr>
          <p:spPr>
            <a:xfrm rot="18366833" flipH="1">
              <a:off x="4328227" y="3793837"/>
              <a:ext cx="808506" cy="164776"/>
            </a:xfrm>
            <a:custGeom>
              <a:avLst/>
              <a:gdLst>
                <a:gd name="connsiteX0" fmla="*/ 0 w 808506"/>
                <a:gd name="connsiteY0" fmla="*/ 0 h 380472"/>
                <a:gd name="connsiteX1" fmla="*/ 448235 w 808506"/>
                <a:gd name="connsiteY1" fmla="*/ 98612 h 380472"/>
                <a:gd name="connsiteX2" fmla="*/ 770964 w 808506"/>
                <a:gd name="connsiteY2" fmla="*/ 349624 h 380472"/>
                <a:gd name="connsiteX3" fmla="*/ 788894 w 808506"/>
                <a:gd name="connsiteY3" fmla="*/ 367553 h 38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506" h="380472">
                  <a:moveTo>
                    <a:pt x="0" y="0"/>
                  </a:moveTo>
                  <a:cubicBezTo>
                    <a:pt x="159870" y="20170"/>
                    <a:pt x="319741" y="40341"/>
                    <a:pt x="448235" y="98612"/>
                  </a:cubicBezTo>
                  <a:cubicBezTo>
                    <a:pt x="576729" y="156883"/>
                    <a:pt x="714188" y="304801"/>
                    <a:pt x="770964" y="349624"/>
                  </a:cubicBezTo>
                  <a:cubicBezTo>
                    <a:pt x="827741" y="394448"/>
                    <a:pt x="808317" y="381000"/>
                    <a:pt x="788894" y="367553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Freeform 17"/>
            <p:cNvSpPr/>
            <p:nvPr/>
          </p:nvSpPr>
          <p:spPr>
            <a:xfrm rot="17268268">
              <a:off x="4254132" y="3839193"/>
              <a:ext cx="566059" cy="74062"/>
            </a:xfrm>
            <a:custGeom>
              <a:avLst/>
              <a:gdLst>
                <a:gd name="connsiteX0" fmla="*/ 0 w 808506"/>
                <a:gd name="connsiteY0" fmla="*/ 0 h 380472"/>
                <a:gd name="connsiteX1" fmla="*/ 448235 w 808506"/>
                <a:gd name="connsiteY1" fmla="*/ 98612 h 380472"/>
                <a:gd name="connsiteX2" fmla="*/ 770964 w 808506"/>
                <a:gd name="connsiteY2" fmla="*/ 349624 h 380472"/>
                <a:gd name="connsiteX3" fmla="*/ 788894 w 808506"/>
                <a:gd name="connsiteY3" fmla="*/ 367553 h 38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506" h="380472">
                  <a:moveTo>
                    <a:pt x="0" y="0"/>
                  </a:moveTo>
                  <a:cubicBezTo>
                    <a:pt x="159870" y="20170"/>
                    <a:pt x="319741" y="40341"/>
                    <a:pt x="448235" y="98612"/>
                  </a:cubicBezTo>
                  <a:cubicBezTo>
                    <a:pt x="576729" y="156883"/>
                    <a:pt x="714188" y="304801"/>
                    <a:pt x="770964" y="349624"/>
                  </a:cubicBezTo>
                  <a:cubicBezTo>
                    <a:pt x="827741" y="394448"/>
                    <a:pt x="808317" y="381000"/>
                    <a:pt x="788894" y="367553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99612" y="2566798"/>
            <a:ext cx="7912459" cy="3421001"/>
            <a:chOff x="4040212" y="2300030"/>
            <a:chExt cx="7116901" cy="3421001"/>
          </a:xfrm>
        </p:grpSpPr>
        <p:sp>
          <p:nvSpPr>
            <p:cNvPr id="10" name="Oval 9"/>
            <p:cNvSpPr/>
            <p:nvPr/>
          </p:nvSpPr>
          <p:spPr>
            <a:xfrm>
              <a:off x="4040212" y="2300030"/>
              <a:ext cx="7116901" cy="3421001"/>
            </a:xfrm>
            <a:prstGeom prst="ellipse">
              <a:avLst/>
            </a:prstGeom>
            <a:solidFill>
              <a:srgbClr val="99CCFF"/>
            </a:solidFill>
            <a:ln w="57150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99CC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1027" y="2484217"/>
              <a:ext cx="6535272" cy="319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 กระบวนการแก้ปัญหา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ที่สามารถอธิบายการทำงานป็นขั้นตอนที่ชัดเจน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เมื่อนำเข้าอะไร แล้วจะต้องได้ผลลัพธ์เช่นไร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กระบวนการนี้ประกอบด้วย วิธีการเป็นขั้นๆ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และมีส่วนที่ต้องทำแบบวนซ้ำ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จนเสร็จสิ้นการทำงาน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899883" y="1064982"/>
            <a:ext cx="6724918" cy="1040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อัลกอริทึม(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Algorithm) 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6" y="2300030"/>
            <a:ext cx="3761892" cy="37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374" y="1052299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3399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การเขียนอัลกอริทึม มี 3 รูปแบบ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1636" y="1920165"/>
            <a:ext cx="11220305" cy="4585855"/>
            <a:chOff x="324742" y="1700058"/>
            <a:chExt cx="11220305" cy="4585855"/>
          </a:xfrm>
        </p:grpSpPr>
        <p:grpSp>
          <p:nvGrpSpPr>
            <p:cNvPr id="3" name="Group 2"/>
            <p:cNvGrpSpPr/>
            <p:nvPr/>
          </p:nvGrpSpPr>
          <p:grpSpPr>
            <a:xfrm>
              <a:off x="324742" y="4265316"/>
              <a:ext cx="3745233" cy="1959041"/>
              <a:chOff x="1212248" y="3162657"/>
              <a:chExt cx="3745233" cy="195904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654559" y="3162657"/>
                <a:ext cx="860612" cy="869576"/>
              </a:xfrm>
              <a:prstGeom prst="ellipse">
                <a:avLst/>
              </a:prstGeom>
              <a:solidFill>
                <a:srgbClr val="FA48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1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212248" y="4032233"/>
                <a:ext cx="3745233" cy="108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32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แบบบรรยาย</a:t>
                </a:r>
              </a:p>
              <a:p>
                <a:pPr lvl="0" algn="ctr"/>
                <a:r>
                  <a:rPr lang="th-TH" sz="20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sz="2000" b="1" dirty="0">
                    <a:solidFill>
                      <a:srgbClr val="FA4854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narrative description)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09586" y="4265316"/>
              <a:ext cx="2212465" cy="2020597"/>
              <a:chOff x="5309586" y="4265316"/>
              <a:chExt cx="2212465" cy="202059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985512" y="4265316"/>
                <a:ext cx="860612" cy="8695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2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09586" y="5134892"/>
                <a:ext cx="2212465" cy="1151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3200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แบบผังงาน</a:t>
                </a:r>
              </a:p>
              <a:p>
                <a:pPr lvl="0" algn="ctr"/>
                <a:r>
                  <a:rPr lang="th-TH" sz="2400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sz="2400" b="1" dirty="0">
                    <a:solidFill>
                      <a:srgbClr val="FFC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flowchart)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862902" y="4265316"/>
              <a:ext cx="2682145" cy="2020597"/>
              <a:chOff x="8862902" y="4265316"/>
              <a:chExt cx="2682145" cy="202059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9773668" y="4265316"/>
                <a:ext cx="860612" cy="86957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cs typeface="Chakra Petch" panose="00000500000000000000"/>
                  </a:rPr>
                  <a:t>3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862902" y="5134892"/>
                <a:ext cx="2682145" cy="1151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3200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แบบรหัสเทียม</a:t>
                </a:r>
              </a:p>
              <a:p>
                <a:pPr lvl="0" algn="ctr"/>
                <a:r>
                  <a:rPr lang="th-TH" sz="2400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sz="2400" b="1" dirty="0">
                    <a:solidFill>
                      <a:srgbClr val="00B0F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pseudo code)</a:t>
                </a:r>
                <a:endParaRPr lang="th-TH" sz="2400" b="1" dirty="0">
                  <a:solidFill>
                    <a:srgbClr val="00B0F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588" y="1833988"/>
              <a:ext cx="2224772" cy="22247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80" y="1700058"/>
              <a:ext cx="2364956" cy="23649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252" y="1767241"/>
              <a:ext cx="2364520" cy="2364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94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086358"/>
            <a:ext cx="12192001" cy="69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ตัวอย่าง</a:t>
            </a:r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อัลกอริทึมแบบบรรยาย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86319" y="2061882"/>
            <a:ext cx="3424517" cy="4114800"/>
            <a:chOff x="4159624" y="1855694"/>
            <a:chExt cx="3424517" cy="4114800"/>
          </a:xfrm>
        </p:grpSpPr>
        <p:sp>
          <p:nvSpPr>
            <p:cNvPr id="17" name="Rectangle 16"/>
            <p:cNvSpPr/>
            <p:nvPr/>
          </p:nvSpPr>
          <p:spPr>
            <a:xfrm>
              <a:off x="4159624" y="1855694"/>
              <a:ext cx="3424517" cy="4114800"/>
            </a:xfrm>
            <a:prstGeom prst="rect">
              <a:avLst/>
            </a:prstGeom>
            <a:solidFill>
              <a:srgbClr val="00E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64845" y="2122529"/>
              <a:ext cx="2736943" cy="371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การปลูกต้นไม้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1.ขุดหลุม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2.ใส่ปุ๋ย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3.นำต้นไม้ลงหลุม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4.กลบดิน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5.ปักหลักยึดต้นไม้</a:t>
              </a:r>
            </a:p>
            <a:p>
              <a:pPr lvl="0">
                <a:lnSpc>
                  <a:spcPct val="150000"/>
                </a:lnSpc>
              </a:pPr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6.รดน้ำ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3" y="1854111"/>
            <a:ext cx="2487744" cy="248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826">
            <a:off x="10096744" y="3860605"/>
            <a:ext cx="1498193" cy="1498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86">
            <a:off x="2140107" y="4732845"/>
            <a:ext cx="1765364" cy="1765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75" y="4414098"/>
            <a:ext cx="2305734" cy="23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91054"/>
            <a:ext cx="12191999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เรื่องเล่าของเด็กดี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68844" y="1452066"/>
            <a:ext cx="11882923" cy="5298176"/>
            <a:chOff x="168844" y="1452066"/>
            <a:chExt cx="11882923" cy="5298176"/>
          </a:xfrm>
        </p:grpSpPr>
        <p:grpSp>
          <p:nvGrpSpPr>
            <p:cNvPr id="84" name="Group 83"/>
            <p:cNvGrpSpPr/>
            <p:nvPr/>
          </p:nvGrpSpPr>
          <p:grpSpPr>
            <a:xfrm>
              <a:off x="168844" y="1452066"/>
              <a:ext cx="11882923" cy="5298176"/>
              <a:chOff x="168844" y="1452066"/>
              <a:chExt cx="11882923" cy="529817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68844" y="1452066"/>
                <a:ext cx="6376768" cy="1995804"/>
                <a:chOff x="607601" y="1344613"/>
                <a:chExt cx="6376768" cy="1995804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607601" y="1468852"/>
                  <a:ext cx="6376768" cy="1871565"/>
                  <a:chOff x="607601" y="1468852"/>
                  <a:chExt cx="6376768" cy="1871565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959098" y="2016890"/>
                    <a:ext cx="5025271" cy="1230639"/>
                    <a:chOff x="1959098" y="2016890"/>
                    <a:chExt cx="5025271" cy="1230639"/>
                  </a:xfrm>
                </p:grpSpPr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2163964" y="2016890"/>
                      <a:ext cx="4501879" cy="1230639"/>
                    </a:xfrm>
                    <a:prstGeom prst="ellipse">
                      <a:avLst/>
                    </a:prstGeom>
                    <a:solidFill>
                      <a:srgbClr val="99CCFF"/>
                    </a:solidFill>
                    <a:ln>
                      <a:solidFill>
                        <a:srgbClr val="99CC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" name="Rectangle 1"/>
                    <p:cNvSpPr/>
                    <p:nvPr/>
                  </p:nvSpPr>
                  <p:spPr>
                    <a:xfrm>
                      <a:off x="1959098" y="2218800"/>
                      <a:ext cx="5025271" cy="99719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lvl="0" algn="ctr"/>
                      <a:r>
                        <a:rPr lang="th-TH" sz="1400" b="1" dirty="0">
                          <a:solidFill>
                            <a:prstClr val="black"/>
                          </a:solidFill>
                          <a:latin typeface="Chakra Petch" panose="00000500000000000000" pitchFamily="2" charset="-34"/>
                          <a:cs typeface="Chakra Petch" panose="00000500000000000000" pitchFamily="2" charset="-34"/>
                        </a:rPr>
                        <a:t>เด็กดีเป็นนักเรียนชั้นป.3 ของโรงเรียนแห่งความสุข </a:t>
                      </a:r>
                    </a:p>
                    <a:p>
                      <a:pPr lvl="0" algn="ctr"/>
                      <a:r>
                        <a:rPr lang="th-TH" sz="1400" b="1" dirty="0">
                          <a:solidFill>
                            <a:prstClr val="black"/>
                          </a:solidFill>
                          <a:latin typeface="Chakra Petch" panose="00000500000000000000" pitchFamily="2" charset="-34"/>
                          <a:cs typeface="Chakra Petch" panose="00000500000000000000" pitchFamily="2" charset="-34"/>
                        </a:rPr>
                        <a:t>ทุกวันจันทร์ ถึง วันศุกร์ เด็กดีจะตื่น ตั้งแต่ 6.00น. </a:t>
                      </a:r>
                    </a:p>
                    <a:p>
                      <a:pPr lvl="0" algn="ctr"/>
                      <a:r>
                        <a:rPr lang="th-TH" sz="1400" b="1" dirty="0">
                          <a:solidFill>
                            <a:prstClr val="black"/>
                          </a:solidFill>
                          <a:latin typeface="Chakra Petch" panose="00000500000000000000" pitchFamily="2" charset="-34"/>
                          <a:cs typeface="Chakra Petch" panose="00000500000000000000" pitchFamily="2" charset="-34"/>
                        </a:rPr>
                        <a:t>เพื่อเตรียมตัวไปโรงเรียน</a:t>
                      </a:r>
                    </a:p>
                  </p:txBody>
                </p:sp>
              </p:grpSp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7601" y="1468852"/>
                    <a:ext cx="1871565" cy="187156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49186">
                  <a:off x="3736585" y="1344613"/>
                  <a:ext cx="845243" cy="845243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2143897" y="3345301"/>
                <a:ext cx="4924004" cy="1483369"/>
                <a:chOff x="1720430" y="3093146"/>
                <a:chExt cx="4924004" cy="1483369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20430" y="3409626"/>
                  <a:ext cx="4511431" cy="1085182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846891" y="3488567"/>
                  <a:ext cx="4187325" cy="997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th-TH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หลังจากตื่นนอนเด็กดีจะล้างหน้า </a:t>
                  </a:r>
                </a:p>
                <a:p>
                  <a:pPr lvl="0" algn="ctr"/>
                  <a:r>
                    <a:rPr lang="th-TH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แปรงฟันด้วยความงัวเงีย </a:t>
                  </a:r>
                </a:p>
                <a:p>
                  <a:pPr lvl="0" algn="ctr"/>
                  <a:r>
                    <a:rPr lang="th-TH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พร้อมกับยืนมองหน้าตัวเองในกระจก</a:t>
                  </a:r>
                </a:p>
              </p:txBody>
            </p: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1065" y="3093146"/>
                  <a:ext cx="1483369" cy="1483369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6930498" y="1783497"/>
                <a:ext cx="5121269" cy="2111619"/>
                <a:chOff x="7193082" y="956507"/>
                <a:chExt cx="5121269" cy="2111619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02920" y="1740292"/>
                  <a:ext cx="4511431" cy="1085182"/>
                </a:xfrm>
                <a:prstGeom prst="rect">
                  <a:avLst/>
                </a:prstGeom>
              </p:spPr>
            </p:pic>
            <p:grpSp>
              <p:nvGrpSpPr>
                <p:cNvPr id="77" name="Group 76"/>
                <p:cNvGrpSpPr/>
                <p:nvPr/>
              </p:nvGrpSpPr>
              <p:grpSpPr>
                <a:xfrm>
                  <a:off x="7193082" y="956507"/>
                  <a:ext cx="4792964" cy="2111619"/>
                  <a:chOff x="7193082" y="956507"/>
                  <a:chExt cx="4792964" cy="2111619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8131223" y="1784285"/>
                    <a:ext cx="3854823" cy="9971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เด็กดีทานอาหารที่แม่เตรียมให้</a:t>
                    </a:r>
                  </a:p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อย่างเอร็ดอร่อย</a:t>
                    </a:r>
                  </a:p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เพราะแม่เขาทำอาหารอร่อยที่สุดในโลก</a:t>
                    </a:r>
                  </a:p>
                </p:txBody>
              </p:sp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93082" y="956507"/>
                    <a:ext cx="1549512" cy="211161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458796" y="4724205"/>
                <a:ext cx="5279589" cy="1973032"/>
                <a:chOff x="790490" y="4383058"/>
                <a:chExt cx="5279589" cy="1973032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58648" y="4635030"/>
                  <a:ext cx="4511431" cy="1085182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1981365" y="4865722"/>
                  <a:ext cx="4088714" cy="695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th-TH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เมื่อแปรงฟันเสร็จ เด็กดีก็รีบอาบน้ำ แต่งตัว </a:t>
                  </a:r>
                </a:p>
                <a:p>
                  <a:pPr lvl="0" algn="ctr"/>
                  <a:r>
                    <a:rPr lang="th-TH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จะได้ไปทานอาหารฝีมือแม่</a:t>
                  </a:r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490" y="4383058"/>
                  <a:ext cx="1536316" cy="1536316"/>
                </a:xfrm>
                <a:prstGeom prst="rect">
                  <a:avLst/>
                </a:prstGeom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2540321" y="5433376"/>
                  <a:ext cx="2644471" cy="922714"/>
                  <a:chOff x="4505678" y="5082608"/>
                  <a:chExt cx="2644471" cy="922714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1160115">
                    <a:off x="4505678" y="5123517"/>
                    <a:ext cx="761046" cy="761046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398038">
                    <a:off x="6227435" y="5082608"/>
                    <a:ext cx="922714" cy="922714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371" y="5157132"/>
                    <a:ext cx="826709" cy="82670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0" name="Group 79"/>
              <p:cNvGrpSpPr/>
              <p:nvPr/>
            </p:nvGrpSpPr>
            <p:grpSpPr>
              <a:xfrm>
                <a:off x="7249537" y="4170786"/>
                <a:ext cx="4746297" cy="2579456"/>
                <a:chOff x="7249537" y="4170786"/>
                <a:chExt cx="4746297" cy="2579456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0979" y="5152045"/>
                  <a:ext cx="1598197" cy="1598197"/>
                </a:xfrm>
                <a:prstGeom prst="rect">
                  <a:avLst/>
                </a:prstGeom>
              </p:spPr>
            </p:pic>
            <p:grpSp>
              <p:nvGrpSpPr>
                <p:cNvPr id="79" name="Group 78"/>
                <p:cNvGrpSpPr/>
                <p:nvPr/>
              </p:nvGrpSpPr>
              <p:grpSpPr>
                <a:xfrm>
                  <a:off x="7249537" y="4170786"/>
                  <a:ext cx="4746297" cy="1110174"/>
                  <a:chOff x="7853172" y="3576576"/>
                  <a:chExt cx="4746297" cy="1110174"/>
                </a:xfrm>
              </p:grpSpPr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088038" y="3576576"/>
                    <a:ext cx="4511431" cy="1085182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/>
                  <p:cNvSpPr/>
                  <p:nvPr/>
                </p:nvSpPr>
                <p:spPr>
                  <a:xfrm>
                    <a:off x="8567572" y="3689554"/>
                    <a:ext cx="3747245" cy="9971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ปี๊ดๆ เสียงรถโรงเรียนมารับเด็กดีแล้ว </a:t>
                    </a:r>
                  </a:p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เด็กดีรีบหยิบกระเป๋า กอดหอมแม่ </a:t>
                    </a:r>
                  </a:p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และรีบขึ้นรถไปโรงเรียน</a:t>
                    </a:r>
                  </a:p>
                </p:txBody>
              </p: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765189">
                    <a:off x="7853172" y="3586016"/>
                    <a:ext cx="1050101" cy="105010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86" t="41819"/>
              <a:stretch/>
            </p:blipFill>
            <p:spPr>
              <a:xfrm rot="11616828">
                <a:off x="2427352" y="3372270"/>
                <a:ext cx="379596" cy="3607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86" t="41819"/>
              <a:stretch/>
            </p:blipFill>
            <p:spPr>
              <a:xfrm rot="13333938">
                <a:off x="9634646" y="3714724"/>
                <a:ext cx="379596" cy="3607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86" t="41819"/>
              <a:stretch/>
            </p:blipFill>
            <p:spPr>
              <a:xfrm rot="15611427">
                <a:off x="5262400" y="4775284"/>
                <a:ext cx="379596" cy="360785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488" y="5086486"/>
              <a:ext cx="1366995" cy="1366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11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7377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B0F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มาช่วยกันเขียนอธิบายขั้นตอนกิจวัตรประจำวันก่อนไปโรงเรียน</a:t>
            </a:r>
          </a:p>
          <a:p>
            <a:pPr algn="ctr"/>
            <a:r>
              <a:rPr lang="th-TH" sz="3200" b="1" dirty="0">
                <a:solidFill>
                  <a:srgbClr val="00B0F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จากเรื่องเล่าของเด็กดีกันเถอะ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62845" y="3299012"/>
            <a:ext cx="5266310" cy="1848324"/>
            <a:chOff x="830223" y="3381548"/>
            <a:chExt cx="5342084" cy="1848324"/>
          </a:xfrm>
        </p:grpSpPr>
        <p:sp>
          <p:nvSpPr>
            <p:cNvPr id="12" name="Rounded Rectangle 11"/>
            <p:cNvSpPr/>
            <p:nvPr/>
          </p:nvSpPr>
          <p:spPr>
            <a:xfrm>
              <a:off x="931902" y="3381548"/>
              <a:ext cx="5240405" cy="18483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30223" y="3489796"/>
              <a:ext cx="5081232" cy="1579634"/>
              <a:chOff x="471635" y="4889807"/>
              <a:chExt cx="5081232" cy="157963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1635" y="5140397"/>
                <a:ext cx="3745233" cy="1003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2800" b="1" dirty="0">
                    <a:solidFill>
                      <a:srgbClr val="0070C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แบบบรรยาย</a:t>
                </a:r>
              </a:p>
              <a:p>
                <a:pPr lvl="0" algn="ctr"/>
                <a:r>
                  <a:rPr lang="th-TH" b="1" dirty="0">
                    <a:solidFill>
                      <a:srgbClr val="0070C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narrative description)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3233" y="4889807"/>
                <a:ext cx="1579634" cy="1579634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51" y="4175426"/>
            <a:ext cx="2711820" cy="2711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090">
            <a:off x="549306" y="2617796"/>
            <a:ext cx="2670258" cy="26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404" y="1099541"/>
            <a:ext cx="12192000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อัลกอริทึมที่ดี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76635" r="71480" b="7927"/>
          <a:stretch/>
        </p:blipFill>
        <p:spPr>
          <a:xfrm>
            <a:off x="8534399" y="2250770"/>
            <a:ext cx="3101971" cy="31323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3337" y="5552903"/>
            <a:ext cx="10685930" cy="1078766"/>
            <a:chOff x="822245" y="4748156"/>
            <a:chExt cx="5531225" cy="1267675"/>
          </a:xfrm>
        </p:grpSpPr>
        <p:sp>
          <p:nvSpPr>
            <p:cNvPr id="19" name="Rounded Rectangle 18"/>
            <p:cNvSpPr/>
            <p:nvPr/>
          </p:nvSpPr>
          <p:spPr>
            <a:xfrm>
              <a:off x="822245" y="4748156"/>
              <a:ext cx="5531225" cy="11230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86117" y="4975545"/>
              <a:ext cx="5298142" cy="1040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4.การทำงานของอัลกอริทึมจะต้องสิ้นสุด หลังจากดำเนินงานตามระยะเวลาที่กำหนด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64775" y="2065355"/>
            <a:ext cx="5907742" cy="914616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2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1.มีลำดับขั้นตอนทำงาน ก่อน-หลัง ชัดเจน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5812" y="3237015"/>
            <a:ext cx="3684496" cy="91461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2.เข้าใจง่ายและไม่กำกวม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5812" y="4408675"/>
            <a:ext cx="6714565" cy="91461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3.สามารถประมวลผลการทำงานด้วยคอมพิวเตอร์ได้</a:t>
            </a:r>
          </a:p>
        </p:txBody>
      </p:sp>
    </p:spTree>
    <p:extLst>
      <p:ext uri="{BB962C8B-B14F-4D97-AF65-F5344CB8AC3E}">
        <p14:creationId xmlns:p14="http://schemas.microsoft.com/office/powerpoint/2010/main" val="3916390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291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124</cp:revision>
  <dcterms:created xsi:type="dcterms:W3CDTF">2021-03-23T10:29:04Z</dcterms:created>
  <dcterms:modified xsi:type="dcterms:W3CDTF">2021-10-23T06:55:39Z</dcterms:modified>
</cp:coreProperties>
</file>