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  <p:sldMasterId id="2147483660" r:id="rId2"/>
  </p:sldMasterIdLst>
  <p:notesMasterIdLst>
    <p:notesMasterId r:id="rId38"/>
  </p:notesMasterIdLst>
  <p:sldIdLst>
    <p:sldId id="309" r:id="rId3"/>
    <p:sldId id="259" r:id="rId4"/>
    <p:sldId id="279" r:id="rId5"/>
    <p:sldId id="280" r:id="rId6"/>
    <p:sldId id="281" r:id="rId7"/>
    <p:sldId id="282" r:id="rId8"/>
    <p:sldId id="283" r:id="rId9"/>
    <p:sldId id="284" r:id="rId10"/>
    <p:sldId id="285" r:id="rId11"/>
    <p:sldId id="286" r:id="rId12"/>
    <p:sldId id="287" r:id="rId13"/>
    <p:sldId id="288" r:id="rId14"/>
    <p:sldId id="289" r:id="rId15"/>
    <p:sldId id="290" r:id="rId16"/>
    <p:sldId id="291" r:id="rId17"/>
    <p:sldId id="310" r:id="rId18"/>
    <p:sldId id="311" r:id="rId19"/>
    <p:sldId id="312" r:id="rId20"/>
    <p:sldId id="292" r:id="rId21"/>
    <p:sldId id="293" r:id="rId22"/>
    <p:sldId id="294" r:id="rId23"/>
    <p:sldId id="295" r:id="rId24"/>
    <p:sldId id="296" r:id="rId25"/>
    <p:sldId id="297" r:id="rId26"/>
    <p:sldId id="298" r:id="rId27"/>
    <p:sldId id="299" r:id="rId28"/>
    <p:sldId id="300" r:id="rId29"/>
    <p:sldId id="301" r:id="rId30"/>
    <p:sldId id="302" r:id="rId31"/>
    <p:sldId id="303" r:id="rId32"/>
    <p:sldId id="304" r:id="rId33"/>
    <p:sldId id="305" r:id="rId34"/>
    <p:sldId id="306" r:id="rId35"/>
    <p:sldId id="307" r:id="rId36"/>
    <p:sldId id="308" r:id="rId37"/>
  </p:sldIdLst>
  <p:sldSz cx="12192000" cy="6858000"/>
  <p:notesSz cx="6858000" cy="9144000"/>
  <p:embeddedFontLst>
    <p:embeddedFont>
      <p:font typeface="Browallia New" panose="020B0604020202020204" pitchFamily="34" charset="-34"/>
      <p:regular r:id="rId39"/>
      <p:bold r:id="rId40"/>
      <p:italic r:id="rId41"/>
      <p:boldItalic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Calibri Light" panose="020F0302020204030204" pitchFamily="34" charset="0"/>
      <p:regular r:id="rId47"/>
      <p:italic r:id="rId48"/>
    </p:embeddedFont>
    <p:embeddedFont>
      <p:font typeface="TH Sarabun New" panose="020B0500040200020003" pitchFamily="34" charset="-34"/>
      <p:regular r:id="rId49"/>
      <p:bold r:id="rId50"/>
      <p:italic r:id="rId51"/>
      <p:boldItalic r:id="rId52"/>
    </p:embeddedFont>
    <p:embeddedFont>
      <p:font typeface="TH SarabunPSK" panose="020B0500040200020003" pitchFamily="34" charset="-34"/>
      <p:regular r:id="rId53"/>
      <p:bold r:id="rId54"/>
      <p:italic r:id="rId55"/>
      <p:boldItalic r:id="rId5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C99B"/>
    <a:srgbClr val="71CDE4"/>
    <a:srgbClr val="F8A88F"/>
    <a:srgbClr val="F498AF"/>
    <a:srgbClr val="E7F2D4"/>
    <a:srgbClr val="C9E195"/>
    <a:srgbClr val="823A6F"/>
    <a:srgbClr val="FEEBE8"/>
    <a:srgbClr val="5D66AE"/>
    <a:srgbClr val="8A91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604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5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72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font" Target="fonts/font17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font" Target="fonts/font18.fntdata"/><Relationship Id="rId8" Type="http://schemas.openxmlformats.org/officeDocument/2006/relationships/slide" Target="slides/slide6.xml"/><Relationship Id="rId51" Type="http://schemas.openxmlformats.org/officeDocument/2006/relationships/font" Target="fonts/font13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59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1.fntdata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50923A-54F7-477C-9064-D6F12697E660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0B8DBF-C4E3-4819-9681-C8BDCF47F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871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190132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89167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2796410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th-TH" dirty="0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3</a:t>
            </a: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075FD11F-E577-47AA-8585-76B98CF7B0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9465" y="0"/>
            <a:ext cx="1182535" cy="1182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7069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4841006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5387303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028892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4873092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6235308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4829125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498420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3</a:t>
            </a: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358294D9-FCFE-4FA0-BFEE-F0E42EE25A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884" y="11542"/>
            <a:ext cx="1127116" cy="1127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6730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54694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739481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718341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142140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99945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362696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679897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987144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86094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813507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530546"/>
            <a:ext cx="4114800" cy="2650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281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530546"/>
            <a:ext cx="4114800" cy="2650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r>
              <a:rPr lang="th-TH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</a:t>
            </a:r>
            <a:r>
              <a:rPr lang="en-US">
                <a:solidFill>
                  <a:prstClr val="black">
                    <a:lumMod val="75000"/>
                    <a:lumOff val="25000"/>
                  </a:prstClr>
                </a:solidFill>
              </a:rPr>
              <a:t>3</a:t>
            </a:r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197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6.png"/><Relationship Id="rId7" Type="http://schemas.openxmlformats.org/officeDocument/2006/relationships/image" Target="../media/image4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AC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"/>
            <a:ext cx="5783415" cy="2818826"/>
          </a:xfrm>
          <a:prstGeom prst="rect">
            <a:avLst/>
          </a:prstGeom>
          <a:solidFill>
            <a:srgbClr val="C954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5379" y="275860"/>
            <a:ext cx="4270721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11500" b="1" dirty="0">
                <a:solidFill>
                  <a:prstClr val="white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เทคโนโลยี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25591" y="3621250"/>
            <a:ext cx="158686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0" b="1" dirty="0">
                <a:solidFill>
                  <a:prstClr val="white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๓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68995" y="3821595"/>
            <a:ext cx="37000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5400" dirty="0">
                <a:solidFill>
                  <a:prstClr val="white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ชั้นประถมศึกษาปีที่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415" y="0"/>
            <a:ext cx="6408586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0" y="2818827"/>
            <a:ext cx="1654630" cy="4039173"/>
            <a:chOff x="4128785" y="2818827"/>
            <a:chExt cx="1654630" cy="403917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9" r="1"/>
            <a:stretch/>
          </p:blipFill>
          <p:spPr>
            <a:xfrm>
              <a:off x="4128785" y="4929335"/>
              <a:ext cx="1654629" cy="1928665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0"/>
            <a:stretch/>
          </p:blipFill>
          <p:spPr>
            <a:xfrm>
              <a:off x="4128786" y="2818827"/>
              <a:ext cx="1654629" cy="2283010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725454" y="1540896"/>
            <a:ext cx="419057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6000" b="1" dirty="0">
                <a:solidFill>
                  <a:prstClr val="white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(วิทยาการคำนวณ)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2645" y="5613426"/>
            <a:ext cx="1083470" cy="99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25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92900" y="2065177"/>
            <a:ext cx="3418790" cy="2401076"/>
          </a:xfrm>
          <a:prstGeom prst="roundRect">
            <a:avLst>
              <a:gd name="adj" fmla="val 9619"/>
            </a:avLst>
          </a:prstGeom>
          <a:solidFill>
            <a:srgbClr val="F8F5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556829"/>
            <a:ext cx="5919256" cy="56719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6206" y="2242433"/>
            <a:ext cx="377119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ถ้าวาดภาพแสดงเส้นทาง</a:t>
            </a:r>
            <a:br>
              <a:rPr lang="en-US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การเดินทางจากประตู</a:t>
            </a:r>
            <a:br>
              <a:rPr lang="en-US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หน้าโรงเรียนไปโรงอาหารได้ </a:t>
            </a:r>
            <a:br>
              <a:rPr lang="en-US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ดังนี้</a:t>
            </a:r>
          </a:p>
        </p:txBody>
      </p:sp>
    </p:spTree>
    <p:extLst>
      <p:ext uri="{BB962C8B-B14F-4D97-AF65-F5344CB8AC3E}">
        <p14:creationId xmlns:p14="http://schemas.microsoft.com/office/powerpoint/2010/main" val="3930366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1239270" y="2108599"/>
            <a:ext cx="27650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การเริ่มต้นหรือจบการทำงาน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4910355" y="1295341"/>
            <a:ext cx="2859887" cy="1274923"/>
            <a:chOff x="4685451" y="1672738"/>
            <a:chExt cx="2859887" cy="1274923"/>
          </a:xfrm>
        </p:grpSpPr>
        <p:sp>
          <p:nvSpPr>
            <p:cNvPr id="6" name="Flowchart: Process 5"/>
            <p:cNvSpPr/>
            <p:nvPr/>
          </p:nvSpPr>
          <p:spPr>
            <a:xfrm>
              <a:off x="5354104" y="1672738"/>
              <a:ext cx="1522580" cy="731520"/>
            </a:xfrm>
            <a:prstGeom prst="flowChartProcess">
              <a:avLst/>
            </a:prstGeom>
            <a:solidFill>
              <a:srgbClr val="FDD1B8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685451" y="2485996"/>
              <a:ext cx="28598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การปฏิบัติงานหรือกระบวนการ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8676315" y="1295341"/>
            <a:ext cx="1726569" cy="1270524"/>
            <a:chOff x="1675689" y="3192156"/>
            <a:chExt cx="1726569" cy="1270524"/>
          </a:xfrm>
        </p:grpSpPr>
        <p:sp>
          <p:nvSpPr>
            <p:cNvPr id="8" name="Flowchart: Decision 7"/>
            <p:cNvSpPr/>
            <p:nvPr/>
          </p:nvSpPr>
          <p:spPr>
            <a:xfrm>
              <a:off x="1675689" y="3192156"/>
              <a:ext cx="1726569" cy="731520"/>
            </a:xfrm>
            <a:prstGeom prst="flowChartDecision">
              <a:avLst/>
            </a:prstGeom>
            <a:solidFill>
              <a:srgbClr val="B5E1E3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855356" y="4001015"/>
              <a:ext cx="13672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การตัดสินใจ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204866" y="2770949"/>
            <a:ext cx="2782376" cy="1270524"/>
            <a:chOff x="4724206" y="3192156"/>
            <a:chExt cx="2782376" cy="1270524"/>
          </a:xfrm>
        </p:grpSpPr>
        <p:sp>
          <p:nvSpPr>
            <p:cNvPr id="10" name="Flowchart: Data 9"/>
            <p:cNvSpPr/>
            <p:nvPr/>
          </p:nvSpPr>
          <p:spPr>
            <a:xfrm>
              <a:off x="5098763" y="3192156"/>
              <a:ext cx="2033262" cy="731520"/>
            </a:xfrm>
            <a:prstGeom prst="flowChartInputOutput">
              <a:avLst/>
            </a:prstGeom>
            <a:solidFill>
              <a:srgbClr val="C7B1D5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724206" y="4001015"/>
              <a:ext cx="27823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การนำเข้าข้อมูลทางแป้นพิมพ์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5684673" y="3238821"/>
            <a:ext cx="1300370" cy="802652"/>
            <a:chOff x="1888787" y="5023737"/>
            <a:chExt cx="1300370" cy="802652"/>
          </a:xfrm>
        </p:grpSpPr>
        <p:sp>
          <p:nvSpPr>
            <p:cNvPr id="11" name="Flowchart: Connector 10"/>
            <p:cNvSpPr/>
            <p:nvPr/>
          </p:nvSpPr>
          <p:spPr>
            <a:xfrm>
              <a:off x="2414023" y="5023737"/>
              <a:ext cx="249898" cy="249898"/>
            </a:xfrm>
            <a:prstGeom prst="flowChartConnector">
              <a:avLst/>
            </a:prstGeom>
            <a:solidFill>
              <a:srgbClr val="EF7CB2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888787" y="5364724"/>
              <a:ext cx="13003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จุดเชื่อมต่อ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388217" y="2865474"/>
            <a:ext cx="2302919" cy="1175999"/>
            <a:chOff x="4963934" y="4606074"/>
            <a:chExt cx="2302919" cy="1175999"/>
          </a:xfrm>
        </p:grpSpPr>
        <p:grpSp>
          <p:nvGrpSpPr>
            <p:cNvPr id="20" name="Group 19"/>
            <p:cNvGrpSpPr/>
            <p:nvPr/>
          </p:nvGrpSpPr>
          <p:grpSpPr>
            <a:xfrm>
              <a:off x="5459173" y="4606074"/>
              <a:ext cx="197836" cy="692899"/>
              <a:chOff x="7326559" y="4634475"/>
              <a:chExt cx="197836" cy="692899"/>
            </a:xfrm>
          </p:grpSpPr>
          <p:cxnSp>
            <p:nvCxnSpPr>
              <p:cNvPr id="15" name="Straight Arrow Connector 14"/>
              <p:cNvCxnSpPr/>
              <p:nvPr/>
            </p:nvCxnSpPr>
            <p:spPr>
              <a:xfrm>
                <a:off x="7326559" y="4634475"/>
                <a:ext cx="0" cy="692899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 flipV="1">
                <a:off x="7524395" y="4634475"/>
                <a:ext cx="0" cy="692899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oup 20"/>
            <p:cNvGrpSpPr/>
            <p:nvPr/>
          </p:nvGrpSpPr>
          <p:grpSpPr>
            <a:xfrm rot="16200000">
              <a:off x="6102377" y="4611159"/>
              <a:ext cx="197836" cy="692899"/>
              <a:chOff x="7326559" y="4634475"/>
              <a:chExt cx="197836" cy="692899"/>
            </a:xfrm>
          </p:grpSpPr>
          <p:cxnSp>
            <p:nvCxnSpPr>
              <p:cNvPr id="22" name="Straight Arrow Connector 21"/>
              <p:cNvCxnSpPr/>
              <p:nvPr/>
            </p:nvCxnSpPr>
            <p:spPr>
              <a:xfrm>
                <a:off x="7326559" y="4634475"/>
                <a:ext cx="0" cy="692899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/>
              <p:nvPr/>
            </p:nvCxnSpPr>
            <p:spPr>
              <a:xfrm flipV="1">
                <a:off x="7524395" y="4634475"/>
                <a:ext cx="0" cy="692899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TextBox 28"/>
            <p:cNvSpPr txBox="1"/>
            <p:nvPr/>
          </p:nvSpPr>
          <p:spPr>
            <a:xfrm>
              <a:off x="4963934" y="5320408"/>
              <a:ext cx="23029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ทิศทางการดำเนินงาน</a:t>
              </a: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636105" y="259260"/>
            <a:ext cx="102458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สำหรับการแสดงอัลกอริทึมโดยใช้สัญลักษณ์จะต้องใช้สัญลักษณ์ที่เป็นมาตรฐานเดียวกัน</a:t>
            </a:r>
            <a:b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ตัวอย่างสัญลักษณ์และความหมายของการใช้งานมีดังนี้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36105" y="4344578"/>
            <a:ext cx="64654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การแสดงอัลกอริทึมด้วยสัญลักษณ์เรียกอีกชื่อหนึ่งว่า ผังงาน </a:t>
            </a:r>
            <a:b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สำหรับการทำงานที่เรียงเป็นลำดับตั้งแต่ขั้นตอนแรกไปจนถึงขั้นตอนสุดท้าย เรียกว่า </a:t>
            </a:r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ผังงานโครงสร้างแบบเรียงลำดับ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ส่วนผังงานที่ต้องมีการตัดสินใจระหว่างการทำงาน เรียกว่า </a:t>
            </a:r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ผังงานโครงสร้างแบบทางเลือก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10402884" y="4768041"/>
            <a:ext cx="1214455" cy="1895039"/>
            <a:chOff x="10282206" y="4378896"/>
            <a:chExt cx="1214455" cy="1895039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52852" y="4378896"/>
              <a:ext cx="1073162" cy="1494929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10282206" y="5873825"/>
              <a:ext cx="12144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000" b="1" dirty="0">
                  <a:latin typeface="Browallia New" panose="020B0604020202020204" pitchFamily="34" charset="-34"/>
                  <a:cs typeface="Browallia New" panose="020B0604020202020204" pitchFamily="34" charset="-34"/>
                </a:rPr>
                <a:t>คำถามสำคัญ</a:t>
              </a:r>
            </a:p>
          </p:txBody>
        </p:sp>
      </p:grpSp>
      <p:sp>
        <p:nvSpPr>
          <p:cNvPr id="41" name="Rounded Rectangular Callout 40"/>
          <p:cNvSpPr/>
          <p:nvPr/>
        </p:nvSpPr>
        <p:spPr>
          <a:xfrm>
            <a:off x="7281124" y="4305354"/>
            <a:ext cx="2851110" cy="1597419"/>
          </a:xfrm>
          <a:prstGeom prst="wedgeRoundRectCallout">
            <a:avLst>
              <a:gd name="adj1" fmla="val 60325"/>
              <a:gd name="adj2" fmla="val -12532"/>
              <a:gd name="adj3" fmla="val 16667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7445961" y="4480383"/>
            <a:ext cx="26241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เพราะเหตุใดการเขียนผังงานจึงต้องใช้สัญลักษณ์ที่เป็นมาตรฐานเดียวกัน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778780" y="1295341"/>
            <a:ext cx="1685991" cy="731520"/>
          </a:xfrm>
          <a:prstGeom prst="roundRect">
            <a:avLst>
              <a:gd name="adj" fmla="val 50000"/>
            </a:avLst>
          </a:prstGeom>
          <a:solidFill>
            <a:srgbClr val="D9EAB6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2251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28205" y="172310"/>
            <a:ext cx="36535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จากตัวอย่างการเดินทางไปโรงอาหาร สามารถเขียนเป็นผังงานได้ดังนี้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556829"/>
            <a:ext cx="5919256" cy="5671910"/>
          </a:xfrm>
          <a:prstGeom prst="rect">
            <a:avLst/>
          </a:prstGeom>
        </p:spPr>
      </p:pic>
      <p:cxnSp>
        <p:nvCxnSpPr>
          <p:cNvPr id="19" name="Straight Arrow Connector 18"/>
          <p:cNvCxnSpPr>
            <a:endCxn id="6" idx="0"/>
          </p:cNvCxnSpPr>
          <p:nvPr/>
        </p:nvCxnSpPr>
        <p:spPr>
          <a:xfrm flipH="1">
            <a:off x="2552690" y="1465134"/>
            <a:ext cx="1" cy="20686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2552690" y="1991420"/>
            <a:ext cx="1" cy="20686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2552690" y="2509135"/>
            <a:ext cx="1" cy="20686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2552689" y="3052282"/>
            <a:ext cx="1" cy="20686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2552689" y="3563289"/>
            <a:ext cx="1" cy="20686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2552689" y="4094275"/>
            <a:ext cx="1" cy="20686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2552688" y="4632257"/>
            <a:ext cx="1" cy="20686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2552687" y="5163243"/>
            <a:ext cx="1" cy="20686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2552686" y="5683814"/>
            <a:ext cx="1" cy="20686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lowchart: Process 5"/>
          <p:cNvSpPr/>
          <p:nvPr/>
        </p:nvSpPr>
        <p:spPr>
          <a:xfrm>
            <a:off x="1549380" y="1671999"/>
            <a:ext cx="2006620" cy="319423"/>
          </a:xfrm>
          <a:prstGeom prst="flowChartProcess">
            <a:avLst/>
          </a:prstGeom>
          <a:solidFill>
            <a:srgbClr val="FDD1B8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ไปที่ประตูหน้าโรงเรียน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" name="Flowchart: Process 9"/>
          <p:cNvSpPr/>
          <p:nvPr/>
        </p:nvSpPr>
        <p:spPr>
          <a:xfrm>
            <a:off x="1549380" y="2198287"/>
            <a:ext cx="2006620" cy="319423"/>
          </a:xfrm>
          <a:prstGeom prst="flowChartProcess">
            <a:avLst/>
          </a:prstGeom>
          <a:solidFill>
            <a:srgbClr val="FDD1B8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เดินตรงไปจนถึงอาคาร 3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1" name="Flowchart: Process 10"/>
          <p:cNvSpPr/>
          <p:nvPr/>
        </p:nvSpPr>
        <p:spPr>
          <a:xfrm>
            <a:off x="1549380" y="2724575"/>
            <a:ext cx="2006620" cy="319423"/>
          </a:xfrm>
          <a:prstGeom prst="flowChartProcess">
            <a:avLst/>
          </a:prstGeom>
          <a:solidFill>
            <a:srgbClr val="FDD1B8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เลี้ยวซ้าย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2" name="Flowchart: Process 11"/>
          <p:cNvSpPr/>
          <p:nvPr/>
        </p:nvSpPr>
        <p:spPr>
          <a:xfrm>
            <a:off x="1549380" y="3250863"/>
            <a:ext cx="2006620" cy="319423"/>
          </a:xfrm>
          <a:prstGeom prst="flowChartProcess">
            <a:avLst/>
          </a:prstGeom>
          <a:solidFill>
            <a:srgbClr val="FDD1B8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เดินตรงไปจนถึงอาคาร 5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3" name="Flowchart: Process 12"/>
          <p:cNvSpPr/>
          <p:nvPr/>
        </p:nvSpPr>
        <p:spPr>
          <a:xfrm>
            <a:off x="1549380" y="3777151"/>
            <a:ext cx="2006620" cy="319423"/>
          </a:xfrm>
          <a:prstGeom prst="flowChartProcess">
            <a:avLst/>
          </a:prstGeom>
          <a:solidFill>
            <a:srgbClr val="FDD1B8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เลี้ยวขวา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4" name="Flowchart: Process 13"/>
          <p:cNvSpPr/>
          <p:nvPr/>
        </p:nvSpPr>
        <p:spPr>
          <a:xfrm>
            <a:off x="1549380" y="4303439"/>
            <a:ext cx="2006620" cy="319423"/>
          </a:xfrm>
          <a:prstGeom prst="flowChartProcess">
            <a:avLst/>
          </a:prstGeom>
          <a:solidFill>
            <a:srgbClr val="FDD1B8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เดินตรงไปอาคาร 7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5" name="Flowchart: Process 14"/>
          <p:cNvSpPr/>
          <p:nvPr/>
        </p:nvSpPr>
        <p:spPr>
          <a:xfrm>
            <a:off x="1549380" y="4829727"/>
            <a:ext cx="2006620" cy="319423"/>
          </a:xfrm>
          <a:prstGeom prst="flowChartProcess">
            <a:avLst/>
          </a:prstGeom>
          <a:solidFill>
            <a:srgbClr val="FDD1B8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เดินเข้าไปใต้อาคาร 7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6" name="Flowchart: Process 15"/>
          <p:cNvSpPr/>
          <p:nvPr/>
        </p:nvSpPr>
        <p:spPr>
          <a:xfrm>
            <a:off x="1549380" y="5356015"/>
            <a:ext cx="2006620" cy="319423"/>
          </a:xfrm>
          <a:prstGeom prst="flowChartProcess">
            <a:avLst/>
          </a:prstGeom>
          <a:solidFill>
            <a:srgbClr val="FDD1B8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ถึงโรงอาหาร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979317" y="1141628"/>
            <a:ext cx="1136715" cy="327038"/>
          </a:xfrm>
          <a:prstGeom prst="roundRect">
            <a:avLst>
              <a:gd name="adj" fmla="val 50000"/>
            </a:avLst>
          </a:prstGeom>
          <a:solidFill>
            <a:srgbClr val="D9EAB6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เริ่มต้น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979317" y="5901701"/>
            <a:ext cx="1136715" cy="327038"/>
          </a:xfrm>
          <a:prstGeom prst="roundRect">
            <a:avLst>
              <a:gd name="adj" fmla="val 50000"/>
            </a:avLst>
          </a:prstGeom>
          <a:solidFill>
            <a:srgbClr val="D9EAB6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จบ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09636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ounded Rectangle 55"/>
          <p:cNvSpPr/>
          <p:nvPr/>
        </p:nvSpPr>
        <p:spPr>
          <a:xfrm>
            <a:off x="629854" y="1675342"/>
            <a:ext cx="5108739" cy="4817881"/>
          </a:xfrm>
          <a:prstGeom prst="roundRect">
            <a:avLst>
              <a:gd name="adj" fmla="val 7407"/>
            </a:avLst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EF7C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6728178" y="1675342"/>
            <a:ext cx="4721290" cy="4817881"/>
          </a:xfrm>
          <a:prstGeom prst="roundRect">
            <a:avLst>
              <a:gd name="adj" fmla="val 7407"/>
            </a:avLst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EF7C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901302" y="181836"/>
            <a:ext cx="1422400" cy="523220"/>
          </a:xfrm>
          <a:prstGeom prst="roundRect">
            <a:avLst/>
          </a:prstGeom>
          <a:solidFill>
            <a:srgbClr val="F28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2733" y="194276"/>
            <a:ext cx="5585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 2      </a:t>
            </a:r>
            <a:r>
              <a:rPr lang="en-US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</a:t>
            </a:r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การทำความสะอาดห้องเรียน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793362"/>
            <a:ext cx="97427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ห้องเรียนที่ใช้สำหรับเรียนหรือทำกิจกรรมต่าง ๆ เป็นพื้นที่ที่เราต้องใช้ร่วมกัน ดังนั้น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ก่อนกลับบ้าน</a:t>
            </a:r>
            <a:b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เราต้องช่วยกันทำความสะอาดห้องเรียน ปัญหาดังกล่าวสามารถเขียนผังงานได้ ดังนี้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1091104" y="2750285"/>
            <a:ext cx="4226663" cy="3244669"/>
            <a:chOff x="1545191" y="2389503"/>
            <a:chExt cx="4226663" cy="3244669"/>
          </a:xfrm>
        </p:grpSpPr>
        <p:sp>
          <p:nvSpPr>
            <p:cNvPr id="9" name="Flowchart: Decision 8"/>
            <p:cNvSpPr/>
            <p:nvPr/>
          </p:nvSpPr>
          <p:spPr>
            <a:xfrm>
              <a:off x="1545191" y="2685967"/>
              <a:ext cx="2433466" cy="859751"/>
            </a:xfrm>
            <a:prstGeom prst="flowChartDecision">
              <a:avLst/>
            </a:prstGeom>
            <a:solidFill>
              <a:srgbClr val="B5E1E3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ห้องเรียนสะอาด</a:t>
              </a:r>
            </a:p>
            <a:p>
              <a:pPr algn="ctr"/>
              <a:r>
                <a:rPr lang="th-TH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เป็นระเบียบ</a:t>
              </a:r>
              <a:endPara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5" name="Flowchart: Process 14"/>
            <p:cNvSpPr/>
            <p:nvPr/>
          </p:nvSpPr>
          <p:spPr>
            <a:xfrm>
              <a:off x="3765234" y="3545718"/>
              <a:ext cx="2006620" cy="395549"/>
            </a:xfrm>
            <a:prstGeom prst="flowChartProcess">
              <a:avLst/>
            </a:prstGeom>
            <a:solidFill>
              <a:srgbClr val="FDD1B8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ทำความสะอาดห้องเรียน</a:t>
              </a:r>
              <a:endPara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6" name="Flowchart: Process 15"/>
            <p:cNvSpPr/>
            <p:nvPr/>
          </p:nvSpPr>
          <p:spPr>
            <a:xfrm>
              <a:off x="1758614" y="4942158"/>
              <a:ext cx="2006620" cy="395549"/>
            </a:xfrm>
            <a:prstGeom prst="flowChartProcess">
              <a:avLst/>
            </a:prstGeom>
            <a:solidFill>
              <a:srgbClr val="FDD1B8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เดินทางกลับบ้าน</a:t>
              </a:r>
              <a:endPara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2761924" y="2389503"/>
              <a:ext cx="0" cy="302492"/>
            </a:xfrm>
            <a:prstGeom prst="straightConnector1">
              <a:avLst/>
            </a:prstGeom>
            <a:ln w="190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9" idx="2"/>
              <a:endCxn id="18" idx="0"/>
            </p:cNvCxnSpPr>
            <p:nvPr/>
          </p:nvCxnSpPr>
          <p:spPr>
            <a:xfrm>
              <a:off x="2761924" y="3545718"/>
              <a:ext cx="0" cy="657246"/>
            </a:xfrm>
            <a:prstGeom prst="straightConnector1">
              <a:avLst/>
            </a:prstGeom>
            <a:ln w="190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18" idx="4"/>
              <a:endCxn id="16" idx="0"/>
            </p:cNvCxnSpPr>
            <p:nvPr/>
          </p:nvCxnSpPr>
          <p:spPr>
            <a:xfrm>
              <a:off x="2761924" y="4452862"/>
              <a:ext cx="0" cy="489296"/>
            </a:xfrm>
            <a:prstGeom prst="straightConnector1">
              <a:avLst/>
            </a:prstGeom>
            <a:ln w="190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16" idx="2"/>
            </p:cNvCxnSpPr>
            <p:nvPr/>
          </p:nvCxnSpPr>
          <p:spPr>
            <a:xfrm>
              <a:off x="2761924" y="5337707"/>
              <a:ext cx="1" cy="296465"/>
            </a:xfrm>
            <a:prstGeom prst="straightConnector1">
              <a:avLst/>
            </a:prstGeom>
            <a:ln w="190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Elbow Connector 32"/>
            <p:cNvCxnSpPr>
              <a:stCxn id="9" idx="3"/>
              <a:endCxn id="15" idx="0"/>
            </p:cNvCxnSpPr>
            <p:nvPr/>
          </p:nvCxnSpPr>
          <p:spPr>
            <a:xfrm>
              <a:off x="3978657" y="3115843"/>
              <a:ext cx="789887" cy="429875"/>
            </a:xfrm>
            <a:prstGeom prst="bentConnector2">
              <a:avLst/>
            </a:prstGeom>
            <a:ln w="190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Elbow Connector 34"/>
            <p:cNvCxnSpPr>
              <a:stCxn id="15" idx="2"/>
              <a:endCxn id="18" idx="6"/>
            </p:cNvCxnSpPr>
            <p:nvPr/>
          </p:nvCxnSpPr>
          <p:spPr>
            <a:xfrm rot="5400000">
              <a:off x="3634386" y="3193755"/>
              <a:ext cx="386646" cy="1881671"/>
            </a:xfrm>
            <a:prstGeom prst="bentConnector2">
              <a:avLst/>
            </a:prstGeom>
            <a:ln w="190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Flowchart: Connector 17"/>
            <p:cNvSpPr/>
            <p:nvPr/>
          </p:nvSpPr>
          <p:spPr>
            <a:xfrm>
              <a:off x="2636975" y="4202964"/>
              <a:ext cx="249898" cy="249898"/>
            </a:xfrm>
            <a:prstGeom prst="flowChartConnector">
              <a:avLst/>
            </a:prstGeom>
            <a:solidFill>
              <a:srgbClr val="EF7CB2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8085513" y="2732166"/>
            <a:ext cx="2006620" cy="3244118"/>
            <a:chOff x="8309449" y="2390047"/>
            <a:chExt cx="2006620" cy="3244118"/>
          </a:xfrm>
        </p:grpSpPr>
        <p:sp>
          <p:nvSpPr>
            <p:cNvPr id="40" name="Flowchart: Process 39"/>
            <p:cNvSpPr/>
            <p:nvPr/>
          </p:nvSpPr>
          <p:spPr>
            <a:xfrm>
              <a:off x="8309449" y="2722433"/>
              <a:ext cx="2006620" cy="395549"/>
            </a:xfrm>
            <a:prstGeom prst="flowChartProcess">
              <a:avLst/>
            </a:prstGeom>
            <a:solidFill>
              <a:srgbClr val="FDD1B8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ลบกระดาน</a:t>
              </a:r>
              <a:endPara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42" name="Flowchart: Process 41"/>
            <p:cNvSpPr/>
            <p:nvPr/>
          </p:nvSpPr>
          <p:spPr>
            <a:xfrm>
              <a:off x="8309449" y="3450368"/>
              <a:ext cx="2006620" cy="395549"/>
            </a:xfrm>
            <a:prstGeom prst="flowChartProcess">
              <a:avLst/>
            </a:prstGeom>
            <a:solidFill>
              <a:srgbClr val="FDD1B8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ทำความสะอาดพื้น</a:t>
              </a:r>
              <a:endPara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43" name="Flowchart: Process 42"/>
            <p:cNvSpPr/>
            <p:nvPr/>
          </p:nvSpPr>
          <p:spPr>
            <a:xfrm>
              <a:off x="8309449" y="4178303"/>
              <a:ext cx="2006620" cy="395549"/>
            </a:xfrm>
            <a:prstGeom prst="flowChartProcess">
              <a:avLst/>
            </a:prstGeom>
            <a:solidFill>
              <a:srgbClr val="FDD1B8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จัดโต๊ะเก้าอี้</a:t>
              </a:r>
              <a:endPara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44" name="Flowchart: Process 43"/>
            <p:cNvSpPr/>
            <p:nvPr/>
          </p:nvSpPr>
          <p:spPr>
            <a:xfrm>
              <a:off x="8309449" y="4906238"/>
              <a:ext cx="2006620" cy="395549"/>
            </a:xfrm>
            <a:prstGeom prst="flowChartProcess">
              <a:avLst/>
            </a:prstGeom>
            <a:solidFill>
              <a:srgbClr val="FDD1B8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นำขยะไปทิ้ง</a:t>
              </a:r>
              <a:endPara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cxnSp>
          <p:nvCxnSpPr>
            <p:cNvPr id="45" name="Straight Arrow Connector 44"/>
            <p:cNvCxnSpPr>
              <a:endCxn id="40" idx="0"/>
            </p:cNvCxnSpPr>
            <p:nvPr/>
          </p:nvCxnSpPr>
          <p:spPr>
            <a:xfrm flipH="1">
              <a:off x="9312759" y="2390047"/>
              <a:ext cx="1" cy="332386"/>
            </a:xfrm>
            <a:prstGeom prst="straightConnector1">
              <a:avLst/>
            </a:prstGeom>
            <a:ln w="190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 flipH="1">
              <a:off x="9312758" y="3115842"/>
              <a:ext cx="1" cy="332386"/>
            </a:xfrm>
            <a:prstGeom prst="straightConnector1">
              <a:avLst/>
            </a:prstGeom>
            <a:ln w="190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 flipH="1">
              <a:off x="9312757" y="3845915"/>
              <a:ext cx="1" cy="332386"/>
            </a:xfrm>
            <a:prstGeom prst="straightConnector1">
              <a:avLst/>
            </a:prstGeom>
            <a:ln w="190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 flipH="1">
              <a:off x="9312757" y="4573848"/>
              <a:ext cx="1" cy="332386"/>
            </a:xfrm>
            <a:prstGeom prst="straightConnector1">
              <a:avLst/>
            </a:prstGeom>
            <a:ln w="190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 flipH="1">
              <a:off x="9312757" y="5301779"/>
              <a:ext cx="1" cy="332386"/>
            </a:xfrm>
            <a:prstGeom prst="straightConnector1">
              <a:avLst/>
            </a:prstGeom>
            <a:ln w="190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Freeform 59"/>
          <p:cNvSpPr/>
          <p:nvPr/>
        </p:nvSpPr>
        <p:spPr>
          <a:xfrm>
            <a:off x="629852" y="1684138"/>
            <a:ext cx="5108739" cy="572569"/>
          </a:xfrm>
          <a:custGeom>
            <a:avLst/>
            <a:gdLst>
              <a:gd name="connsiteX0" fmla="*/ 356860 w 5108739"/>
              <a:gd name="connsiteY0" fmla="*/ 0 h 572569"/>
              <a:gd name="connsiteX1" fmla="*/ 4751879 w 5108739"/>
              <a:gd name="connsiteY1" fmla="*/ 0 h 572569"/>
              <a:gd name="connsiteX2" fmla="*/ 5108739 w 5108739"/>
              <a:gd name="connsiteY2" fmla="*/ 356860 h 572569"/>
              <a:gd name="connsiteX3" fmla="*/ 5108739 w 5108739"/>
              <a:gd name="connsiteY3" fmla="*/ 572569 h 572569"/>
              <a:gd name="connsiteX4" fmla="*/ 0 w 5108739"/>
              <a:gd name="connsiteY4" fmla="*/ 572569 h 572569"/>
              <a:gd name="connsiteX5" fmla="*/ 0 w 5108739"/>
              <a:gd name="connsiteY5" fmla="*/ 356860 h 572569"/>
              <a:gd name="connsiteX6" fmla="*/ 356860 w 5108739"/>
              <a:gd name="connsiteY6" fmla="*/ 0 h 572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08739" h="572569">
                <a:moveTo>
                  <a:pt x="356860" y="0"/>
                </a:moveTo>
                <a:lnTo>
                  <a:pt x="4751879" y="0"/>
                </a:lnTo>
                <a:cubicBezTo>
                  <a:pt x="4948967" y="0"/>
                  <a:pt x="5108739" y="159772"/>
                  <a:pt x="5108739" y="356860"/>
                </a:cubicBezTo>
                <a:lnTo>
                  <a:pt x="5108739" y="572569"/>
                </a:lnTo>
                <a:lnTo>
                  <a:pt x="0" y="572569"/>
                </a:lnTo>
                <a:lnTo>
                  <a:pt x="0" y="356860"/>
                </a:lnTo>
                <a:cubicBezTo>
                  <a:pt x="0" y="159772"/>
                  <a:pt x="159772" y="0"/>
                  <a:pt x="356860" y="0"/>
                </a:cubicBezTo>
                <a:close/>
              </a:path>
            </a:pathLst>
          </a:custGeom>
          <a:solidFill>
            <a:srgbClr val="EF7CB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276088" y="1755145"/>
            <a:ext cx="3816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เงื่อนไขการทำความสะอาดห้องเรียน</a:t>
            </a:r>
          </a:p>
        </p:txBody>
      </p:sp>
      <p:sp>
        <p:nvSpPr>
          <p:cNvPr id="61" name="Freeform 60"/>
          <p:cNvSpPr/>
          <p:nvPr/>
        </p:nvSpPr>
        <p:spPr>
          <a:xfrm>
            <a:off x="6728178" y="1669371"/>
            <a:ext cx="4721290" cy="572569"/>
          </a:xfrm>
          <a:custGeom>
            <a:avLst/>
            <a:gdLst>
              <a:gd name="connsiteX0" fmla="*/ 356860 w 5108739"/>
              <a:gd name="connsiteY0" fmla="*/ 0 h 572569"/>
              <a:gd name="connsiteX1" fmla="*/ 4751879 w 5108739"/>
              <a:gd name="connsiteY1" fmla="*/ 0 h 572569"/>
              <a:gd name="connsiteX2" fmla="*/ 5108739 w 5108739"/>
              <a:gd name="connsiteY2" fmla="*/ 356860 h 572569"/>
              <a:gd name="connsiteX3" fmla="*/ 5108739 w 5108739"/>
              <a:gd name="connsiteY3" fmla="*/ 572569 h 572569"/>
              <a:gd name="connsiteX4" fmla="*/ 0 w 5108739"/>
              <a:gd name="connsiteY4" fmla="*/ 572569 h 572569"/>
              <a:gd name="connsiteX5" fmla="*/ 0 w 5108739"/>
              <a:gd name="connsiteY5" fmla="*/ 356860 h 572569"/>
              <a:gd name="connsiteX6" fmla="*/ 356860 w 5108739"/>
              <a:gd name="connsiteY6" fmla="*/ 0 h 572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08739" h="572569">
                <a:moveTo>
                  <a:pt x="356860" y="0"/>
                </a:moveTo>
                <a:lnTo>
                  <a:pt x="4751879" y="0"/>
                </a:lnTo>
                <a:cubicBezTo>
                  <a:pt x="4948967" y="0"/>
                  <a:pt x="5108739" y="159772"/>
                  <a:pt x="5108739" y="356860"/>
                </a:cubicBezTo>
                <a:lnTo>
                  <a:pt x="5108739" y="572569"/>
                </a:lnTo>
                <a:lnTo>
                  <a:pt x="0" y="572569"/>
                </a:lnTo>
                <a:lnTo>
                  <a:pt x="0" y="356860"/>
                </a:lnTo>
                <a:cubicBezTo>
                  <a:pt x="0" y="159772"/>
                  <a:pt x="159772" y="0"/>
                  <a:pt x="356860" y="0"/>
                </a:cubicBezTo>
                <a:close/>
              </a:path>
            </a:pathLst>
          </a:custGeom>
          <a:solidFill>
            <a:srgbClr val="EF7CB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172274" y="1755145"/>
            <a:ext cx="38330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ขั้นตอนการทำความสะอาดห้องเรียน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1739478" y="2353972"/>
            <a:ext cx="1136715" cy="392031"/>
          </a:xfrm>
          <a:prstGeom prst="roundRect">
            <a:avLst>
              <a:gd name="adj" fmla="val 50000"/>
            </a:avLst>
          </a:prstGeom>
          <a:solidFill>
            <a:srgbClr val="D9EAB6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เริ่มต้น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1739479" y="5994954"/>
            <a:ext cx="1136715" cy="392031"/>
          </a:xfrm>
          <a:prstGeom prst="roundRect">
            <a:avLst>
              <a:gd name="adj" fmla="val 50000"/>
            </a:avLst>
          </a:prstGeom>
          <a:solidFill>
            <a:srgbClr val="D9EAB6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จบ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8520463" y="2344295"/>
            <a:ext cx="1136715" cy="392031"/>
          </a:xfrm>
          <a:prstGeom prst="roundRect">
            <a:avLst>
              <a:gd name="adj" fmla="val 50000"/>
            </a:avLst>
          </a:prstGeom>
          <a:solidFill>
            <a:srgbClr val="D9EAB6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เริ่มต้น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8520463" y="5968544"/>
            <a:ext cx="1136715" cy="392031"/>
          </a:xfrm>
          <a:prstGeom prst="roundRect">
            <a:avLst>
              <a:gd name="adj" fmla="val 50000"/>
            </a:avLst>
          </a:prstGeom>
          <a:solidFill>
            <a:srgbClr val="D9EAB6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จบ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705935" y="3127731"/>
            <a:ext cx="5597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ไม่จริง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352391" y="4026464"/>
            <a:ext cx="4106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จริง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075541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3695674" y="5022472"/>
            <a:ext cx="5709583" cy="817396"/>
          </a:xfrm>
          <a:prstGeom prst="roundRect">
            <a:avLst>
              <a:gd name="adj" fmla="val 36535"/>
            </a:avLst>
          </a:prstGeom>
          <a:solidFill>
            <a:srgbClr val="C9E09B"/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ทำให้เห็นแนวทางการแก้ปัญหาได้อย่างชัดเจน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695675" y="3775001"/>
            <a:ext cx="3992750" cy="817396"/>
          </a:xfrm>
          <a:prstGeom prst="roundRect">
            <a:avLst>
              <a:gd name="adj" fmla="val 36535"/>
            </a:avLst>
          </a:prstGeom>
          <a:solidFill>
            <a:srgbClr val="FDDF90"/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ฝึกการหาคำตอบอย่างมีเหตุผล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695674" y="2523094"/>
            <a:ext cx="3283623" cy="817396"/>
          </a:xfrm>
          <a:prstGeom prst="roundRect">
            <a:avLst>
              <a:gd name="adj" fmla="val 36535"/>
            </a:avLst>
          </a:prstGeom>
          <a:solidFill>
            <a:srgbClr val="CAE8E6"/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ฝึกการคิดอย่างเป็นระบบ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25019" y="475120"/>
            <a:ext cx="93434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การใช้หลักการแก้ปัญหาแล้วนำมาทำเป็นขั้นตอนหรืออัลกอริทึมนั้น ผู้แก้ปัญหา</a:t>
            </a:r>
          </a:p>
          <a:p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จะต้องทำความเข้าใจกับปัญหาแล้วเลือกวิธีการที่เหมาะสม ซึ่งปัญหาเดียวกัน</a:t>
            </a:r>
          </a:p>
          <a:p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อาจมีวิธีการแก้ได้หลายวิธี การใช้หลักการแก้ปัญหามีประโยชน์ ดังนี้</a:t>
            </a:r>
          </a:p>
        </p:txBody>
      </p:sp>
      <p:sp>
        <p:nvSpPr>
          <p:cNvPr id="21" name="Oval 20"/>
          <p:cNvSpPr/>
          <p:nvPr/>
        </p:nvSpPr>
        <p:spPr>
          <a:xfrm>
            <a:off x="2957464" y="3726762"/>
            <a:ext cx="914400" cy="914400"/>
          </a:xfrm>
          <a:prstGeom prst="ellipse">
            <a:avLst/>
          </a:prstGeom>
          <a:solidFill>
            <a:srgbClr val="FDDF90"/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</a:t>
            </a:r>
            <a:endParaRPr lang="en-US" sz="48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2957464" y="2479291"/>
            <a:ext cx="914400" cy="914400"/>
          </a:xfrm>
          <a:prstGeom prst="ellipse">
            <a:avLst/>
          </a:prstGeom>
          <a:solidFill>
            <a:srgbClr val="CAE8E6"/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1</a:t>
            </a:r>
            <a:endParaRPr lang="en-US" sz="48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2957464" y="4974232"/>
            <a:ext cx="914400" cy="914400"/>
          </a:xfrm>
          <a:prstGeom prst="ellipse">
            <a:avLst/>
          </a:prstGeom>
          <a:solidFill>
            <a:srgbClr val="C9E09B"/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3</a:t>
            </a:r>
            <a:endParaRPr lang="en-US" sz="48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002565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4849927" y="1236777"/>
            <a:ext cx="6693665" cy="1643899"/>
            <a:chOff x="-2961845" y="4451238"/>
            <a:chExt cx="6693665" cy="1643899"/>
          </a:xfrm>
        </p:grpSpPr>
        <p:sp>
          <p:nvSpPr>
            <p:cNvPr id="36" name="Rounded Rectangle 35"/>
            <p:cNvSpPr/>
            <p:nvPr/>
          </p:nvSpPr>
          <p:spPr>
            <a:xfrm>
              <a:off x="3305064" y="5675891"/>
              <a:ext cx="426756" cy="272434"/>
            </a:xfrm>
            <a:prstGeom prst="roundRect">
              <a:avLst>
                <a:gd name="adj" fmla="val 39500"/>
              </a:avLst>
            </a:prstGeom>
            <a:solidFill>
              <a:srgbClr val="C5B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2504653" y="5529079"/>
              <a:ext cx="1115625" cy="566058"/>
            </a:xfrm>
            <a:prstGeom prst="roundRect">
              <a:avLst/>
            </a:prstGeom>
            <a:solidFill>
              <a:srgbClr val="E5DCED"/>
            </a:solidFill>
            <a:ln w="28575">
              <a:solidFill>
                <a:srgbClr val="C5B2D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-2961845" y="4451238"/>
              <a:ext cx="8520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แต่งตัว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0" y="0"/>
            <a:ext cx="12192000" cy="1558327"/>
          </a:xfrm>
          <a:prstGeom prst="rect">
            <a:avLst/>
          </a:prstGeom>
          <a:solidFill>
            <a:srgbClr val="8BD3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847580" y="687676"/>
            <a:ext cx="1698921" cy="561367"/>
          </a:xfrm>
          <a:prstGeom prst="rect">
            <a:avLst/>
          </a:prstGeom>
          <a:solidFill>
            <a:srgbClr val="F4849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45922" y="863602"/>
            <a:ext cx="797164" cy="10475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53371" y="423259"/>
            <a:ext cx="4160601" cy="1028168"/>
          </a:xfrm>
          <a:prstGeom prst="rect">
            <a:avLst/>
          </a:prstGeom>
          <a:solidFill>
            <a:srgbClr val="F4849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14" y="67653"/>
            <a:ext cx="1640115" cy="149067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88139" y="631373"/>
            <a:ext cx="1698921" cy="561367"/>
          </a:xfrm>
          <a:prstGeom prst="rect">
            <a:avLst/>
          </a:prstGeom>
          <a:solidFill>
            <a:srgbClr val="F48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05806" y="650446"/>
            <a:ext cx="1863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กิจกรรมที่ </a:t>
            </a:r>
            <a:r>
              <a:rPr lang="en-US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1.</a:t>
            </a:r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980801" y="341087"/>
            <a:ext cx="4160601" cy="1030513"/>
          </a:xfrm>
          <a:prstGeom prst="rect">
            <a:avLst/>
          </a:prstGeom>
          <a:solidFill>
            <a:srgbClr val="FDD9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78221" y="582579"/>
            <a:ext cx="4088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การแก้ปัญหาด้วยอัลกอริทึม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05743" y="1774201"/>
            <a:ext cx="93918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1. นักเรียนเรียงลำดับกิจกรรมที่กำหนด พร้อมอธิบายเหตุผลของการเรียงลำดับ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934598" y="3914605"/>
            <a:ext cx="42574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จากลำดับการแก้ปัญหา นักเรียนจะเขียน</a:t>
            </a:r>
            <a:b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เป็นผังงานได้อย่างไร</a:t>
            </a:r>
          </a:p>
          <a:p>
            <a:endParaRPr lang="th-TH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จากลำดับการแก้ปัญหา นักเรียนคิดว่าขั้นตอนใด</a:t>
            </a:r>
            <a:b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สามารถสลับได้ เพราะเหตุใด</a:t>
            </a:r>
          </a:p>
        </p:txBody>
      </p:sp>
      <p:grpSp>
        <p:nvGrpSpPr>
          <p:cNvPr id="54" name="Group 53"/>
          <p:cNvGrpSpPr/>
          <p:nvPr/>
        </p:nvGrpSpPr>
        <p:grpSpPr>
          <a:xfrm>
            <a:off x="7517521" y="4022336"/>
            <a:ext cx="440087" cy="219077"/>
            <a:chOff x="667504" y="4991440"/>
            <a:chExt cx="440087" cy="219077"/>
          </a:xfrm>
        </p:grpSpPr>
        <p:sp>
          <p:nvSpPr>
            <p:cNvPr id="48" name="Rounded Rectangle 47"/>
            <p:cNvSpPr/>
            <p:nvPr/>
          </p:nvSpPr>
          <p:spPr>
            <a:xfrm>
              <a:off x="667504" y="4991440"/>
              <a:ext cx="440086" cy="219077"/>
            </a:xfrm>
            <a:prstGeom prst="roundRect">
              <a:avLst/>
            </a:prstGeom>
            <a:solidFill>
              <a:srgbClr val="E7F2D4"/>
            </a:solidFill>
            <a:ln w="28575">
              <a:solidFill>
                <a:srgbClr val="C9E1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53" name="Freeform 52"/>
            <p:cNvSpPr/>
            <p:nvPr/>
          </p:nvSpPr>
          <p:spPr>
            <a:xfrm>
              <a:off x="976605" y="4991440"/>
              <a:ext cx="130986" cy="219077"/>
            </a:xfrm>
            <a:custGeom>
              <a:avLst/>
              <a:gdLst>
                <a:gd name="connsiteX0" fmla="*/ 0 w 82333"/>
                <a:gd name="connsiteY0" fmla="*/ 0 h 219077"/>
                <a:gd name="connsiteX1" fmla="*/ 45819 w 82333"/>
                <a:gd name="connsiteY1" fmla="*/ 0 h 219077"/>
                <a:gd name="connsiteX2" fmla="*/ 82333 w 82333"/>
                <a:gd name="connsiteY2" fmla="*/ 36514 h 219077"/>
                <a:gd name="connsiteX3" fmla="*/ 82333 w 82333"/>
                <a:gd name="connsiteY3" fmla="*/ 182563 h 219077"/>
                <a:gd name="connsiteX4" fmla="*/ 45819 w 82333"/>
                <a:gd name="connsiteY4" fmla="*/ 219077 h 219077"/>
                <a:gd name="connsiteX5" fmla="*/ 0 w 82333"/>
                <a:gd name="connsiteY5" fmla="*/ 219077 h 219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333" h="219077">
                  <a:moveTo>
                    <a:pt x="0" y="0"/>
                  </a:moveTo>
                  <a:lnTo>
                    <a:pt x="45819" y="0"/>
                  </a:lnTo>
                  <a:cubicBezTo>
                    <a:pt x="65985" y="0"/>
                    <a:pt x="82333" y="16348"/>
                    <a:pt x="82333" y="36514"/>
                  </a:cubicBezTo>
                  <a:lnTo>
                    <a:pt x="82333" y="182563"/>
                  </a:lnTo>
                  <a:cubicBezTo>
                    <a:pt x="82333" y="202729"/>
                    <a:pt x="65985" y="219077"/>
                    <a:pt x="45819" y="219077"/>
                  </a:cubicBezTo>
                  <a:lnTo>
                    <a:pt x="0" y="219077"/>
                  </a:lnTo>
                  <a:close/>
                </a:path>
              </a:pathLst>
            </a:custGeom>
            <a:solidFill>
              <a:srgbClr val="C9E195"/>
            </a:solidFill>
            <a:ln w="28575">
              <a:solidFill>
                <a:srgbClr val="C9E1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7517520" y="5124500"/>
            <a:ext cx="440087" cy="219077"/>
            <a:chOff x="667504" y="4991440"/>
            <a:chExt cx="440087" cy="219077"/>
          </a:xfrm>
        </p:grpSpPr>
        <p:sp>
          <p:nvSpPr>
            <p:cNvPr id="56" name="Rounded Rectangle 55"/>
            <p:cNvSpPr/>
            <p:nvPr/>
          </p:nvSpPr>
          <p:spPr>
            <a:xfrm>
              <a:off x="667504" y="4991440"/>
              <a:ext cx="440086" cy="219077"/>
            </a:xfrm>
            <a:prstGeom prst="roundRect">
              <a:avLst/>
            </a:prstGeom>
            <a:solidFill>
              <a:srgbClr val="E7F2D4"/>
            </a:solidFill>
            <a:ln w="28575">
              <a:solidFill>
                <a:srgbClr val="C9E1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57" name="Freeform 56"/>
            <p:cNvSpPr/>
            <p:nvPr/>
          </p:nvSpPr>
          <p:spPr>
            <a:xfrm>
              <a:off x="976605" y="4991440"/>
              <a:ext cx="130986" cy="219077"/>
            </a:xfrm>
            <a:custGeom>
              <a:avLst/>
              <a:gdLst>
                <a:gd name="connsiteX0" fmla="*/ 0 w 82333"/>
                <a:gd name="connsiteY0" fmla="*/ 0 h 219077"/>
                <a:gd name="connsiteX1" fmla="*/ 45819 w 82333"/>
                <a:gd name="connsiteY1" fmla="*/ 0 h 219077"/>
                <a:gd name="connsiteX2" fmla="*/ 82333 w 82333"/>
                <a:gd name="connsiteY2" fmla="*/ 36514 h 219077"/>
                <a:gd name="connsiteX3" fmla="*/ 82333 w 82333"/>
                <a:gd name="connsiteY3" fmla="*/ 182563 h 219077"/>
                <a:gd name="connsiteX4" fmla="*/ 45819 w 82333"/>
                <a:gd name="connsiteY4" fmla="*/ 219077 h 219077"/>
                <a:gd name="connsiteX5" fmla="*/ 0 w 82333"/>
                <a:gd name="connsiteY5" fmla="*/ 219077 h 219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333" h="219077">
                  <a:moveTo>
                    <a:pt x="0" y="0"/>
                  </a:moveTo>
                  <a:lnTo>
                    <a:pt x="45819" y="0"/>
                  </a:lnTo>
                  <a:cubicBezTo>
                    <a:pt x="65985" y="0"/>
                    <a:pt x="82333" y="16348"/>
                    <a:pt x="82333" y="36514"/>
                  </a:cubicBezTo>
                  <a:lnTo>
                    <a:pt x="82333" y="182563"/>
                  </a:lnTo>
                  <a:cubicBezTo>
                    <a:pt x="82333" y="202729"/>
                    <a:pt x="65985" y="219077"/>
                    <a:pt x="45819" y="219077"/>
                  </a:cubicBezTo>
                  <a:lnTo>
                    <a:pt x="0" y="219077"/>
                  </a:lnTo>
                  <a:close/>
                </a:path>
              </a:pathLst>
            </a:custGeom>
            <a:solidFill>
              <a:srgbClr val="C9E195"/>
            </a:solidFill>
            <a:ln w="28575">
              <a:solidFill>
                <a:srgbClr val="C9E1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0314083"/>
              </p:ext>
            </p:extLst>
          </p:nvPr>
        </p:nvGraphicFramePr>
        <p:xfrm>
          <a:off x="624968" y="3130609"/>
          <a:ext cx="6673659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0134">
                  <a:extLst>
                    <a:ext uri="{9D8B030D-6E8A-4147-A177-3AD203B41FA5}">
                      <a16:colId xmlns:a16="http://schemas.microsoft.com/office/drawing/2014/main" val="2822901364"/>
                    </a:ext>
                  </a:extLst>
                </a:gridCol>
                <a:gridCol w="3141306">
                  <a:extLst>
                    <a:ext uri="{9D8B030D-6E8A-4147-A177-3AD203B41FA5}">
                      <a16:colId xmlns:a16="http://schemas.microsoft.com/office/drawing/2014/main" val="3094548507"/>
                    </a:ext>
                  </a:extLst>
                </a:gridCol>
                <a:gridCol w="2602219">
                  <a:extLst>
                    <a:ext uri="{9D8B030D-6E8A-4147-A177-3AD203B41FA5}">
                      <a16:colId xmlns:a16="http://schemas.microsoft.com/office/drawing/2014/main" val="31308976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ลำดับ</a:t>
                      </a:r>
                      <a:endParaRPr lang="en-US" sz="2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9E1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กิจกรรม</a:t>
                      </a:r>
                      <a:endParaRPr lang="en-US" sz="2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9E1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เหตุผล</a:t>
                      </a:r>
                      <a:endParaRPr lang="en-US" sz="2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9E1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943819"/>
                  </a:ext>
                </a:extLst>
              </a:tr>
              <a:tr h="249775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1.</a:t>
                      </a:r>
                      <a:endParaRPr lang="en-US" sz="24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2365734"/>
                  </a:ext>
                </a:extLst>
              </a:tr>
              <a:tr h="249775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2.</a:t>
                      </a:r>
                      <a:endParaRPr lang="en-US" sz="24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8425460"/>
                  </a:ext>
                </a:extLst>
              </a:tr>
              <a:tr h="249775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3.</a:t>
                      </a:r>
                      <a:endParaRPr lang="en-US" sz="24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5836976"/>
                  </a:ext>
                </a:extLst>
              </a:tr>
              <a:tr h="249775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4.</a:t>
                      </a:r>
                      <a:endParaRPr lang="en-US" sz="24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6556694"/>
                  </a:ext>
                </a:extLst>
              </a:tr>
              <a:tr h="249775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5.</a:t>
                      </a:r>
                      <a:endParaRPr lang="en-US" sz="24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7933071"/>
                  </a:ext>
                </a:extLst>
              </a:tr>
              <a:tr h="249775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6.</a:t>
                      </a:r>
                      <a:endParaRPr lang="en-US" sz="24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5545596"/>
                  </a:ext>
                </a:extLst>
              </a:tr>
            </a:tbl>
          </a:graphicData>
        </a:graphic>
      </p:graphicFrame>
      <p:grpSp>
        <p:nvGrpSpPr>
          <p:cNvPr id="44" name="Group 43"/>
          <p:cNvGrpSpPr/>
          <p:nvPr/>
        </p:nvGrpSpPr>
        <p:grpSpPr>
          <a:xfrm>
            <a:off x="637486" y="2309637"/>
            <a:ext cx="2182937" cy="706007"/>
            <a:chOff x="581504" y="2558453"/>
            <a:chExt cx="2182937" cy="706007"/>
          </a:xfrm>
        </p:grpSpPr>
        <p:sp>
          <p:nvSpPr>
            <p:cNvPr id="17" name="Rounded Rectangle 16"/>
            <p:cNvSpPr/>
            <p:nvPr/>
          </p:nvSpPr>
          <p:spPr>
            <a:xfrm>
              <a:off x="2337685" y="2705265"/>
              <a:ext cx="426756" cy="272434"/>
            </a:xfrm>
            <a:prstGeom prst="roundRect">
              <a:avLst>
                <a:gd name="adj" fmla="val 39500"/>
              </a:avLst>
            </a:prstGeom>
            <a:solidFill>
              <a:srgbClr val="FBC5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581504" y="2558453"/>
              <a:ext cx="2071396" cy="566058"/>
            </a:xfrm>
            <a:prstGeom prst="roundRect">
              <a:avLst/>
            </a:prstGeom>
            <a:solidFill>
              <a:srgbClr val="FEE4C9"/>
            </a:solidFill>
            <a:ln w="28575">
              <a:solidFill>
                <a:srgbClr val="FBC5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04888" y="2802795"/>
              <a:ext cx="20113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รับประทานอาหารเช้า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3111556" y="2314618"/>
            <a:ext cx="8319574" cy="566058"/>
            <a:chOff x="3121877" y="2563434"/>
            <a:chExt cx="8319574" cy="566058"/>
          </a:xfrm>
        </p:grpSpPr>
        <p:sp>
          <p:nvSpPr>
            <p:cNvPr id="20" name="Rounded Rectangle 19"/>
            <p:cNvSpPr/>
            <p:nvPr/>
          </p:nvSpPr>
          <p:spPr>
            <a:xfrm>
              <a:off x="3922288" y="2710246"/>
              <a:ext cx="426756" cy="272434"/>
            </a:xfrm>
            <a:prstGeom prst="roundRect">
              <a:avLst>
                <a:gd name="adj" fmla="val 39500"/>
              </a:avLst>
            </a:prstGeom>
            <a:solidFill>
              <a:srgbClr val="C9E1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3121877" y="2563434"/>
              <a:ext cx="1115625" cy="566058"/>
            </a:xfrm>
            <a:prstGeom prst="roundRect">
              <a:avLst/>
            </a:prstGeom>
            <a:solidFill>
              <a:srgbClr val="E7F2D4"/>
            </a:solidFill>
            <a:ln w="28575">
              <a:solidFill>
                <a:srgbClr val="C9E1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0374139" y="2615630"/>
              <a:ext cx="10673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แปรงฟัน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4630168" y="2319759"/>
            <a:ext cx="1403067" cy="566058"/>
            <a:chOff x="4292273" y="4150160"/>
            <a:chExt cx="1403067" cy="566058"/>
          </a:xfrm>
        </p:grpSpPr>
        <p:sp>
          <p:nvSpPr>
            <p:cNvPr id="27" name="Rounded Rectangle 26"/>
            <p:cNvSpPr/>
            <p:nvPr/>
          </p:nvSpPr>
          <p:spPr>
            <a:xfrm>
              <a:off x="5268584" y="4296972"/>
              <a:ext cx="426756" cy="272434"/>
            </a:xfrm>
            <a:prstGeom prst="roundRect">
              <a:avLst>
                <a:gd name="adj" fmla="val 39500"/>
              </a:avLst>
            </a:prstGeom>
            <a:solidFill>
              <a:srgbClr val="F8AC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4292273" y="4150160"/>
              <a:ext cx="1291525" cy="566058"/>
            </a:xfrm>
            <a:prstGeom prst="roundRect">
              <a:avLst/>
            </a:prstGeom>
            <a:solidFill>
              <a:srgbClr val="FDDBDA"/>
            </a:solidFill>
            <a:ln w="28575">
              <a:solidFill>
                <a:srgbClr val="F8AC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419932" y="4249412"/>
              <a:ext cx="11554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ไปโรงเรียน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7842356" y="2310040"/>
            <a:ext cx="2182937" cy="573554"/>
            <a:chOff x="4416484" y="4974442"/>
            <a:chExt cx="2182937" cy="573554"/>
          </a:xfrm>
        </p:grpSpPr>
        <p:sp>
          <p:nvSpPr>
            <p:cNvPr id="30" name="Rounded Rectangle 29"/>
            <p:cNvSpPr/>
            <p:nvPr/>
          </p:nvSpPr>
          <p:spPr>
            <a:xfrm>
              <a:off x="6172665" y="5121254"/>
              <a:ext cx="426756" cy="272434"/>
            </a:xfrm>
            <a:prstGeom prst="roundRect">
              <a:avLst>
                <a:gd name="adj" fmla="val 39500"/>
              </a:avLst>
            </a:prstGeom>
            <a:solidFill>
              <a:srgbClr val="6CCD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4416484" y="4974442"/>
              <a:ext cx="2071396" cy="566058"/>
            </a:xfrm>
            <a:prstGeom prst="roundRect">
              <a:avLst/>
            </a:prstGeom>
            <a:solidFill>
              <a:srgbClr val="C3E8F9"/>
            </a:solidFill>
            <a:ln w="28575">
              <a:solidFill>
                <a:srgbClr val="6CCD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484215" y="5086331"/>
              <a:ext cx="19367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จัดหนังสือใส่กระเป๋า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3266189" y="2308178"/>
            <a:ext cx="4173494" cy="575416"/>
            <a:chOff x="3423764" y="2563434"/>
            <a:chExt cx="4173494" cy="575416"/>
          </a:xfrm>
        </p:grpSpPr>
        <p:sp>
          <p:nvSpPr>
            <p:cNvPr id="33" name="Rounded Rectangle 32"/>
            <p:cNvSpPr/>
            <p:nvPr/>
          </p:nvSpPr>
          <p:spPr>
            <a:xfrm>
              <a:off x="7170502" y="2710246"/>
              <a:ext cx="426756" cy="272434"/>
            </a:xfrm>
            <a:prstGeom prst="roundRect">
              <a:avLst>
                <a:gd name="adj" fmla="val 39500"/>
              </a:avLst>
            </a:prstGeom>
            <a:solidFill>
              <a:srgbClr val="95D4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6370091" y="2563434"/>
              <a:ext cx="1115625" cy="566058"/>
            </a:xfrm>
            <a:prstGeom prst="roundRect">
              <a:avLst/>
            </a:prstGeom>
            <a:solidFill>
              <a:srgbClr val="D2ECED"/>
            </a:solidFill>
            <a:ln w="28575">
              <a:solidFill>
                <a:srgbClr val="95D4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423764" y="2677185"/>
              <a:ext cx="8335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อาบน้ำ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27B2C24E-ACA9-43E8-87CF-76B6A54FE266}"/>
              </a:ext>
            </a:extLst>
          </p:cNvPr>
          <p:cNvSpPr/>
          <p:nvPr/>
        </p:nvSpPr>
        <p:spPr>
          <a:xfrm>
            <a:off x="6405901" y="2380629"/>
            <a:ext cx="77136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2400" b="1" dirty="0">
                <a:ln w="0"/>
                <a:latin typeface="TH SarabunPSK" panose="020B0500040200020003" pitchFamily="34" charset="-34"/>
                <a:cs typeface="TH SarabunPSK" panose="020B0500040200020003" pitchFamily="34" charset="-34"/>
              </a:rPr>
              <a:t>แต่งตัว</a:t>
            </a:r>
            <a:endParaRPr lang="en-US" sz="2400" b="1" cap="none" spc="0" dirty="0">
              <a:ln w="0"/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073275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558327"/>
          </a:xfrm>
          <a:prstGeom prst="rect">
            <a:avLst/>
          </a:prstGeom>
          <a:solidFill>
            <a:srgbClr val="8BD3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847580" y="687676"/>
            <a:ext cx="1698921" cy="561367"/>
          </a:xfrm>
          <a:prstGeom prst="rect">
            <a:avLst/>
          </a:prstGeom>
          <a:solidFill>
            <a:srgbClr val="F4849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45922" y="863602"/>
            <a:ext cx="797164" cy="10475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60753" y="220875"/>
            <a:ext cx="4160601" cy="1028168"/>
          </a:xfrm>
          <a:prstGeom prst="rect">
            <a:avLst/>
          </a:prstGeom>
          <a:solidFill>
            <a:srgbClr val="F4849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14" y="67653"/>
            <a:ext cx="1640115" cy="149067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88139" y="631373"/>
            <a:ext cx="1698921" cy="561367"/>
          </a:xfrm>
          <a:prstGeom prst="rect">
            <a:avLst/>
          </a:prstGeom>
          <a:solidFill>
            <a:srgbClr val="F48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043701" y="218530"/>
            <a:ext cx="4160601" cy="1030513"/>
          </a:xfrm>
          <a:prstGeom prst="rect">
            <a:avLst/>
          </a:prstGeom>
          <a:solidFill>
            <a:srgbClr val="FDD9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grpSp>
        <p:nvGrpSpPr>
          <p:cNvPr id="44" name="Group 43"/>
          <p:cNvGrpSpPr/>
          <p:nvPr/>
        </p:nvGrpSpPr>
        <p:grpSpPr>
          <a:xfrm>
            <a:off x="662613" y="3359077"/>
            <a:ext cx="2182937" cy="566058"/>
            <a:chOff x="581504" y="2558453"/>
            <a:chExt cx="2182937" cy="566058"/>
          </a:xfrm>
        </p:grpSpPr>
        <p:sp>
          <p:nvSpPr>
            <p:cNvPr id="17" name="Rounded Rectangle 16"/>
            <p:cNvSpPr/>
            <p:nvPr/>
          </p:nvSpPr>
          <p:spPr>
            <a:xfrm>
              <a:off x="2337685" y="2705265"/>
              <a:ext cx="426756" cy="272434"/>
            </a:xfrm>
            <a:prstGeom prst="roundRect">
              <a:avLst>
                <a:gd name="adj" fmla="val 39500"/>
              </a:avLst>
            </a:prstGeom>
            <a:solidFill>
              <a:srgbClr val="FBC5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581504" y="2558453"/>
              <a:ext cx="2071396" cy="566058"/>
            </a:xfrm>
            <a:prstGeom prst="roundRect">
              <a:avLst/>
            </a:prstGeom>
            <a:solidFill>
              <a:srgbClr val="FEE4C9"/>
            </a:solidFill>
            <a:ln w="28575">
              <a:solidFill>
                <a:srgbClr val="FBC5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7842356" y="2310040"/>
            <a:ext cx="2182937" cy="566058"/>
            <a:chOff x="4416484" y="4974442"/>
            <a:chExt cx="2182937" cy="566058"/>
          </a:xfrm>
        </p:grpSpPr>
        <p:sp>
          <p:nvSpPr>
            <p:cNvPr id="30" name="Rounded Rectangle 29"/>
            <p:cNvSpPr/>
            <p:nvPr/>
          </p:nvSpPr>
          <p:spPr>
            <a:xfrm>
              <a:off x="6172665" y="5121254"/>
              <a:ext cx="426756" cy="272434"/>
            </a:xfrm>
            <a:prstGeom prst="roundRect">
              <a:avLst>
                <a:gd name="adj" fmla="val 39500"/>
              </a:avLst>
            </a:prstGeom>
            <a:solidFill>
              <a:srgbClr val="6CCD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4416484" y="4974442"/>
              <a:ext cx="2071396" cy="566058"/>
            </a:xfrm>
            <a:prstGeom prst="roundRect">
              <a:avLst/>
            </a:prstGeom>
            <a:solidFill>
              <a:srgbClr val="C3E8F9"/>
            </a:solidFill>
            <a:ln w="28575">
              <a:solidFill>
                <a:srgbClr val="6CCD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10316425" y="2314618"/>
            <a:ext cx="1227167" cy="566058"/>
            <a:chOff x="2504653" y="5529079"/>
            <a:chExt cx="1227167" cy="566058"/>
          </a:xfrm>
        </p:grpSpPr>
        <p:sp>
          <p:nvSpPr>
            <p:cNvPr id="36" name="Rounded Rectangle 35"/>
            <p:cNvSpPr/>
            <p:nvPr/>
          </p:nvSpPr>
          <p:spPr>
            <a:xfrm>
              <a:off x="3305064" y="5675891"/>
              <a:ext cx="426756" cy="272434"/>
            </a:xfrm>
            <a:prstGeom prst="roundRect">
              <a:avLst>
                <a:gd name="adj" fmla="val 39500"/>
              </a:avLst>
            </a:prstGeom>
            <a:solidFill>
              <a:srgbClr val="C5B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2504653" y="5529079"/>
              <a:ext cx="1115625" cy="566058"/>
            </a:xfrm>
            <a:prstGeom prst="roundRect">
              <a:avLst/>
            </a:prstGeom>
            <a:solidFill>
              <a:srgbClr val="E5DCED"/>
            </a:solidFill>
            <a:ln w="28575">
              <a:solidFill>
                <a:srgbClr val="C5B2D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3BF70833-2B3C-4C01-BECA-81C06B8D39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84" t="6172" r="29572" b="4974"/>
          <a:stretch/>
        </p:blipFill>
        <p:spPr>
          <a:xfrm>
            <a:off x="6147621" y="0"/>
            <a:ext cx="6044379" cy="7254239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3753978" y="4082098"/>
            <a:ext cx="1227167" cy="566058"/>
            <a:chOff x="6370091" y="2563434"/>
            <a:chExt cx="1227167" cy="566058"/>
          </a:xfrm>
        </p:grpSpPr>
        <p:sp>
          <p:nvSpPr>
            <p:cNvPr id="33" name="Rounded Rectangle 32"/>
            <p:cNvSpPr/>
            <p:nvPr/>
          </p:nvSpPr>
          <p:spPr>
            <a:xfrm>
              <a:off x="7170502" y="2710246"/>
              <a:ext cx="426756" cy="272434"/>
            </a:xfrm>
            <a:prstGeom prst="roundRect">
              <a:avLst>
                <a:gd name="adj" fmla="val 39500"/>
              </a:avLst>
            </a:prstGeom>
            <a:solidFill>
              <a:srgbClr val="95D4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6370091" y="2563434"/>
              <a:ext cx="1115625" cy="566058"/>
            </a:xfrm>
            <a:prstGeom prst="roundRect">
              <a:avLst/>
            </a:prstGeom>
            <a:solidFill>
              <a:srgbClr val="D2ECED"/>
            </a:solidFill>
            <a:ln w="28575">
              <a:solidFill>
                <a:srgbClr val="95D4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4699406" y="3359077"/>
            <a:ext cx="1227167" cy="566058"/>
            <a:chOff x="3121877" y="2563434"/>
            <a:chExt cx="1227167" cy="566058"/>
          </a:xfrm>
        </p:grpSpPr>
        <p:sp>
          <p:nvSpPr>
            <p:cNvPr id="20" name="Rounded Rectangle 19"/>
            <p:cNvSpPr/>
            <p:nvPr/>
          </p:nvSpPr>
          <p:spPr>
            <a:xfrm>
              <a:off x="3922288" y="2710246"/>
              <a:ext cx="426756" cy="272434"/>
            </a:xfrm>
            <a:prstGeom prst="roundRect">
              <a:avLst>
                <a:gd name="adj" fmla="val 39500"/>
              </a:avLst>
            </a:prstGeom>
            <a:solidFill>
              <a:srgbClr val="C9E1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3121877" y="2563434"/>
              <a:ext cx="1115625" cy="566058"/>
            </a:xfrm>
            <a:prstGeom prst="roundRect">
              <a:avLst/>
            </a:prstGeom>
            <a:solidFill>
              <a:srgbClr val="E7F2D4"/>
            </a:solidFill>
            <a:ln w="28575">
              <a:solidFill>
                <a:srgbClr val="C9E1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685085" y="4648156"/>
            <a:ext cx="1403067" cy="566058"/>
            <a:chOff x="4292273" y="4150160"/>
            <a:chExt cx="1403067" cy="566058"/>
          </a:xfrm>
        </p:grpSpPr>
        <p:sp>
          <p:nvSpPr>
            <p:cNvPr id="27" name="Rounded Rectangle 26"/>
            <p:cNvSpPr/>
            <p:nvPr/>
          </p:nvSpPr>
          <p:spPr>
            <a:xfrm>
              <a:off x="5268584" y="4296972"/>
              <a:ext cx="426756" cy="272434"/>
            </a:xfrm>
            <a:prstGeom prst="roundRect">
              <a:avLst>
                <a:gd name="adj" fmla="val 39500"/>
              </a:avLst>
            </a:prstGeom>
            <a:solidFill>
              <a:srgbClr val="F8AC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4292273" y="4150160"/>
              <a:ext cx="1291525" cy="566058"/>
            </a:xfrm>
            <a:prstGeom prst="roundRect">
              <a:avLst/>
            </a:prstGeom>
            <a:solidFill>
              <a:srgbClr val="FDDBDA"/>
            </a:solidFill>
            <a:ln w="28575">
              <a:solidFill>
                <a:srgbClr val="F8AC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07195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558327"/>
          </a:xfrm>
          <a:prstGeom prst="rect">
            <a:avLst/>
          </a:prstGeom>
          <a:solidFill>
            <a:srgbClr val="8BD3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847580" y="687676"/>
            <a:ext cx="1698921" cy="561367"/>
          </a:xfrm>
          <a:prstGeom prst="rect">
            <a:avLst/>
          </a:prstGeom>
          <a:solidFill>
            <a:srgbClr val="F4849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45922" y="863602"/>
            <a:ext cx="797164" cy="10475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53371" y="423259"/>
            <a:ext cx="4160601" cy="1028168"/>
          </a:xfrm>
          <a:prstGeom prst="rect">
            <a:avLst/>
          </a:prstGeom>
          <a:solidFill>
            <a:srgbClr val="F4849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44420" y="5201"/>
            <a:ext cx="1640115" cy="149067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172472" y="575659"/>
            <a:ext cx="1698921" cy="561367"/>
          </a:xfrm>
          <a:prstGeom prst="rect">
            <a:avLst/>
          </a:prstGeom>
          <a:solidFill>
            <a:srgbClr val="F48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980801" y="341087"/>
            <a:ext cx="4160601" cy="1030513"/>
          </a:xfrm>
          <a:prstGeom prst="rect">
            <a:avLst/>
          </a:prstGeom>
          <a:solidFill>
            <a:srgbClr val="FDD9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grpSp>
        <p:nvGrpSpPr>
          <p:cNvPr id="44" name="Group 43"/>
          <p:cNvGrpSpPr/>
          <p:nvPr/>
        </p:nvGrpSpPr>
        <p:grpSpPr>
          <a:xfrm>
            <a:off x="637486" y="2309637"/>
            <a:ext cx="2182937" cy="566058"/>
            <a:chOff x="581504" y="2558453"/>
            <a:chExt cx="2182937" cy="566058"/>
          </a:xfrm>
        </p:grpSpPr>
        <p:sp>
          <p:nvSpPr>
            <p:cNvPr id="17" name="Rounded Rectangle 16"/>
            <p:cNvSpPr/>
            <p:nvPr/>
          </p:nvSpPr>
          <p:spPr>
            <a:xfrm>
              <a:off x="2337685" y="2705265"/>
              <a:ext cx="426756" cy="272434"/>
            </a:xfrm>
            <a:prstGeom prst="roundRect">
              <a:avLst>
                <a:gd name="adj" fmla="val 39500"/>
              </a:avLst>
            </a:prstGeom>
            <a:solidFill>
              <a:srgbClr val="FBC5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581504" y="2558453"/>
              <a:ext cx="2071396" cy="566058"/>
            </a:xfrm>
            <a:prstGeom prst="roundRect">
              <a:avLst/>
            </a:prstGeom>
            <a:solidFill>
              <a:srgbClr val="FEE4C9"/>
            </a:solidFill>
            <a:ln w="28575">
              <a:solidFill>
                <a:srgbClr val="FBC5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3111556" y="2314618"/>
            <a:ext cx="1227167" cy="566058"/>
            <a:chOff x="3121877" y="2563434"/>
            <a:chExt cx="1227167" cy="566058"/>
          </a:xfrm>
        </p:grpSpPr>
        <p:sp>
          <p:nvSpPr>
            <p:cNvPr id="20" name="Rounded Rectangle 19"/>
            <p:cNvSpPr/>
            <p:nvPr/>
          </p:nvSpPr>
          <p:spPr>
            <a:xfrm>
              <a:off x="3922288" y="2710246"/>
              <a:ext cx="426756" cy="272434"/>
            </a:xfrm>
            <a:prstGeom prst="roundRect">
              <a:avLst>
                <a:gd name="adj" fmla="val 39500"/>
              </a:avLst>
            </a:prstGeom>
            <a:solidFill>
              <a:srgbClr val="C9E1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3121877" y="2563434"/>
              <a:ext cx="1115625" cy="566058"/>
            </a:xfrm>
            <a:prstGeom prst="roundRect">
              <a:avLst/>
            </a:prstGeom>
            <a:solidFill>
              <a:srgbClr val="E7F2D4"/>
            </a:solidFill>
            <a:ln w="28575">
              <a:solidFill>
                <a:srgbClr val="C9E1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4629856" y="2308178"/>
            <a:ext cx="1403067" cy="566058"/>
            <a:chOff x="4292273" y="4150160"/>
            <a:chExt cx="1403067" cy="566058"/>
          </a:xfrm>
        </p:grpSpPr>
        <p:sp>
          <p:nvSpPr>
            <p:cNvPr id="27" name="Rounded Rectangle 26"/>
            <p:cNvSpPr/>
            <p:nvPr/>
          </p:nvSpPr>
          <p:spPr>
            <a:xfrm>
              <a:off x="5268584" y="4296972"/>
              <a:ext cx="426756" cy="272434"/>
            </a:xfrm>
            <a:prstGeom prst="roundRect">
              <a:avLst>
                <a:gd name="adj" fmla="val 39500"/>
              </a:avLst>
            </a:prstGeom>
            <a:solidFill>
              <a:srgbClr val="F8AC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4292273" y="4150160"/>
              <a:ext cx="1291525" cy="566058"/>
            </a:xfrm>
            <a:prstGeom prst="roundRect">
              <a:avLst/>
            </a:prstGeom>
            <a:solidFill>
              <a:srgbClr val="FDDBDA"/>
            </a:solidFill>
            <a:ln w="28575">
              <a:solidFill>
                <a:srgbClr val="F8AC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5FE05F0-8A85-4F9E-A3F8-7F978E133C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303" t="6172" r="29929" b="8699"/>
          <a:stretch/>
        </p:blipFill>
        <p:spPr>
          <a:xfrm>
            <a:off x="2952" y="-38427"/>
            <a:ext cx="5864993" cy="6888893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8236070" y="2240139"/>
            <a:ext cx="2182937" cy="566058"/>
            <a:chOff x="4416484" y="4974442"/>
            <a:chExt cx="2182937" cy="566058"/>
          </a:xfrm>
        </p:grpSpPr>
        <p:sp>
          <p:nvSpPr>
            <p:cNvPr id="30" name="Rounded Rectangle 29"/>
            <p:cNvSpPr/>
            <p:nvPr/>
          </p:nvSpPr>
          <p:spPr>
            <a:xfrm>
              <a:off x="6172665" y="5121254"/>
              <a:ext cx="426756" cy="272434"/>
            </a:xfrm>
            <a:prstGeom prst="roundRect">
              <a:avLst>
                <a:gd name="adj" fmla="val 39500"/>
              </a:avLst>
            </a:prstGeom>
            <a:solidFill>
              <a:srgbClr val="6CCD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4416484" y="4974442"/>
              <a:ext cx="2071396" cy="566058"/>
            </a:xfrm>
            <a:prstGeom prst="roundRect">
              <a:avLst/>
            </a:prstGeom>
            <a:solidFill>
              <a:srgbClr val="C3E8F9"/>
            </a:solidFill>
            <a:ln w="28575">
              <a:solidFill>
                <a:srgbClr val="6CCD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7279221" y="3355309"/>
            <a:ext cx="1227167" cy="566058"/>
            <a:chOff x="2504653" y="5529079"/>
            <a:chExt cx="1227167" cy="566058"/>
          </a:xfrm>
        </p:grpSpPr>
        <p:sp>
          <p:nvSpPr>
            <p:cNvPr id="36" name="Rounded Rectangle 35"/>
            <p:cNvSpPr/>
            <p:nvPr/>
          </p:nvSpPr>
          <p:spPr>
            <a:xfrm>
              <a:off x="3305064" y="5675891"/>
              <a:ext cx="426756" cy="272434"/>
            </a:xfrm>
            <a:prstGeom prst="roundRect">
              <a:avLst>
                <a:gd name="adj" fmla="val 39500"/>
              </a:avLst>
            </a:prstGeom>
            <a:solidFill>
              <a:srgbClr val="C5B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2504653" y="5529079"/>
              <a:ext cx="1115625" cy="566058"/>
            </a:xfrm>
            <a:prstGeom prst="roundRect">
              <a:avLst/>
            </a:prstGeom>
            <a:solidFill>
              <a:srgbClr val="E5DCED"/>
            </a:solidFill>
            <a:ln w="28575">
              <a:solidFill>
                <a:srgbClr val="C5B2D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7065843" y="4709475"/>
            <a:ext cx="1227167" cy="566058"/>
            <a:chOff x="6370091" y="2563434"/>
            <a:chExt cx="1227167" cy="566058"/>
          </a:xfrm>
        </p:grpSpPr>
        <p:sp>
          <p:nvSpPr>
            <p:cNvPr id="33" name="Rounded Rectangle 32"/>
            <p:cNvSpPr/>
            <p:nvPr/>
          </p:nvSpPr>
          <p:spPr>
            <a:xfrm>
              <a:off x="7170502" y="2710246"/>
              <a:ext cx="426756" cy="272434"/>
            </a:xfrm>
            <a:prstGeom prst="roundRect">
              <a:avLst>
                <a:gd name="adj" fmla="val 39500"/>
              </a:avLst>
            </a:prstGeom>
            <a:solidFill>
              <a:srgbClr val="95D4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6370091" y="2563434"/>
              <a:ext cx="1115625" cy="566058"/>
            </a:xfrm>
            <a:prstGeom prst="roundRect">
              <a:avLst/>
            </a:prstGeom>
            <a:solidFill>
              <a:srgbClr val="D2ECED"/>
            </a:solidFill>
            <a:ln w="28575">
              <a:solidFill>
                <a:srgbClr val="95D4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96214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558327"/>
          </a:xfrm>
          <a:prstGeom prst="rect">
            <a:avLst/>
          </a:prstGeom>
          <a:solidFill>
            <a:srgbClr val="8BD3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847580" y="687676"/>
            <a:ext cx="1698921" cy="561367"/>
          </a:xfrm>
          <a:prstGeom prst="rect">
            <a:avLst/>
          </a:prstGeom>
          <a:solidFill>
            <a:srgbClr val="F4849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45922" y="863602"/>
            <a:ext cx="797164" cy="10475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60753" y="220875"/>
            <a:ext cx="4160601" cy="1028168"/>
          </a:xfrm>
          <a:prstGeom prst="rect">
            <a:avLst/>
          </a:prstGeom>
          <a:solidFill>
            <a:srgbClr val="F4849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14" y="67653"/>
            <a:ext cx="1640115" cy="149067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88139" y="631373"/>
            <a:ext cx="1698921" cy="561367"/>
          </a:xfrm>
          <a:prstGeom prst="rect">
            <a:avLst/>
          </a:prstGeom>
          <a:solidFill>
            <a:srgbClr val="F48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043701" y="218530"/>
            <a:ext cx="4160601" cy="1030513"/>
          </a:xfrm>
          <a:prstGeom prst="rect">
            <a:avLst/>
          </a:prstGeom>
          <a:solidFill>
            <a:srgbClr val="FDD9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grpSp>
        <p:nvGrpSpPr>
          <p:cNvPr id="44" name="Group 43"/>
          <p:cNvGrpSpPr/>
          <p:nvPr/>
        </p:nvGrpSpPr>
        <p:grpSpPr>
          <a:xfrm>
            <a:off x="662613" y="3359077"/>
            <a:ext cx="2182937" cy="566058"/>
            <a:chOff x="581504" y="2558453"/>
            <a:chExt cx="2182937" cy="566058"/>
          </a:xfrm>
        </p:grpSpPr>
        <p:sp>
          <p:nvSpPr>
            <p:cNvPr id="17" name="Rounded Rectangle 16"/>
            <p:cNvSpPr/>
            <p:nvPr/>
          </p:nvSpPr>
          <p:spPr>
            <a:xfrm>
              <a:off x="2337685" y="2705265"/>
              <a:ext cx="426756" cy="272434"/>
            </a:xfrm>
            <a:prstGeom prst="roundRect">
              <a:avLst>
                <a:gd name="adj" fmla="val 39500"/>
              </a:avLst>
            </a:prstGeom>
            <a:solidFill>
              <a:srgbClr val="FBC5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581504" y="2558453"/>
              <a:ext cx="2071396" cy="566058"/>
            </a:xfrm>
            <a:prstGeom prst="roundRect">
              <a:avLst/>
            </a:prstGeom>
            <a:solidFill>
              <a:srgbClr val="FEE4C9"/>
            </a:solidFill>
            <a:ln w="28575">
              <a:solidFill>
                <a:srgbClr val="FBC5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4699406" y="3359077"/>
            <a:ext cx="1227167" cy="566058"/>
            <a:chOff x="3121877" y="2563434"/>
            <a:chExt cx="1227167" cy="566058"/>
          </a:xfrm>
        </p:grpSpPr>
        <p:sp>
          <p:nvSpPr>
            <p:cNvPr id="20" name="Rounded Rectangle 19"/>
            <p:cNvSpPr/>
            <p:nvPr/>
          </p:nvSpPr>
          <p:spPr>
            <a:xfrm>
              <a:off x="3922288" y="2710246"/>
              <a:ext cx="426756" cy="272434"/>
            </a:xfrm>
            <a:prstGeom prst="roundRect">
              <a:avLst>
                <a:gd name="adj" fmla="val 39500"/>
              </a:avLst>
            </a:prstGeom>
            <a:solidFill>
              <a:srgbClr val="C9E1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3121877" y="2563434"/>
              <a:ext cx="1115625" cy="566058"/>
            </a:xfrm>
            <a:prstGeom prst="roundRect">
              <a:avLst/>
            </a:prstGeom>
            <a:solidFill>
              <a:srgbClr val="E7F2D4"/>
            </a:solidFill>
            <a:ln w="28575">
              <a:solidFill>
                <a:srgbClr val="C9E1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4629856" y="2308178"/>
            <a:ext cx="1403067" cy="566058"/>
            <a:chOff x="4292273" y="4150160"/>
            <a:chExt cx="1403067" cy="566058"/>
          </a:xfrm>
        </p:grpSpPr>
        <p:sp>
          <p:nvSpPr>
            <p:cNvPr id="27" name="Rounded Rectangle 26"/>
            <p:cNvSpPr/>
            <p:nvPr/>
          </p:nvSpPr>
          <p:spPr>
            <a:xfrm>
              <a:off x="5268584" y="4296972"/>
              <a:ext cx="426756" cy="272434"/>
            </a:xfrm>
            <a:prstGeom prst="roundRect">
              <a:avLst>
                <a:gd name="adj" fmla="val 39500"/>
              </a:avLst>
            </a:prstGeom>
            <a:solidFill>
              <a:srgbClr val="F8AC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4292273" y="4150160"/>
              <a:ext cx="1291525" cy="566058"/>
            </a:xfrm>
            <a:prstGeom prst="roundRect">
              <a:avLst/>
            </a:prstGeom>
            <a:solidFill>
              <a:srgbClr val="FDDBDA"/>
            </a:solidFill>
            <a:ln w="28575">
              <a:solidFill>
                <a:srgbClr val="F8AC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7842356" y="2310040"/>
            <a:ext cx="2182937" cy="566058"/>
            <a:chOff x="4416484" y="4974442"/>
            <a:chExt cx="2182937" cy="566058"/>
          </a:xfrm>
        </p:grpSpPr>
        <p:sp>
          <p:nvSpPr>
            <p:cNvPr id="30" name="Rounded Rectangle 29"/>
            <p:cNvSpPr/>
            <p:nvPr/>
          </p:nvSpPr>
          <p:spPr>
            <a:xfrm>
              <a:off x="6172665" y="5121254"/>
              <a:ext cx="426756" cy="272434"/>
            </a:xfrm>
            <a:prstGeom prst="roundRect">
              <a:avLst>
                <a:gd name="adj" fmla="val 39500"/>
              </a:avLst>
            </a:prstGeom>
            <a:solidFill>
              <a:srgbClr val="6CCD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4416484" y="4974442"/>
              <a:ext cx="2071396" cy="566058"/>
            </a:xfrm>
            <a:prstGeom prst="roundRect">
              <a:avLst/>
            </a:prstGeom>
            <a:solidFill>
              <a:srgbClr val="C3E8F9"/>
            </a:solidFill>
            <a:ln w="28575">
              <a:solidFill>
                <a:srgbClr val="6CCD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4704114" y="4556788"/>
            <a:ext cx="1227167" cy="566058"/>
            <a:chOff x="6370091" y="2563434"/>
            <a:chExt cx="1227167" cy="566058"/>
          </a:xfrm>
        </p:grpSpPr>
        <p:sp>
          <p:nvSpPr>
            <p:cNvPr id="33" name="Rounded Rectangle 32"/>
            <p:cNvSpPr/>
            <p:nvPr/>
          </p:nvSpPr>
          <p:spPr>
            <a:xfrm>
              <a:off x="7170502" y="2710246"/>
              <a:ext cx="426756" cy="272434"/>
            </a:xfrm>
            <a:prstGeom prst="roundRect">
              <a:avLst>
                <a:gd name="adj" fmla="val 39500"/>
              </a:avLst>
            </a:prstGeom>
            <a:solidFill>
              <a:srgbClr val="95D4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6370091" y="2563434"/>
              <a:ext cx="1115625" cy="566058"/>
            </a:xfrm>
            <a:prstGeom prst="roundRect">
              <a:avLst/>
            </a:prstGeom>
            <a:solidFill>
              <a:srgbClr val="D2ECED"/>
            </a:solidFill>
            <a:ln w="28575">
              <a:solidFill>
                <a:srgbClr val="95D4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10316425" y="2314618"/>
            <a:ext cx="1227167" cy="566058"/>
            <a:chOff x="2504653" y="5529079"/>
            <a:chExt cx="1227167" cy="566058"/>
          </a:xfrm>
        </p:grpSpPr>
        <p:sp>
          <p:nvSpPr>
            <p:cNvPr id="36" name="Rounded Rectangle 35"/>
            <p:cNvSpPr/>
            <p:nvPr/>
          </p:nvSpPr>
          <p:spPr>
            <a:xfrm>
              <a:off x="3305064" y="5675891"/>
              <a:ext cx="426756" cy="272434"/>
            </a:xfrm>
            <a:prstGeom prst="roundRect">
              <a:avLst>
                <a:gd name="adj" fmla="val 39500"/>
              </a:avLst>
            </a:prstGeom>
            <a:solidFill>
              <a:srgbClr val="C5B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2504653" y="5529079"/>
              <a:ext cx="1115625" cy="566058"/>
            </a:xfrm>
            <a:prstGeom prst="roundRect">
              <a:avLst/>
            </a:prstGeom>
            <a:solidFill>
              <a:srgbClr val="E5DCED"/>
            </a:solidFill>
            <a:ln w="28575">
              <a:solidFill>
                <a:srgbClr val="C5B2D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68E0C9BC-8194-4D92-8560-A299A6C809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069" t="6172" r="32628" b="4974"/>
          <a:stretch/>
        </p:blipFill>
        <p:spPr>
          <a:xfrm>
            <a:off x="6650278" y="-60963"/>
            <a:ext cx="5546667" cy="723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9222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/>
          <p:cNvSpPr/>
          <p:nvPr/>
        </p:nvSpPr>
        <p:spPr>
          <a:xfrm>
            <a:off x="5734306" y="2982920"/>
            <a:ext cx="310927" cy="310927"/>
          </a:xfrm>
          <a:prstGeom prst="ellipse">
            <a:avLst/>
          </a:prstGeom>
          <a:solidFill>
            <a:srgbClr val="E3AF82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1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1558327"/>
          </a:xfrm>
          <a:prstGeom prst="rect">
            <a:avLst/>
          </a:prstGeom>
          <a:solidFill>
            <a:srgbClr val="8BD3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847580" y="687676"/>
            <a:ext cx="1698921" cy="561367"/>
          </a:xfrm>
          <a:prstGeom prst="rect">
            <a:avLst/>
          </a:prstGeom>
          <a:solidFill>
            <a:srgbClr val="F4849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45922" y="863602"/>
            <a:ext cx="797164" cy="10475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53371" y="423259"/>
            <a:ext cx="4580556" cy="1028168"/>
          </a:xfrm>
          <a:prstGeom prst="rect">
            <a:avLst/>
          </a:prstGeom>
          <a:solidFill>
            <a:srgbClr val="F4849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14" y="67653"/>
            <a:ext cx="1640115" cy="149067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88139" y="631373"/>
            <a:ext cx="1698921" cy="561367"/>
          </a:xfrm>
          <a:prstGeom prst="rect">
            <a:avLst/>
          </a:prstGeom>
          <a:solidFill>
            <a:srgbClr val="F48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05806" y="650446"/>
            <a:ext cx="1863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กิจกรรมที่ </a:t>
            </a:r>
            <a:r>
              <a:rPr lang="en-US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1.</a:t>
            </a:r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980801" y="341087"/>
            <a:ext cx="4572260" cy="1030513"/>
          </a:xfrm>
          <a:prstGeom prst="rect">
            <a:avLst/>
          </a:prstGeom>
          <a:solidFill>
            <a:srgbClr val="FDD9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18701" y="557154"/>
            <a:ext cx="48964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การแก้ปัญหาด้วยอัลกอริทึม </a:t>
            </a:r>
            <a:r>
              <a:rPr lang="en-US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(</a:t>
            </a: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ต่อ</a:t>
            </a:r>
            <a:r>
              <a:rPr lang="en-US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  <a:endParaRPr lang="th-TH" sz="36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974" y="2473097"/>
            <a:ext cx="4463275" cy="38730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057" y="4771534"/>
            <a:ext cx="1685962" cy="106089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264" y="3083056"/>
            <a:ext cx="1661371" cy="110297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6886" y="2982481"/>
            <a:ext cx="1682140" cy="1116618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8993827" y="2982919"/>
            <a:ext cx="310927" cy="310927"/>
          </a:xfrm>
          <a:prstGeom prst="ellipse">
            <a:avLst/>
          </a:prstGeom>
          <a:solidFill>
            <a:srgbClr val="E3AF82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</a:t>
            </a:r>
          </a:p>
        </p:txBody>
      </p:sp>
      <p:sp>
        <p:nvSpPr>
          <p:cNvPr id="21" name="Oval 20"/>
          <p:cNvSpPr/>
          <p:nvPr/>
        </p:nvSpPr>
        <p:spPr>
          <a:xfrm>
            <a:off x="5734824" y="4771534"/>
            <a:ext cx="310927" cy="310927"/>
          </a:xfrm>
          <a:prstGeom prst="ellipse">
            <a:avLst/>
          </a:prstGeom>
          <a:solidFill>
            <a:srgbClr val="E3AF82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3</a:t>
            </a:r>
          </a:p>
        </p:txBody>
      </p:sp>
      <p:sp>
        <p:nvSpPr>
          <p:cNvPr id="22" name="Oval 21"/>
          <p:cNvSpPr/>
          <p:nvPr/>
        </p:nvSpPr>
        <p:spPr>
          <a:xfrm>
            <a:off x="8993827" y="4771534"/>
            <a:ext cx="310927" cy="310927"/>
          </a:xfrm>
          <a:prstGeom prst="ellipse">
            <a:avLst/>
          </a:prstGeom>
          <a:solidFill>
            <a:srgbClr val="E3AF82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2929" y="1673970"/>
            <a:ext cx="75769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ถ้านักเรียนต้องการสั่งงานให้ศิลปินวาดภาพในส่วนที่ขาดไปต้องทำอย่างไร </a:t>
            </a:r>
            <a:b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โดยนำตัวเลขของบัตรคำสั่งมาเขียนเป็นผังงาน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4824CA0-18B5-414F-B4BE-CCDF5F8425D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864" y="4848382"/>
            <a:ext cx="1682140" cy="111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919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33475" y="404269"/>
            <a:ext cx="63337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อัลกอริทึมและการแก้ปัญหาอย่างง่าย</a:t>
            </a:r>
            <a:endParaRPr lang="th-TH" sz="5400" b="1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0" y="741634"/>
            <a:ext cx="3726024" cy="578889"/>
          </a:xfrm>
          <a:prstGeom prst="rect">
            <a:avLst/>
          </a:prstGeom>
          <a:solidFill>
            <a:srgbClr val="6479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3414178" y="692035"/>
            <a:ext cx="678086" cy="678086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57150">
            <a:solidFill>
              <a:srgbClr val="6479BA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593761" y="668574"/>
            <a:ext cx="3215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1</a:t>
            </a:r>
            <a:endParaRPr lang="en-US" sz="4400" b="1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cxnSp>
        <p:nvCxnSpPr>
          <p:cNvPr id="107" name="Straight Connector 106"/>
          <p:cNvCxnSpPr/>
          <p:nvPr/>
        </p:nvCxnSpPr>
        <p:spPr>
          <a:xfrm>
            <a:off x="6096000" y="4008530"/>
            <a:ext cx="0" cy="1521202"/>
          </a:xfrm>
          <a:prstGeom prst="line">
            <a:avLst/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5" name="Group 84"/>
          <p:cNvGrpSpPr/>
          <p:nvPr/>
        </p:nvGrpSpPr>
        <p:grpSpPr>
          <a:xfrm>
            <a:off x="4425058" y="5189531"/>
            <a:ext cx="3341881" cy="1266528"/>
            <a:chOff x="8278800" y="1696223"/>
            <a:chExt cx="3341881" cy="1266528"/>
          </a:xfrm>
        </p:grpSpPr>
        <p:sp>
          <p:nvSpPr>
            <p:cNvPr id="86" name="Rounded Rectangle 85"/>
            <p:cNvSpPr/>
            <p:nvPr/>
          </p:nvSpPr>
          <p:spPr>
            <a:xfrm>
              <a:off x="8281480" y="1696223"/>
              <a:ext cx="3339201" cy="1266528"/>
            </a:xfrm>
            <a:prstGeom prst="roundRect">
              <a:avLst>
                <a:gd name="adj" fmla="val 15026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Browallia New" panose="020B0604020202020204" pitchFamily="34" charset="-34"/>
                <a:cs typeface="Browallia New" panose="020B0604020202020204" pitchFamily="34" charset="-34"/>
              </a:endParaRPr>
            </a:p>
          </p:txBody>
        </p:sp>
        <p:sp>
          <p:nvSpPr>
            <p:cNvPr id="87" name="Freeform 86"/>
            <p:cNvSpPr/>
            <p:nvPr/>
          </p:nvSpPr>
          <p:spPr>
            <a:xfrm>
              <a:off x="8278800" y="1696223"/>
              <a:ext cx="3339201" cy="258002"/>
            </a:xfrm>
            <a:custGeom>
              <a:avLst/>
              <a:gdLst>
                <a:gd name="connsiteX0" fmla="*/ 190308 w 3339201"/>
                <a:gd name="connsiteY0" fmla="*/ 0 h 258002"/>
                <a:gd name="connsiteX1" fmla="*/ 3148893 w 3339201"/>
                <a:gd name="connsiteY1" fmla="*/ 0 h 258002"/>
                <a:gd name="connsiteX2" fmla="*/ 3339201 w 3339201"/>
                <a:gd name="connsiteY2" fmla="*/ 190308 h 258002"/>
                <a:gd name="connsiteX3" fmla="*/ 3339201 w 3339201"/>
                <a:gd name="connsiteY3" fmla="*/ 258002 h 258002"/>
                <a:gd name="connsiteX4" fmla="*/ 0 w 3339201"/>
                <a:gd name="connsiteY4" fmla="*/ 258002 h 258002"/>
                <a:gd name="connsiteX5" fmla="*/ 0 w 3339201"/>
                <a:gd name="connsiteY5" fmla="*/ 190308 h 258002"/>
                <a:gd name="connsiteX6" fmla="*/ 190308 w 3339201"/>
                <a:gd name="connsiteY6" fmla="*/ 0 h 2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39201" h="258002">
                  <a:moveTo>
                    <a:pt x="190308" y="0"/>
                  </a:moveTo>
                  <a:lnTo>
                    <a:pt x="3148893" y="0"/>
                  </a:lnTo>
                  <a:cubicBezTo>
                    <a:pt x="3253997" y="0"/>
                    <a:pt x="3339201" y="85204"/>
                    <a:pt x="3339201" y="190308"/>
                  </a:cubicBezTo>
                  <a:lnTo>
                    <a:pt x="3339201" y="258002"/>
                  </a:lnTo>
                  <a:lnTo>
                    <a:pt x="0" y="258002"/>
                  </a:lnTo>
                  <a:lnTo>
                    <a:pt x="0" y="190308"/>
                  </a:lnTo>
                  <a:cubicBezTo>
                    <a:pt x="0" y="85204"/>
                    <a:pt x="85204" y="0"/>
                    <a:pt x="190308" y="0"/>
                  </a:cubicBezTo>
                  <a:close/>
                </a:path>
              </a:pathLst>
            </a:custGeom>
            <a:solidFill>
              <a:srgbClr val="E6A3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Browallia New" panose="020B0604020202020204" pitchFamily="34" charset="-34"/>
                <a:cs typeface="Browallia New" panose="020B0604020202020204" pitchFamily="34" charset="-34"/>
              </a:endParaRPr>
            </a:p>
          </p:txBody>
        </p:sp>
      </p:grpSp>
      <p:cxnSp>
        <p:nvCxnSpPr>
          <p:cNvPr id="23" name="Straight Connector 22"/>
          <p:cNvCxnSpPr/>
          <p:nvPr/>
        </p:nvCxnSpPr>
        <p:spPr>
          <a:xfrm>
            <a:off x="2937164" y="3470238"/>
            <a:ext cx="5784272" cy="0"/>
          </a:xfrm>
          <a:prstGeom prst="line">
            <a:avLst/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713482" y="2831089"/>
            <a:ext cx="10767717" cy="1272413"/>
            <a:chOff x="716006" y="1757361"/>
            <a:chExt cx="10767717" cy="1272413"/>
          </a:xfrm>
        </p:grpSpPr>
        <p:grpSp>
          <p:nvGrpSpPr>
            <p:cNvPr id="18" name="Group 17"/>
            <p:cNvGrpSpPr/>
            <p:nvPr/>
          </p:nvGrpSpPr>
          <p:grpSpPr>
            <a:xfrm>
              <a:off x="8141842" y="1763246"/>
              <a:ext cx="3341881" cy="1266528"/>
              <a:chOff x="8278800" y="1696223"/>
              <a:chExt cx="3341881" cy="1266528"/>
            </a:xfrm>
          </p:grpSpPr>
          <p:sp>
            <p:nvSpPr>
              <p:cNvPr id="73" name="Rounded Rectangle 72"/>
              <p:cNvSpPr/>
              <p:nvPr/>
            </p:nvSpPr>
            <p:spPr>
              <a:xfrm>
                <a:off x="8281480" y="1696223"/>
                <a:ext cx="3339201" cy="1266528"/>
              </a:xfrm>
              <a:prstGeom prst="roundRect">
                <a:avLst>
                  <a:gd name="adj" fmla="val 15026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Browallia New" panose="020B0604020202020204" pitchFamily="34" charset="-34"/>
                  <a:cs typeface="Browallia New" panose="020B0604020202020204" pitchFamily="34" charset="-34"/>
                </a:endParaRPr>
              </a:p>
            </p:txBody>
          </p:sp>
          <p:sp>
            <p:nvSpPr>
              <p:cNvPr id="75" name="Freeform 74"/>
              <p:cNvSpPr/>
              <p:nvPr/>
            </p:nvSpPr>
            <p:spPr>
              <a:xfrm>
                <a:off x="8278800" y="1696223"/>
                <a:ext cx="3339201" cy="258002"/>
              </a:xfrm>
              <a:custGeom>
                <a:avLst/>
                <a:gdLst>
                  <a:gd name="connsiteX0" fmla="*/ 190308 w 3339201"/>
                  <a:gd name="connsiteY0" fmla="*/ 0 h 258002"/>
                  <a:gd name="connsiteX1" fmla="*/ 3148893 w 3339201"/>
                  <a:gd name="connsiteY1" fmla="*/ 0 h 258002"/>
                  <a:gd name="connsiteX2" fmla="*/ 3339201 w 3339201"/>
                  <a:gd name="connsiteY2" fmla="*/ 190308 h 258002"/>
                  <a:gd name="connsiteX3" fmla="*/ 3339201 w 3339201"/>
                  <a:gd name="connsiteY3" fmla="*/ 258002 h 258002"/>
                  <a:gd name="connsiteX4" fmla="*/ 0 w 3339201"/>
                  <a:gd name="connsiteY4" fmla="*/ 258002 h 258002"/>
                  <a:gd name="connsiteX5" fmla="*/ 0 w 3339201"/>
                  <a:gd name="connsiteY5" fmla="*/ 190308 h 258002"/>
                  <a:gd name="connsiteX6" fmla="*/ 190308 w 3339201"/>
                  <a:gd name="connsiteY6" fmla="*/ 0 h 2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39201" h="258002">
                    <a:moveTo>
                      <a:pt x="190308" y="0"/>
                    </a:moveTo>
                    <a:lnTo>
                      <a:pt x="3148893" y="0"/>
                    </a:lnTo>
                    <a:cubicBezTo>
                      <a:pt x="3253997" y="0"/>
                      <a:pt x="3339201" y="85204"/>
                      <a:pt x="3339201" y="190308"/>
                    </a:cubicBezTo>
                    <a:lnTo>
                      <a:pt x="3339201" y="258002"/>
                    </a:lnTo>
                    <a:lnTo>
                      <a:pt x="0" y="258002"/>
                    </a:lnTo>
                    <a:lnTo>
                      <a:pt x="0" y="190308"/>
                    </a:lnTo>
                    <a:cubicBezTo>
                      <a:pt x="0" y="85204"/>
                      <a:pt x="85204" y="0"/>
                      <a:pt x="190308" y="0"/>
                    </a:cubicBezTo>
                    <a:close/>
                  </a:path>
                </a:pathLst>
              </a:custGeom>
              <a:solidFill>
                <a:srgbClr val="83C3C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Browallia New" panose="020B0604020202020204" pitchFamily="34" charset="-34"/>
                  <a:cs typeface="Browallia New" panose="020B0604020202020204" pitchFamily="34" charset="-34"/>
                </a:endParaRPr>
              </a:p>
            </p:txBody>
          </p:sp>
        </p:grpSp>
        <p:grpSp>
          <p:nvGrpSpPr>
            <p:cNvPr id="89" name="Group 88"/>
            <p:cNvGrpSpPr/>
            <p:nvPr/>
          </p:nvGrpSpPr>
          <p:grpSpPr>
            <a:xfrm>
              <a:off x="716006" y="1757361"/>
              <a:ext cx="3341881" cy="1272413"/>
              <a:chOff x="8281480" y="1690338"/>
              <a:chExt cx="3341881" cy="1272413"/>
            </a:xfrm>
          </p:grpSpPr>
          <p:sp>
            <p:nvSpPr>
              <p:cNvPr id="90" name="Rounded Rectangle 89"/>
              <p:cNvSpPr/>
              <p:nvPr/>
            </p:nvSpPr>
            <p:spPr>
              <a:xfrm>
                <a:off x="8281480" y="1696223"/>
                <a:ext cx="3339201" cy="1266528"/>
              </a:xfrm>
              <a:prstGeom prst="roundRect">
                <a:avLst>
                  <a:gd name="adj" fmla="val 15026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Browallia New" panose="020B0604020202020204" pitchFamily="34" charset="-34"/>
                  <a:cs typeface="Browallia New" panose="020B0604020202020204" pitchFamily="34" charset="-34"/>
                </a:endParaRPr>
              </a:p>
            </p:txBody>
          </p:sp>
          <p:sp>
            <p:nvSpPr>
              <p:cNvPr id="92" name="Freeform 91"/>
              <p:cNvSpPr/>
              <p:nvPr/>
            </p:nvSpPr>
            <p:spPr>
              <a:xfrm>
                <a:off x="8281480" y="1690338"/>
                <a:ext cx="3341881" cy="258002"/>
              </a:xfrm>
              <a:custGeom>
                <a:avLst/>
                <a:gdLst>
                  <a:gd name="connsiteX0" fmla="*/ 190308 w 3339201"/>
                  <a:gd name="connsiteY0" fmla="*/ 0 h 258002"/>
                  <a:gd name="connsiteX1" fmla="*/ 3148893 w 3339201"/>
                  <a:gd name="connsiteY1" fmla="*/ 0 h 258002"/>
                  <a:gd name="connsiteX2" fmla="*/ 3339201 w 3339201"/>
                  <a:gd name="connsiteY2" fmla="*/ 190308 h 258002"/>
                  <a:gd name="connsiteX3" fmla="*/ 3339201 w 3339201"/>
                  <a:gd name="connsiteY3" fmla="*/ 258002 h 258002"/>
                  <a:gd name="connsiteX4" fmla="*/ 0 w 3339201"/>
                  <a:gd name="connsiteY4" fmla="*/ 258002 h 258002"/>
                  <a:gd name="connsiteX5" fmla="*/ 0 w 3339201"/>
                  <a:gd name="connsiteY5" fmla="*/ 190308 h 258002"/>
                  <a:gd name="connsiteX6" fmla="*/ 190308 w 3339201"/>
                  <a:gd name="connsiteY6" fmla="*/ 0 h 2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39201" h="258002">
                    <a:moveTo>
                      <a:pt x="190308" y="0"/>
                    </a:moveTo>
                    <a:lnTo>
                      <a:pt x="3148893" y="0"/>
                    </a:lnTo>
                    <a:cubicBezTo>
                      <a:pt x="3253997" y="0"/>
                      <a:pt x="3339201" y="85204"/>
                      <a:pt x="3339201" y="190308"/>
                    </a:cubicBezTo>
                    <a:lnTo>
                      <a:pt x="3339201" y="258002"/>
                    </a:lnTo>
                    <a:lnTo>
                      <a:pt x="0" y="258002"/>
                    </a:lnTo>
                    <a:lnTo>
                      <a:pt x="0" y="190308"/>
                    </a:lnTo>
                    <a:cubicBezTo>
                      <a:pt x="0" y="85204"/>
                      <a:pt x="85204" y="0"/>
                      <a:pt x="190308" y="0"/>
                    </a:cubicBezTo>
                    <a:close/>
                  </a:path>
                </a:pathLst>
              </a:custGeom>
              <a:solidFill>
                <a:srgbClr val="A3CE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Browallia New" panose="020B0604020202020204" pitchFamily="34" charset="-34"/>
                  <a:cs typeface="Browallia New" panose="020B0604020202020204" pitchFamily="34" charset="-34"/>
                </a:endParaRPr>
              </a:p>
            </p:txBody>
          </p:sp>
        </p:grpSp>
      </p:grpSp>
      <p:sp>
        <p:nvSpPr>
          <p:cNvPr id="25" name="TextBox 24"/>
          <p:cNvSpPr txBox="1"/>
          <p:nvPr/>
        </p:nvSpPr>
        <p:spPr>
          <a:xfrm>
            <a:off x="1488446" y="3276073"/>
            <a:ext cx="17892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36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การแก้ปัญหา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348480" y="5616923"/>
            <a:ext cx="14269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36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อัลกอริทึม</a:t>
            </a:r>
          </a:p>
        </p:txBody>
      </p:sp>
      <p:sp>
        <p:nvSpPr>
          <p:cNvPr id="52" name="Oval 51"/>
          <p:cNvSpPr/>
          <p:nvPr/>
        </p:nvSpPr>
        <p:spPr>
          <a:xfrm>
            <a:off x="4598438" y="1991458"/>
            <a:ext cx="2995124" cy="2995124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bg1">
                  <a:lumMod val="85000"/>
                </a:schemeClr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53" name="Freeform 52"/>
          <p:cNvSpPr/>
          <p:nvPr/>
        </p:nvSpPr>
        <p:spPr>
          <a:xfrm>
            <a:off x="4598438" y="1991458"/>
            <a:ext cx="1497562" cy="2995125"/>
          </a:xfrm>
          <a:custGeom>
            <a:avLst/>
            <a:gdLst>
              <a:gd name="connsiteX0" fmla="*/ 1711705 w 1711705"/>
              <a:gd name="connsiteY0" fmla="*/ 0 h 3423412"/>
              <a:gd name="connsiteX1" fmla="*/ 1711705 w 1711705"/>
              <a:gd name="connsiteY1" fmla="*/ 3423412 h 3423412"/>
              <a:gd name="connsiteX2" fmla="*/ 1536694 w 1711705"/>
              <a:gd name="connsiteY2" fmla="*/ 3414575 h 3423412"/>
              <a:gd name="connsiteX3" fmla="*/ 0 w 1711705"/>
              <a:gd name="connsiteY3" fmla="*/ 1711706 h 3423412"/>
              <a:gd name="connsiteX4" fmla="*/ 1536694 w 1711705"/>
              <a:gd name="connsiteY4" fmla="*/ 8837 h 3423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1705" h="3423412">
                <a:moveTo>
                  <a:pt x="1711705" y="0"/>
                </a:moveTo>
                <a:lnTo>
                  <a:pt x="1711705" y="3423412"/>
                </a:lnTo>
                <a:lnTo>
                  <a:pt x="1536694" y="3414575"/>
                </a:lnTo>
                <a:cubicBezTo>
                  <a:pt x="673556" y="3326918"/>
                  <a:pt x="0" y="2597971"/>
                  <a:pt x="0" y="1711706"/>
                </a:cubicBezTo>
                <a:cubicBezTo>
                  <a:pt x="0" y="825441"/>
                  <a:pt x="673556" y="96494"/>
                  <a:pt x="1536694" y="8837"/>
                </a:cubicBezTo>
                <a:close/>
              </a:path>
            </a:pathLst>
          </a:cu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742800" y="2135820"/>
            <a:ext cx="2706398" cy="2706398"/>
          </a:xfrm>
          <a:prstGeom prst="ellipse">
            <a:avLst/>
          </a:prstGeom>
          <a:solidFill>
            <a:srgbClr val="C9C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bg1">
                  <a:lumMod val="85000"/>
                </a:schemeClr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6" name="Oval 5"/>
          <p:cNvSpPr/>
          <p:nvPr/>
        </p:nvSpPr>
        <p:spPr>
          <a:xfrm>
            <a:off x="4870536" y="2263557"/>
            <a:ext cx="2450926" cy="2450927"/>
          </a:xfrm>
          <a:prstGeom prst="ellipse">
            <a:avLst/>
          </a:prstGeom>
          <a:solidFill>
            <a:srgbClr val="6479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2451" y="2381146"/>
            <a:ext cx="145905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อัลกอริทึม</a:t>
            </a:r>
            <a:br>
              <a:rPr lang="th-TH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และการ</a:t>
            </a:r>
            <a:br>
              <a:rPr lang="th-TH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แก้ปัญหา</a:t>
            </a:r>
            <a:br>
              <a:rPr lang="th-TH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อย่างง่าย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686655" y="3276073"/>
            <a:ext cx="22445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36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เกมการแก้ปัญหา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3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5265" y="741634"/>
            <a:ext cx="33073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แผนผังหัวข้อหน่วยการเรียนรู้</a:t>
            </a:r>
          </a:p>
        </p:txBody>
      </p:sp>
    </p:spTree>
    <p:extLst>
      <p:ext uri="{BB962C8B-B14F-4D97-AF65-F5344CB8AC3E}">
        <p14:creationId xmlns:p14="http://schemas.microsoft.com/office/powerpoint/2010/main" val="8570954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D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629396" y="1360907"/>
            <a:ext cx="1240655" cy="1179724"/>
          </a:xfrm>
          <a:prstGeom prst="roundRect">
            <a:avLst>
              <a:gd name="adj" fmla="val 11033"/>
            </a:avLst>
          </a:prstGeom>
          <a:solidFill>
            <a:srgbClr val="FFD281"/>
          </a:solidFill>
          <a:ln w="28575">
            <a:solidFill>
              <a:srgbClr val="F89B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4534" y="1818025"/>
            <a:ext cx="6577592" cy="1315989"/>
          </a:xfrm>
          <a:prstGeom prst="roundRect">
            <a:avLst>
              <a:gd name="adj" fmla="val 11033"/>
            </a:avLst>
          </a:prstGeom>
          <a:solidFill>
            <a:schemeClr val="bg1"/>
          </a:solidFill>
          <a:ln w="28575">
            <a:solidFill>
              <a:srgbClr val="F89B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2225490" y="90874"/>
            <a:ext cx="7741020" cy="1176708"/>
            <a:chOff x="2038942" y="90874"/>
            <a:chExt cx="8144407" cy="1398031"/>
          </a:xfrm>
        </p:grpSpPr>
        <p:sp>
          <p:nvSpPr>
            <p:cNvPr id="6" name="Freeform 5"/>
            <p:cNvSpPr/>
            <p:nvPr/>
          </p:nvSpPr>
          <p:spPr>
            <a:xfrm>
              <a:off x="2038942" y="90874"/>
              <a:ext cx="8144407" cy="1091413"/>
            </a:xfrm>
            <a:custGeom>
              <a:avLst/>
              <a:gdLst>
                <a:gd name="connsiteX0" fmla="*/ 280209 w 8390755"/>
                <a:gd name="connsiteY0" fmla="*/ 0 h 1091413"/>
                <a:gd name="connsiteX1" fmla="*/ 8110546 w 8390755"/>
                <a:gd name="connsiteY1" fmla="*/ 0 h 1091413"/>
                <a:gd name="connsiteX2" fmla="*/ 8390755 w 8390755"/>
                <a:gd name="connsiteY2" fmla="*/ 280209 h 1091413"/>
                <a:gd name="connsiteX3" fmla="*/ 8390755 w 8390755"/>
                <a:gd name="connsiteY3" fmla="*/ 1091413 h 1091413"/>
                <a:gd name="connsiteX4" fmla="*/ 0 w 8390755"/>
                <a:gd name="connsiteY4" fmla="*/ 1091413 h 1091413"/>
                <a:gd name="connsiteX5" fmla="*/ 0 w 8390755"/>
                <a:gd name="connsiteY5" fmla="*/ 280209 h 1091413"/>
                <a:gd name="connsiteX6" fmla="*/ 280209 w 8390755"/>
                <a:gd name="connsiteY6" fmla="*/ 0 h 1091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390755" h="1091413">
                  <a:moveTo>
                    <a:pt x="280209" y="0"/>
                  </a:moveTo>
                  <a:lnTo>
                    <a:pt x="8110546" y="0"/>
                  </a:lnTo>
                  <a:cubicBezTo>
                    <a:pt x="8265301" y="0"/>
                    <a:pt x="8390755" y="125454"/>
                    <a:pt x="8390755" y="280209"/>
                  </a:cubicBezTo>
                  <a:lnTo>
                    <a:pt x="8390755" y="1091413"/>
                  </a:lnTo>
                  <a:lnTo>
                    <a:pt x="0" y="1091413"/>
                  </a:lnTo>
                  <a:lnTo>
                    <a:pt x="0" y="280209"/>
                  </a:lnTo>
                  <a:cubicBezTo>
                    <a:pt x="0" y="125454"/>
                    <a:pt x="125454" y="0"/>
                    <a:pt x="280209" y="0"/>
                  </a:cubicBezTo>
                  <a:close/>
                </a:path>
              </a:pathLst>
            </a:custGeom>
            <a:solidFill>
              <a:srgbClr val="6E6F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2176989" y="236891"/>
              <a:ext cx="7868313" cy="818713"/>
            </a:xfrm>
            <a:prstGeom prst="roundRect">
              <a:avLst/>
            </a:prstGeom>
            <a:solidFill>
              <a:srgbClr val="8CD7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2038942" y="1174902"/>
              <a:ext cx="8144407" cy="171855"/>
            </a:xfrm>
            <a:prstGeom prst="rect">
              <a:avLst/>
            </a:prstGeom>
            <a:solidFill>
              <a:srgbClr val="E8E8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5727229" y="1220289"/>
              <a:ext cx="767832" cy="70587"/>
            </a:xfrm>
            <a:prstGeom prst="rect">
              <a:avLst/>
            </a:prstGeom>
            <a:solidFill>
              <a:srgbClr val="C2C3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147934" y="255013"/>
              <a:ext cx="3926422" cy="9872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8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เกมการแก้ปัญหา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2317235" y="305743"/>
              <a:ext cx="159026" cy="159026"/>
            </a:xfrm>
            <a:prstGeom prst="ellipse">
              <a:avLst/>
            </a:prstGeom>
            <a:solidFill>
              <a:srgbClr val="E690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2529270" y="305743"/>
              <a:ext cx="159026" cy="159026"/>
            </a:xfrm>
            <a:prstGeom prst="ellipse">
              <a:avLst/>
            </a:prstGeom>
            <a:solidFill>
              <a:srgbClr val="FDDE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2741304" y="305743"/>
              <a:ext cx="159026" cy="159026"/>
            </a:xfrm>
            <a:prstGeom prst="ellipse">
              <a:avLst/>
            </a:prstGeom>
            <a:solidFill>
              <a:srgbClr val="D0DE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4" name="Trapezoid 13"/>
            <p:cNvSpPr/>
            <p:nvPr/>
          </p:nvSpPr>
          <p:spPr>
            <a:xfrm flipV="1">
              <a:off x="2038942" y="1346757"/>
              <a:ext cx="8144407" cy="142148"/>
            </a:xfrm>
            <a:prstGeom prst="trapezoid">
              <a:avLst>
                <a:gd name="adj" fmla="val 114954"/>
              </a:avLst>
            </a:prstGeom>
            <a:solidFill>
              <a:srgbClr val="C2C3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0767649" y="3459543"/>
            <a:ext cx="1214455" cy="1895039"/>
            <a:chOff x="10282206" y="4378896"/>
            <a:chExt cx="1214455" cy="1895039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52852" y="4378896"/>
              <a:ext cx="1073162" cy="1494929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10282206" y="5873825"/>
              <a:ext cx="12144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คำถามสำคัญ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63550" y="1395589"/>
            <a:ext cx="6578875" cy="1731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      เกมบันไดงู</a:t>
            </a:r>
          </a:p>
          <a:p>
            <a:endParaRPr lang="th-TH" sz="105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เกมบันไดงูเป็นเกมกระดานชนิดหนึ่งโดยจะมีผู้เล่นตั้งแต่ 2 คนขึ้นไป ลักษณะของตารางจะแบ่งเป็นช่อง ๆ มีตัวเลขกำกับ มีงูและบันไดพาดไปมา ลักษณะของกระดานอาจแตกต่างกันไปขึ้นอยู่กับผู้ออกแบบ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4868312" y="3227339"/>
            <a:ext cx="1240655" cy="1179724"/>
          </a:xfrm>
          <a:prstGeom prst="roundRect">
            <a:avLst>
              <a:gd name="adj" fmla="val 11033"/>
            </a:avLst>
          </a:prstGeom>
          <a:solidFill>
            <a:srgbClr val="FFD281"/>
          </a:solidFill>
          <a:ln w="28575">
            <a:solidFill>
              <a:srgbClr val="F89B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174534" y="3703090"/>
            <a:ext cx="6577592" cy="2770424"/>
          </a:xfrm>
          <a:prstGeom prst="roundRect">
            <a:avLst>
              <a:gd name="adj" fmla="val 11033"/>
            </a:avLst>
          </a:prstGeom>
          <a:solidFill>
            <a:schemeClr val="bg1"/>
          </a:solidFill>
          <a:ln w="28575">
            <a:solidFill>
              <a:srgbClr val="F89B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00850" y="3787456"/>
            <a:ext cx="64868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ตกลงกันระหว่างผู้เล่นว่าใครจะเริ่มเล่นก่อน</a:t>
            </a:r>
          </a:p>
          <a:p>
            <a:pPr marL="457200" indent="-457200">
              <a:buFont typeface="+mj-lt"/>
              <a:buAutoNum type="arabicPeriod"/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ผู้เล่นคนแรกทอดลูกเต๋า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ถ้าออกแต้มใดให้เดินไปยังหมายเลขนั้น</a:t>
            </a:r>
          </a:p>
          <a:p>
            <a:pPr marL="457200" indent="-457200">
              <a:buFont typeface="+mj-lt"/>
              <a:buAutoNum type="arabicPeriod"/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สลับกันเล่นกับผู้เล่นคนต่อไป</a:t>
            </a:r>
          </a:p>
          <a:p>
            <a:pPr marL="457200" indent="-457200">
              <a:buFont typeface="+mj-lt"/>
              <a:buAutoNum type="arabicPeriod"/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ถ้าเดินไปหยุดที่ช่องบันไดพอดีจะได้เดินขึ้นบันไดไปข้างบน</a:t>
            </a:r>
          </a:p>
          <a:p>
            <a:pPr marL="457200" indent="-457200">
              <a:buFont typeface="+mj-lt"/>
              <a:buAutoNum type="arabicPeriod"/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ถ้าเดินไปหยุดช่องที่มีงูต้องลงจากปากงูไปยังหางงู</a:t>
            </a:r>
          </a:p>
          <a:p>
            <a:pPr marL="457200" indent="-457200">
              <a:buFont typeface="+mj-lt"/>
              <a:buAutoNum type="arabicPeriod"/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การเดินครั้งต่อไปให้นับจำนวนช่องเดินตามแต้มของลูกเต๋าที่ทอดได้</a:t>
            </a:r>
          </a:p>
          <a:p>
            <a:pPr marL="457200" indent="-457200">
              <a:buFont typeface="+mj-lt"/>
              <a:buAutoNum type="arabicPeriod"/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ผู้เล่นคนใดถึงเส้นชัยก่อนจะเป็นผู้ชนะ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908" y="3355705"/>
            <a:ext cx="3252275" cy="3247000"/>
          </a:xfrm>
          <a:prstGeom prst="rect">
            <a:avLst/>
          </a:prstGeom>
        </p:spPr>
      </p:pic>
      <p:sp>
        <p:nvSpPr>
          <p:cNvPr id="44" name="Rounded Rectangle 43"/>
          <p:cNvSpPr/>
          <p:nvPr/>
        </p:nvSpPr>
        <p:spPr>
          <a:xfrm>
            <a:off x="7711144" y="1360907"/>
            <a:ext cx="1696339" cy="1179724"/>
          </a:xfrm>
          <a:prstGeom prst="roundRect">
            <a:avLst>
              <a:gd name="adj" fmla="val 11033"/>
            </a:avLst>
          </a:prstGeom>
          <a:solidFill>
            <a:srgbClr val="FFD281"/>
          </a:solidFill>
          <a:ln w="28575">
            <a:solidFill>
              <a:srgbClr val="F89B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7166908" y="1818025"/>
            <a:ext cx="2799602" cy="1315989"/>
          </a:xfrm>
          <a:prstGeom prst="roundRect">
            <a:avLst>
              <a:gd name="adj" fmla="val 11033"/>
            </a:avLst>
          </a:prstGeom>
          <a:solidFill>
            <a:schemeClr val="bg1"/>
          </a:solidFill>
          <a:ln w="28575">
            <a:solidFill>
              <a:srgbClr val="F89B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313479" y="1392121"/>
            <a:ext cx="2799602" cy="1731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       อุปกรณ์การเล่น</a:t>
            </a:r>
          </a:p>
          <a:p>
            <a:endParaRPr lang="th-TH" sz="105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>
              <a:buFont typeface="+mj-lt"/>
              <a:buAutoNum type="arabicPeriod"/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แผ่นตารางเกมบันไดงู</a:t>
            </a:r>
          </a:p>
          <a:p>
            <a:pPr marL="457200" indent="-457200">
              <a:buFont typeface="+mj-lt"/>
              <a:buAutoNum type="arabicPeriod"/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ลูกเต๋า</a:t>
            </a:r>
          </a:p>
          <a:p>
            <a:pPr marL="457200" indent="-457200">
              <a:buFont typeface="+mj-lt"/>
              <a:buAutoNum type="arabicPeriod"/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ตัวเดิน</a:t>
            </a:r>
          </a:p>
        </p:txBody>
      </p:sp>
      <p:sp>
        <p:nvSpPr>
          <p:cNvPr id="19" name="Rounded Rectangular Callout 18"/>
          <p:cNvSpPr/>
          <p:nvPr/>
        </p:nvSpPr>
        <p:spPr>
          <a:xfrm>
            <a:off x="10184801" y="1823178"/>
            <a:ext cx="1813701" cy="944238"/>
          </a:xfrm>
          <a:prstGeom prst="wedgeRoundRectCallout">
            <a:avLst>
              <a:gd name="adj1" fmla="val 16805"/>
              <a:gd name="adj2" fmla="val 112343"/>
              <a:gd name="adj3" fmla="val 16667"/>
            </a:avLst>
          </a:prstGeom>
          <a:solidFill>
            <a:srgbClr val="FFFB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208450" y="1941354"/>
            <a:ext cx="1861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นักเรียนเคยเล่นเกม</a:t>
            </a:r>
          </a:p>
          <a:p>
            <a:r>
              <a:rPr lang="th-TH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การแก้ปัญหาอะไรบ้าง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22281" y="3268759"/>
            <a:ext cx="1058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วิธีการเล่น</a:t>
            </a:r>
            <a:endParaRPr lang="en-US" sz="24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22467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7446947" y="530044"/>
            <a:ext cx="3450016" cy="5630460"/>
            <a:chOff x="7866333" y="385665"/>
            <a:chExt cx="3450016" cy="5630460"/>
          </a:xfrm>
        </p:grpSpPr>
        <p:sp>
          <p:nvSpPr>
            <p:cNvPr id="9" name="Flowchart: Process 8"/>
            <p:cNvSpPr/>
            <p:nvPr/>
          </p:nvSpPr>
          <p:spPr>
            <a:xfrm>
              <a:off x="8074948" y="692546"/>
              <a:ext cx="1391529" cy="462565"/>
            </a:xfrm>
            <a:prstGeom prst="flowChartProcess">
              <a:avLst/>
            </a:prstGeom>
            <a:solidFill>
              <a:srgbClr val="FDD1B8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ทอดลูกเต๋า แล้วเดินไปยังหมายเลขนั้น</a:t>
              </a:r>
              <a:endPara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cxnSp>
          <p:nvCxnSpPr>
            <p:cNvPr id="26" name="Straight Arrow Connector 25"/>
            <p:cNvCxnSpPr>
              <a:endCxn id="9" idx="0"/>
            </p:cNvCxnSpPr>
            <p:nvPr/>
          </p:nvCxnSpPr>
          <p:spPr>
            <a:xfrm>
              <a:off x="8770713" y="385665"/>
              <a:ext cx="0" cy="306881"/>
            </a:xfrm>
            <a:prstGeom prst="straightConnector1">
              <a:avLst/>
            </a:prstGeom>
            <a:ln w="190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lowchart: Decision 18"/>
            <p:cNvSpPr/>
            <p:nvPr/>
          </p:nvSpPr>
          <p:spPr>
            <a:xfrm>
              <a:off x="8074948" y="1911519"/>
              <a:ext cx="1391529" cy="505153"/>
            </a:xfrm>
            <a:prstGeom prst="flowChartDecision">
              <a:avLst/>
            </a:prstGeom>
            <a:solidFill>
              <a:srgbClr val="B5E1E3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เดินไปพบบันได</a:t>
              </a:r>
              <a:endPara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0" name="Flowchart: Decision 19"/>
            <p:cNvSpPr/>
            <p:nvPr/>
          </p:nvSpPr>
          <p:spPr>
            <a:xfrm>
              <a:off x="8074948" y="3173080"/>
              <a:ext cx="1391529" cy="505153"/>
            </a:xfrm>
            <a:prstGeom prst="flowChartDecision">
              <a:avLst/>
            </a:prstGeom>
            <a:solidFill>
              <a:srgbClr val="B5E1E3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เดินไปพบปากงู</a:t>
              </a:r>
              <a:endPara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1" name="Flowchart: Decision 20"/>
            <p:cNvSpPr/>
            <p:nvPr/>
          </p:nvSpPr>
          <p:spPr>
            <a:xfrm>
              <a:off x="8107263" y="5204087"/>
              <a:ext cx="1326898" cy="505153"/>
            </a:xfrm>
            <a:prstGeom prst="flowChartDecision">
              <a:avLst/>
            </a:prstGeom>
            <a:solidFill>
              <a:srgbClr val="B5E1E3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ถึงเส้นชัย</a:t>
              </a:r>
              <a:endPara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2" name="Flowchart: Process 21"/>
            <p:cNvSpPr/>
            <p:nvPr/>
          </p:nvSpPr>
          <p:spPr>
            <a:xfrm>
              <a:off x="7866333" y="4434641"/>
              <a:ext cx="1808759" cy="462565"/>
            </a:xfrm>
            <a:prstGeom prst="flowChartProcess">
              <a:avLst/>
            </a:prstGeom>
            <a:solidFill>
              <a:srgbClr val="FDD1B8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ทอดลูกเต๋า แล้วนับจำนวน</a:t>
              </a:r>
              <a:br>
                <a:rPr lang="th-TH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ช่องเดิน เพิ่มตามแต้มที่ได้</a:t>
              </a:r>
              <a:endPara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3" name="Flowchart: Connector 22"/>
            <p:cNvSpPr/>
            <p:nvPr/>
          </p:nvSpPr>
          <p:spPr>
            <a:xfrm>
              <a:off x="8699389" y="1461992"/>
              <a:ext cx="142646" cy="142646"/>
            </a:xfrm>
            <a:prstGeom prst="flowChartConnector">
              <a:avLst/>
            </a:prstGeom>
            <a:solidFill>
              <a:srgbClr val="EF7CB2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4" name="Flowchart: Connector 23"/>
            <p:cNvSpPr/>
            <p:nvPr/>
          </p:nvSpPr>
          <p:spPr>
            <a:xfrm>
              <a:off x="8699389" y="2723553"/>
              <a:ext cx="142646" cy="142646"/>
            </a:xfrm>
            <a:prstGeom prst="flowChartConnector">
              <a:avLst/>
            </a:prstGeom>
            <a:solidFill>
              <a:srgbClr val="EF7CB2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5" name="Flowchart: Connector 24"/>
            <p:cNvSpPr/>
            <p:nvPr/>
          </p:nvSpPr>
          <p:spPr>
            <a:xfrm>
              <a:off x="8699389" y="3985114"/>
              <a:ext cx="142646" cy="142646"/>
            </a:xfrm>
            <a:prstGeom prst="flowChartConnector">
              <a:avLst/>
            </a:prstGeom>
            <a:solidFill>
              <a:srgbClr val="EF7CB2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>
              <a:off x="8767539" y="1155111"/>
              <a:ext cx="0" cy="306881"/>
            </a:xfrm>
            <a:prstGeom prst="straightConnector1">
              <a:avLst/>
            </a:prstGeom>
            <a:ln w="190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>
              <a:stCxn id="23" idx="4"/>
              <a:endCxn id="19" idx="0"/>
            </p:cNvCxnSpPr>
            <p:nvPr/>
          </p:nvCxnSpPr>
          <p:spPr>
            <a:xfrm>
              <a:off x="8770712" y="1604638"/>
              <a:ext cx="1" cy="306881"/>
            </a:xfrm>
            <a:prstGeom prst="straightConnector1">
              <a:avLst/>
            </a:prstGeom>
            <a:ln w="190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stCxn id="19" idx="2"/>
              <a:endCxn id="24" idx="0"/>
            </p:cNvCxnSpPr>
            <p:nvPr/>
          </p:nvCxnSpPr>
          <p:spPr>
            <a:xfrm flipH="1">
              <a:off x="8770712" y="2416672"/>
              <a:ext cx="1" cy="306881"/>
            </a:xfrm>
            <a:prstGeom prst="straightConnector1">
              <a:avLst/>
            </a:prstGeom>
            <a:ln w="190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stCxn id="24" idx="4"/>
              <a:endCxn id="20" idx="0"/>
            </p:cNvCxnSpPr>
            <p:nvPr/>
          </p:nvCxnSpPr>
          <p:spPr>
            <a:xfrm>
              <a:off x="8770712" y="2866199"/>
              <a:ext cx="1" cy="306881"/>
            </a:xfrm>
            <a:prstGeom prst="straightConnector1">
              <a:avLst/>
            </a:prstGeom>
            <a:ln w="190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>
              <a:stCxn id="20" idx="2"/>
              <a:endCxn id="25" idx="0"/>
            </p:cNvCxnSpPr>
            <p:nvPr/>
          </p:nvCxnSpPr>
          <p:spPr>
            <a:xfrm flipH="1">
              <a:off x="8770712" y="3678233"/>
              <a:ext cx="1" cy="306881"/>
            </a:xfrm>
            <a:prstGeom prst="straightConnector1">
              <a:avLst/>
            </a:prstGeom>
            <a:ln w="190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>
              <a:stCxn id="25" idx="4"/>
              <a:endCxn id="22" idx="0"/>
            </p:cNvCxnSpPr>
            <p:nvPr/>
          </p:nvCxnSpPr>
          <p:spPr>
            <a:xfrm>
              <a:off x="8770712" y="4127760"/>
              <a:ext cx="1" cy="306881"/>
            </a:xfrm>
            <a:prstGeom prst="straightConnector1">
              <a:avLst/>
            </a:prstGeom>
            <a:ln w="190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>
              <a:stCxn id="22" idx="2"/>
              <a:endCxn id="21" idx="0"/>
            </p:cNvCxnSpPr>
            <p:nvPr/>
          </p:nvCxnSpPr>
          <p:spPr>
            <a:xfrm flipH="1">
              <a:off x="8770712" y="4897206"/>
              <a:ext cx="1" cy="306881"/>
            </a:xfrm>
            <a:prstGeom prst="straightConnector1">
              <a:avLst/>
            </a:prstGeom>
            <a:ln w="190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>
              <a:stCxn id="21" idx="2"/>
            </p:cNvCxnSpPr>
            <p:nvPr/>
          </p:nvCxnSpPr>
          <p:spPr>
            <a:xfrm>
              <a:off x="8770712" y="5709240"/>
              <a:ext cx="1" cy="306885"/>
            </a:xfrm>
            <a:prstGeom prst="straightConnector1">
              <a:avLst/>
            </a:prstGeom>
            <a:ln w="190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Elbow Connector 55"/>
            <p:cNvCxnSpPr>
              <a:stCxn id="21" idx="1"/>
              <a:endCxn id="23" idx="2"/>
            </p:cNvCxnSpPr>
            <p:nvPr/>
          </p:nvCxnSpPr>
          <p:spPr>
            <a:xfrm rot="10800000" flipH="1">
              <a:off x="8107263" y="1533316"/>
              <a:ext cx="592126" cy="3923349"/>
            </a:xfrm>
            <a:prstGeom prst="bentConnector3">
              <a:avLst>
                <a:gd name="adj1" fmla="val -132103"/>
              </a:avLst>
            </a:prstGeom>
            <a:ln w="190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Flowchart: Process 59"/>
            <p:cNvSpPr/>
            <p:nvPr/>
          </p:nvSpPr>
          <p:spPr>
            <a:xfrm>
              <a:off x="9675092" y="2340569"/>
              <a:ext cx="1641257" cy="287561"/>
            </a:xfrm>
            <a:prstGeom prst="flowChartProcess">
              <a:avLst/>
            </a:prstGeom>
            <a:solidFill>
              <a:srgbClr val="FDD1B8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ขึ้นไปขั้นบนสุดของบันได</a:t>
              </a:r>
              <a:endPara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cxnSp>
          <p:nvCxnSpPr>
            <p:cNvPr id="61" name="Elbow Connector 60"/>
            <p:cNvCxnSpPr>
              <a:stCxn id="19" idx="3"/>
              <a:endCxn id="60" idx="0"/>
            </p:cNvCxnSpPr>
            <p:nvPr/>
          </p:nvCxnSpPr>
          <p:spPr>
            <a:xfrm>
              <a:off x="9466477" y="2164096"/>
              <a:ext cx="1029244" cy="176473"/>
            </a:xfrm>
            <a:prstGeom prst="bentConnector2">
              <a:avLst/>
            </a:prstGeom>
            <a:ln w="190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Elbow Connector 64"/>
            <p:cNvCxnSpPr>
              <a:stCxn id="60" idx="2"/>
              <a:endCxn id="24" idx="6"/>
            </p:cNvCxnSpPr>
            <p:nvPr/>
          </p:nvCxnSpPr>
          <p:spPr>
            <a:xfrm rot="5400000">
              <a:off x="9585505" y="1884660"/>
              <a:ext cx="166746" cy="1653686"/>
            </a:xfrm>
            <a:prstGeom prst="bentConnector2">
              <a:avLst/>
            </a:prstGeom>
            <a:ln w="190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Flowchart: Process 67"/>
            <p:cNvSpPr/>
            <p:nvPr/>
          </p:nvSpPr>
          <p:spPr>
            <a:xfrm>
              <a:off x="9675092" y="3602130"/>
              <a:ext cx="1641257" cy="287561"/>
            </a:xfrm>
            <a:prstGeom prst="flowChartProcess">
              <a:avLst/>
            </a:prstGeom>
            <a:solidFill>
              <a:srgbClr val="FDD1B8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ลงจากปากงูไปยังหางงู</a:t>
              </a:r>
              <a:endPara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cxnSp>
          <p:nvCxnSpPr>
            <p:cNvPr id="69" name="Elbow Connector 68"/>
            <p:cNvCxnSpPr>
              <a:endCxn id="68" idx="0"/>
            </p:cNvCxnSpPr>
            <p:nvPr/>
          </p:nvCxnSpPr>
          <p:spPr>
            <a:xfrm>
              <a:off x="9466477" y="3425657"/>
              <a:ext cx="1029244" cy="176473"/>
            </a:xfrm>
            <a:prstGeom prst="bentConnector2">
              <a:avLst/>
            </a:prstGeom>
            <a:ln w="190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Elbow Connector 69"/>
            <p:cNvCxnSpPr>
              <a:stCxn id="68" idx="2"/>
            </p:cNvCxnSpPr>
            <p:nvPr/>
          </p:nvCxnSpPr>
          <p:spPr>
            <a:xfrm rot="5400000">
              <a:off x="9585505" y="3146221"/>
              <a:ext cx="166746" cy="1653686"/>
            </a:xfrm>
            <a:prstGeom prst="bentConnector2">
              <a:avLst/>
            </a:prstGeom>
            <a:ln w="190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/>
            <p:cNvSpPr txBox="1"/>
            <p:nvPr/>
          </p:nvSpPr>
          <p:spPr>
            <a:xfrm>
              <a:off x="9665515" y="1899002"/>
              <a:ext cx="369011" cy="307777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th-TH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จริง</a:t>
              </a:r>
              <a:endParaRPr lang="en-US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9707407" y="3145480"/>
              <a:ext cx="369011" cy="307777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th-TH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จริง</a:t>
              </a:r>
              <a:endParaRPr lang="en-US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8934089" y="2517529"/>
              <a:ext cx="500072" cy="307777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th-TH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ไม่จริง</a:t>
              </a:r>
              <a:endParaRPr lang="en-US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537166" y="275511"/>
            <a:ext cx="64194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ถ้าพิจารณาการเดินของเกมบันไดงู จะพบว่าการเดินจะต้อง</a:t>
            </a:r>
          </a:p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พิจารณาตามเงื่อนไขที่เกมกำหนด สามารถเขียนเป็นผังงานได้ ดังนี้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422649" y="5834434"/>
            <a:ext cx="369011" cy="307777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จริง</a:t>
            </a:r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511605" y="3874371"/>
            <a:ext cx="500072" cy="307777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ไม่จริง</a:t>
            </a:r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043464" y="5265900"/>
            <a:ext cx="500072" cy="307777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ไม่จริง</a:t>
            </a:r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15288"/>
            <a:ext cx="4822468" cy="4814647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7946767" y="248607"/>
            <a:ext cx="814874" cy="294475"/>
          </a:xfrm>
          <a:prstGeom prst="roundRect">
            <a:avLst>
              <a:gd name="adj" fmla="val 50000"/>
            </a:avLst>
          </a:prstGeom>
          <a:solidFill>
            <a:srgbClr val="D9EAB6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เริ่มต้น</a:t>
            </a: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8007823" y="6167469"/>
            <a:ext cx="680659" cy="294475"/>
          </a:xfrm>
          <a:prstGeom prst="roundRect">
            <a:avLst>
              <a:gd name="adj" fmla="val 50000"/>
            </a:avLst>
          </a:prstGeom>
          <a:solidFill>
            <a:srgbClr val="D9EAB6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จบ</a:t>
            </a: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81614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243" y="847505"/>
            <a:ext cx="5237559" cy="52404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4384" y="2392566"/>
            <a:ext cx="524576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เกมบันไดงูแต่ละเกมนั้นการเล่นอาจแตกต่างกันไปขึ้นอยู่กับผู้ออกแบบเกม เกมบางเกมอาจมีเงื่อนไขอื่น ๆ เขียนไว้ในช่องที่กำหนดด้วย และบางเกม</a:t>
            </a:r>
            <a:b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อาจใช้ภาพหรือเงื่อนไขอื่นแทนงูและบันได </a:t>
            </a:r>
            <a:b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ดังตัวอย่าง</a:t>
            </a:r>
            <a:endParaRPr lang="en-US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673129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770020" y="494457"/>
            <a:ext cx="2433817" cy="1046139"/>
          </a:xfrm>
          <a:prstGeom prst="roundRect">
            <a:avLst>
              <a:gd name="adj" fmla="val 11033"/>
            </a:avLst>
          </a:prstGeom>
          <a:solidFill>
            <a:srgbClr val="ADE3F9"/>
          </a:solidFill>
          <a:ln w="28575">
            <a:solidFill>
              <a:srgbClr val="6ACDF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54388" y="1017527"/>
            <a:ext cx="10873447" cy="1675910"/>
          </a:xfrm>
          <a:prstGeom prst="roundRect">
            <a:avLst>
              <a:gd name="adj" fmla="val 11033"/>
            </a:avLst>
          </a:prstGeom>
          <a:solidFill>
            <a:schemeClr val="bg1"/>
          </a:solidFill>
          <a:ln w="28575">
            <a:solidFill>
              <a:srgbClr val="6ACDF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00807" y="494457"/>
            <a:ext cx="1082702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    </a:t>
            </a:r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เกมเททริส (</a:t>
            </a:r>
            <a:r>
              <a:rPr lang="en-US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Tetris)</a:t>
            </a:r>
            <a:endParaRPr lang="th-TH" sz="32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1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เกมเททริสเป็นเกมที่มีรูปสี่เหลี่ยมจำนวน 4 ชิ้น ประกอบกันเป็นรูปต่าง ๆ และมีการสร้างเป็นโปรแกรมคอมพิวเตอร์ ผู้เล่นจะต้องบังคับให้ตัวต่อที่ตกลงมาประกอบกันเป็นพื้นที่เต็ม ซึ่งตัวต่อแต่ละตัว สามารถหมุนไปในตำแหน่ง</a:t>
            </a:r>
            <a:b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ที่ต้องการได้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265" y="3100293"/>
            <a:ext cx="4620127" cy="302339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083" y="2834127"/>
            <a:ext cx="4594917" cy="402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277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ounded Rectangle 29"/>
          <p:cNvSpPr/>
          <p:nvPr/>
        </p:nvSpPr>
        <p:spPr>
          <a:xfrm>
            <a:off x="9852145" y="2499457"/>
            <a:ext cx="1585156" cy="1046139"/>
          </a:xfrm>
          <a:prstGeom prst="roundRect">
            <a:avLst>
              <a:gd name="adj" fmla="val 11033"/>
            </a:avLst>
          </a:prstGeom>
          <a:solidFill>
            <a:srgbClr val="F1727A"/>
          </a:solidFill>
          <a:ln w="28575">
            <a:solidFill>
              <a:srgbClr val="C643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14403" y="494457"/>
            <a:ext cx="1313162" cy="1046139"/>
          </a:xfrm>
          <a:prstGeom prst="roundRect">
            <a:avLst>
              <a:gd name="adj" fmla="val 11033"/>
            </a:avLst>
          </a:prstGeom>
          <a:solidFill>
            <a:srgbClr val="F1727A"/>
          </a:solidFill>
          <a:ln w="28575">
            <a:solidFill>
              <a:srgbClr val="C643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70358" y="1093155"/>
            <a:ext cx="4104773" cy="1677546"/>
          </a:xfrm>
          <a:prstGeom prst="roundRect">
            <a:avLst>
              <a:gd name="adj" fmla="val 11033"/>
            </a:avLst>
          </a:prstGeom>
          <a:solidFill>
            <a:schemeClr val="bg1"/>
          </a:solidFill>
          <a:ln w="28575">
            <a:solidFill>
              <a:srgbClr val="C643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223" y="414798"/>
            <a:ext cx="3753875" cy="2552118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595576" y="3125052"/>
            <a:ext cx="11318683" cy="3302210"/>
          </a:xfrm>
          <a:prstGeom prst="roundRect">
            <a:avLst>
              <a:gd name="adj" fmla="val 7103"/>
            </a:avLst>
          </a:prstGeom>
          <a:solidFill>
            <a:srgbClr val="C9E7E9"/>
          </a:solidFill>
          <a:ln w="28575">
            <a:solidFill>
              <a:srgbClr val="C643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8473154" y="2143753"/>
            <a:ext cx="358636" cy="358636"/>
          </a:xfrm>
          <a:prstGeom prst="ellipse">
            <a:avLst/>
          </a:prstGeom>
          <a:ln w="28575">
            <a:solidFill>
              <a:srgbClr val="C643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" name="Oval 9"/>
          <p:cNvSpPr/>
          <p:nvPr/>
        </p:nvSpPr>
        <p:spPr>
          <a:xfrm>
            <a:off x="8473154" y="1409782"/>
            <a:ext cx="358636" cy="358636"/>
          </a:xfrm>
          <a:prstGeom prst="ellipse">
            <a:avLst/>
          </a:prstGeom>
          <a:solidFill>
            <a:srgbClr val="F1727A"/>
          </a:solidFill>
          <a:ln w="28575">
            <a:solidFill>
              <a:srgbClr val="C643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97731" y="756268"/>
            <a:ext cx="334906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srgbClr val="4594D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อุปกรณ์การเล่น</a:t>
            </a:r>
          </a:p>
          <a:p>
            <a:endParaRPr lang="en-US" sz="12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>
              <a:buFont typeface="+mj-lt"/>
              <a:buAutoNum type="arabicPeriod"/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กระดาษสำหรับเขียนเป็นตาราง </a:t>
            </a:r>
            <a:b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3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x 3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ช่อง</a:t>
            </a:r>
            <a:endParaRPr lang="en-US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>
              <a:buFont typeface="+mj-lt"/>
              <a:buAutoNum type="arabicPeriod"/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ปากกา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814" y="3711459"/>
            <a:ext cx="3009246" cy="157512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238" y="3711459"/>
            <a:ext cx="1575121" cy="15751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097" y="3711459"/>
            <a:ext cx="1575121" cy="157512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79" y="3711459"/>
            <a:ext cx="1575121" cy="157512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956" y="3711459"/>
            <a:ext cx="1575121" cy="1575121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1380621" y="3258566"/>
            <a:ext cx="358636" cy="358636"/>
          </a:xfrm>
          <a:prstGeom prst="ellipse">
            <a:avLst/>
          </a:prstGeom>
          <a:solidFill>
            <a:srgbClr val="C93D57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</a:t>
            </a:r>
            <a:endParaRPr lang="en-US" sz="24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3367480" y="3258566"/>
            <a:ext cx="358636" cy="358636"/>
          </a:xfrm>
          <a:prstGeom prst="ellipse">
            <a:avLst/>
          </a:prstGeom>
          <a:solidFill>
            <a:srgbClr val="C93D57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2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354339" y="3258566"/>
            <a:ext cx="358636" cy="358636"/>
          </a:xfrm>
          <a:prstGeom prst="ellipse">
            <a:avLst/>
          </a:prstGeom>
          <a:solidFill>
            <a:srgbClr val="C93D57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3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7341198" y="3258566"/>
            <a:ext cx="358636" cy="358636"/>
          </a:xfrm>
          <a:prstGeom prst="ellipse">
            <a:avLst/>
          </a:prstGeom>
          <a:solidFill>
            <a:srgbClr val="C93D57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4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10038144" y="3258566"/>
            <a:ext cx="358636" cy="358636"/>
          </a:xfrm>
          <a:prstGeom prst="ellipse">
            <a:avLst/>
          </a:prstGeom>
          <a:solidFill>
            <a:srgbClr val="C93D57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5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89148" y="570173"/>
            <a:ext cx="408443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   </a:t>
            </a:r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เกม </a:t>
            </a:r>
            <a:r>
              <a:rPr lang="en-US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OX</a:t>
            </a:r>
            <a:endParaRPr lang="th-TH" sz="2800" b="1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1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เกม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OX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เป็นเกมที่เล่น 2 คน ออกแบบเป็นช่องตารางกว้าง 3 ช่อง ยาว 3 ช่อง แล้วให้</a:t>
            </a:r>
            <a:b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ผู้เล่นผลัดกันเขียนเครื่องหมาย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O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หรือ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X </a:t>
            </a:r>
            <a:b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ลงในตาราง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8633" y="5327389"/>
            <a:ext cx="16247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ตกลงกันว่าใครเป็นคนเล่นก่อน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614483" y="5327389"/>
            <a:ext cx="18646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ผู้เล่นคนแรกเขียน เครื่องหมาย </a:t>
            </a:r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O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หรือ </a:t>
            </a:r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X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ลงในตาราง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601342" y="5327389"/>
            <a:ext cx="18646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ผู้เล่นคนต่อไปเขียน เครื่องหมายตรงกันข้ามลงในตาราง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638514" y="5327389"/>
            <a:ext cx="17640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ผู้เล่นผลัดกันเขียน</a:t>
            </a:r>
            <a:b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เครื่องหมายของตัวเอง</a:t>
            </a:r>
            <a:b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ต่อไป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676328" y="5327389"/>
            <a:ext cx="30962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เครื่องหมายใดเรียงต่อกันเป็นแนวเส้นตรง หรือแนวทแยงได้จะเป็นฝ่ายชนะ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982610" y="2576358"/>
            <a:ext cx="1388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วิธีการเล่น</a:t>
            </a:r>
          </a:p>
        </p:txBody>
      </p:sp>
    </p:spTree>
    <p:extLst>
      <p:ext uri="{BB962C8B-B14F-4D97-AF65-F5344CB8AC3E}">
        <p14:creationId xmlns:p14="http://schemas.microsoft.com/office/powerpoint/2010/main" val="22694201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558327"/>
          </a:xfrm>
          <a:prstGeom prst="rect">
            <a:avLst/>
          </a:prstGeom>
          <a:solidFill>
            <a:srgbClr val="8BD3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847580" y="687676"/>
            <a:ext cx="1698921" cy="561367"/>
          </a:xfrm>
          <a:prstGeom prst="rect">
            <a:avLst/>
          </a:prstGeom>
          <a:solidFill>
            <a:srgbClr val="F4849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345922" y="863602"/>
            <a:ext cx="797164" cy="10475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053371" y="423259"/>
            <a:ext cx="4580556" cy="1028168"/>
          </a:xfrm>
          <a:prstGeom prst="rect">
            <a:avLst/>
          </a:prstGeom>
          <a:solidFill>
            <a:srgbClr val="F4849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14" y="67653"/>
            <a:ext cx="1640115" cy="149067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88139" y="631373"/>
            <a:ext cx="1698921" cy="561367"/>
          </a:xfrm>
          <a:prstGeom prst="rect">
            <a:avLst/>
          </a:prstGeom>
          <a:solidFill>
            <a:srgbClr val="F48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705806" y="650446"/>
            <a:ext cx="1863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กิจกรรมที่ </a:t>
            </a:r>
            <a:r>
              <a:rPr lang="en-US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1.3</a:t>
            </a:r>
            <a:endParaRPr lang="th-TH" sz="2800" b="1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980801" y="341087"/>
            <a:ext cx="4572260" cy="1030513"/>
          </a:xfrm>
          <a:prstGeom prst="rect">
            <a:avLst/>
          </a:prstGeom>
          <a:solidFill>
            <a:srgbClr val="FDD9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060753" y="518119"/>
            <a:ext cx="4321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สนุกกับเกมแก้ปัญหา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5743" y="1774201"/>
            <a:ext cx="1144460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การเล่นเกมบันไดงู มีเงื่อนไขใดบ้างที่จะทำให้การเล่นไม่จบเกม</a:t>
            </a:r>
            <a:endParaRPr lang="en-US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>
              <a:buFont typeface="+mj-lt"/>
              <a:buAutoNum type="arabicPeriod"/>
            </a:pPr>
            <a:endParaRPr lang="th-TH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>
              <a:buFont typeface="+mj-lt"/>
              <a:buAutoNum type="arabicPeriod"/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จากเกมเททริสดังภาพ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นักเรียนวาดชิ้นส่วนตัวต่ออีก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4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ที่สามารถทำให้เป็นพื้นที่ปิดได้มากที่สุด</a:t>
            </a:r>
            <a:endParaRPr lang="en-US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>
              <a:buFont typeface="+mj-lt"/>
              <a:buAutoNum type="arabicPeriod"/>
            </a:pPr>
            <a:endParaRPr lang="en-US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>
              <a:buFont typeface="+mj-lt"/>
              <a:buAutoNum type="arabicPeriod"/>
            </a:pPr>
            <a:endParaRPr lang="en-US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>
              <a:buFont typeface="+mj-lt"/>
              <a:buAutoNum type="arabicPeriod"/>
            </a:pPr>
            <a:endParaRPr lang="en-US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>
              <a:buFont typeface="+mj-lt"/>
              <a:buAutoNum type="arabicPeriod"/>
            </a:pPr>
            <a:endParaRPr lang="en-US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>
              <a:buFont typeface="+mj-lt"/>
              <a:buAutoNum type="arabicPeriod"/>
            </a:pPr>
            <a:endParaRPr lang="en-US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>
              <a:buFont typeface="+mj-lt"/>
              <a:buAutoNum type="arabicPeriod"/>
            </a:pPr>
            <a:endParaRPr lang="th-TH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>
              <a:buFont typeface="+mj-lt"/>
              <a:buAutoNum type="arabicPeriod"/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นักเรียนชวนเพื่อนเล่นเกม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OX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โดยผลัดกันเล่นเป็นคนแรก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แล้วตอบคำถามต่อไปนี้</a:t>
            </a:r>
            <a:endParaRPr lang="en-US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การเล่นแต่ละครั้งจนมีฝ่ายชนะ ต้องเขียนครบทุกช่องหรือไม่</a:t>
            </a:r>
            <a:endParaRPr lang="en-US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นักเรียนมีวิธีการคิดอย่างไรที่จะเล่นให้ชนะ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2992786"/>
            <a:ext cx="1934029" cy="203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4610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ular Callout 23"/>
          <p:cNvSpPr/>
          <p:nvPr/>
        </p:nvSpPr>
        <p:spPr>
          <a:xfrm>
            <a:off x="6001789" y="2423159"/>
            <a:ext cx="5754289" cy="2004753"/>
          </a:xfrm>
          <a:prstGeom prst="wedgeRoundRectCallout">
            <a:avLst>
              <a:gd name="adj1" fmla="val 38133"/>
              <a:gd name="adj2" fmla="val 72040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684021" y="437525"/>
            <a:ext cx="8716348" cy="705475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06137" y="418823"/>
            <a:ext cx="8212975" cy="769441"/>
          </a:xfrm>
          <a:prstGeom prst="rect">
            <a:avLst/>
          </a:prstGeom>
          <a:noFill/>
          <a:effectLst>
            <a:glow rad="5334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2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แบบพัฒนาทักษะในการทำข้อสอบปรนัยเพื่อประเมินผลตัวชี้วัด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50294" y="2147352"/>
            <a:ext cx="5515047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ข้อใดคือการแก้ปัญหา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arenR"/>
            </a:pP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รองเท้าเปียก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971550" lvl="1" indent="-514350">
              <a:lnSpc>
                <a:spcPct val="150000"/>
              </a:lnSpc>
              <a:buFont typeface="+mj-lt"/>
              <a:buAutoNum type="arabicParenR"/>
            </a:pP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ฝนตกหนัก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971550" lvl="1" indent="-514350">
              <a:lnSpc>
                <a:spcPct val="150000"/>
              </a:lnSpc>
              <a:buFont typeface="+mj-lt"/>
              <a:buAutoNum type="arabicParenR"/>
            </a:pP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หาวิธีเดินทางไปโรงเรียน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971550" lvl="1" indent="-514350">
              <a:lnSpc>
                <a:spcPct val="150000"/>
              </a:lnSpc>
              <a:buFont typeface="+mj-lt"/>
              <a:buAutoNum type="arabicParenR"/>
            </a:pP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ไม่สามารถเดินทางไปโรงเรียนได้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36196" y="1262954"/>
            <a:ext cx="82109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4000" b="1" dirty="0">
                <a:solidFill>
                  <a:srgbClr val="7D95D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หน่วยการเรียนรู้ที่ 1</a:t>
            </a:r>
            <a:r>
              <a:rPr lang="en-US" sz="4000" b="1" dirty="0">
                <a:solidFill>
                  <a:srgbClr val="7D95D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4000" b="1" dirty="0">
                <a:solidFill>
                  <a:srgbClr val="7D95D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อัลกอริทึมและการแก้ปัญหาอย่างง่าย</a:t>
            </a:r>
            <a:endParaRPr lang="en-US" sz="4000" b="1" dirty="0">
              <a:solidFill>
                <a:srgbClr val="7D95D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9" name="Oval 8"/>
          <p:cNvSpPr/>
          <p:nvPr/>
        </p:nvSpPr>
        <p:spPr>
          <a:xfrm>
            <a:off x="1113941" y="4607969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23216" y="2487916"/>
            <a:ext cx="543286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ตอบ </a:t>
            </a:r>
            <a:r>
              <a:rPr lang="en-US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3</a:t>
            </a:r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</a:p>
          <a:p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เพราะการหาวิธีเดินทางไปโรงเรียนโดยเลือกวิธีที่ดีที่สุด เพื่อเดินทางไปโรงเรียนแต่  1) </a:t>
            </a:r>
            <a:r>
              <a:rPr lang="en-US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2)  และ  4) </a:t>
            </a:r>
            <a:br>
              <a:rPr lang="en-US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เป็นปัญหาหรือสาเหตุ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E584922-69DB-594B-932A-1EBB43D93B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2471" y="4893009"/>
            <a:ext cx="1423730" cy="16108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FEEBD1-E2A4-664E-94E0-7FEF3E092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878" y="51745"/>
            <a:ext cx="936758" cy="1483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3182C3-4D6B-6749-8440-BA08D8BCAC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0657" y="51745"/>
            <a:ext cx="934536" cy="1483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2822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9" grpId="0" animBg="1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ular Callout 23"/>
          <p:cNvSpPr/>
          <p:nvPr/>
        </p:nvSpPr>
        <p:spPr>
          <a:xfrm>
            <a:off x="6057680" y="2170377"/>
            <a:ext cx="5652182" cy="1846502"/>
          </a:xfrm>
          <a:prstGeom prst="wedgeRoundRectCallout">
            <a:avLst>
              <a:gd name="adj1" fmla="val 39389"/>
              <a:gd name="adj2" fmla="val 8767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6529" y="745344"/>
            <a:ext cx="7872668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200000"/>
              </a:lnSpc>
              <a:buFont typeface="+mj-lt"/>
              <a:buAutoNum type="arabicPeriod" startAt="2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การแก้ปัญหาที่ถูกวิธีควรนำหลักคิดใดเข้ามาช่วยแก้ปัญหา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แก้ปัญหาให้เร็วที่สุด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ศึกษาปัญหาอื่น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ประหยัดค่าใช้จ่าย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ใช้เหตุผลในการหาคำตอบ</a:t>
            </a:r>
          </a:p>
        </p:txBody>
      </p:sp>
      <p:sp>
        <p:nvSpPr>
          <p:cNvPr id="9" name="Oval 8"/>
          <p:cNvSpPr/>
          <p:nvPr/>
        </p:nvSpPr>
        <p:spPr>
          <a:xfrm>
            <a:off x="1109987" y="5098686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68742" y="2446902"/>
            <a:ext cx="56829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ตอบ </a:t>
            </a:r>
            <a:r>
              <a:rPr lang="en-US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4</a:t>
            </a:r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</a:p>
          <a:p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เพราะทำให้สามารถแก้ปัญหาได้อย่างเป็นลำดับขั้นตอน</a:t>
            </a:r>
            <a:br>
              <a:rPr lang="en-US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และแก้ปัญหาได้ถูกต้อง</a:t>
            </a:r>
          </a:p>
        </p:txBody>
      </p:sp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	</a:t>
            </a:r>
            <a:r>
              <a:rPr lang="en-US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3	4	5	6	7	8	9	10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8ED75E8-F03B-D94E-A216-D0A85DFCA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2471" y="4893009"/>
            <a:ext cx="1423730" cy="16108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403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9" grpId="0" animBg="1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ular Callout 23"/>
          <p:cNvSpPr/>
          <p:nvPr/>
        </p:nvSpPr>
        <p:spPr>
          <a:xfrm>
            <a:off x="6057680" y="2170377"/>
            <a:ext cx="5652182" cy="1498307"/>
          </a:xfrm>
          <a:prstGeom prst="wedgeRoundRectCallout">
            <a:avLst>
              <a:gd name="adj1" fmla="val 39389"/>
              <a:gd name="adj2" fmla="val 10690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6529" y="745344"/>
            <a:ext cx="5565947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lnSpc>
                <a:spcPct val="200000"/>
              </a:lnSpc>
              <a:buFont typeface="+mj-lt"/>
              <a:buAutoNum type="arabicPeriod" startAt="3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ข้อใดเป็นการให้เหตุผลในการแก้ปัญหา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ดินสอหาย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รถโรงเรียนมารับเร็วเกินไป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ไม่สบายเพราะเดินตากฝน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ถ้าฝนตกจะนำร่มไปโรงเรียน </a:t>
            </a:r>
          </a:p>
        </p:txBody>
      </p:sp>
      <p:sp>
        <p:nvSpPr>
          <p:cNvPr id="9" name="Oval 8"/>
          <p:cNvSpPr/>
          <p:nvPr/>
        </p:nvSpPr>
        <p:spPr>
          <a:xfrm>
            <a:off x="1133402" y="5128353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63243" y="2261702"/>
            <a:ext cx="41327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ตอบ </a:t>
            </a:r>
            <a:r>
              <a:rPr lang="en-US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4</a:t>
            </a:r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</a:p>
          <a:p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เพราะการนำร่มไปโรงเรียนเมื่อฝนตก</a:t>
            </a:r>
            <a:b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เป็นการให้เหตุผล</a:t>
            </a:r>
          </a:p>
        </p:txBody>
      </p:sp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	2	</a:t>
            </a:r>
            <a:r>
              <a:rPr lang="en-US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3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4	5	6	7	8	9	10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8ED75E8-F03B-D94E-A216-D0A85DFCA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2471" y="4893009"/>
            <a:ext cx="1423730" cy="16108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7035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9" grpId="0" animBg="1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76529" y="745344"/>
            <a:ext cx="8185254" cy="60016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lnSpc>
                <a:spcPct val="200000"/>
              </a:lnSpc>
              <a:buFont typeface="+mj-lt"/>
              <a:buAutoNum type="arabicPeriod" startAt="4"/>
            </a:pPr>
            <a:r>
              <a:rPr lang="th-TH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ถ้ามีตัวเลขเรียงลำดับต่อไปนี้ นักเรียนคิดว่าตัวเลขที่หายไปคือเลขใด</a:t>
            </a:r>
            <a:b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24   28   32  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___  </a:t>
            </a:r>
            <a:r>
              <a:rPr lang="th-TH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40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 </a:t>
            </a:r>
            <a:r>
              <a:rPr lang="th-TH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44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34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36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38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40 </a:t>
            </a:r>
          </a:p>
        </p:txBody>
      </p:sp>
      <p:sp>
        <p:nvSpPr>
          <p:cNvPr id="9" name="Oval 8"/>
          <p:cNvSpPr/>
          <p:nvPr/>
        </p:nvSpPr>
        <p:spPr>
          <a:xfrm>
            <a:off x="1101624" y="4049619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	2	3	</a:t>
            </a:r>
            <a:r>
              <a:rPr lang="en-US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4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5	6	7	8	9	10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8ED75E8-F03B-D94E-A216-D0A85DFCA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2471" y="4893009"/>
            <a:ext cx="1423730" cy="16108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7193280" y="2181952"/>
            <a:ext cx="4516582" cy="1636852"/>
          </a:xfrm>
          <a:prstGeom prst="wedgeRoundRectCallout">
            <a:avLst>
              <a:gd name="adj1" fmla="val 36690"/>
              <a:gd name="adj2" fmla="val 9742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47044" y="2201637"/>
            <a:ext cx="43972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ตอบ </a:t>
            </a:r>
            <a:r>
              <a:rPr lang="en-US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</a:t>
            </a:r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</a:p>
          <a:p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เพราะเป็นการนับจำนวนที่เพิ่มขึ้นทีละ 4 </a:t>
            </a:r>
            <a:br>
              <a:rPr lang="en-US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จึงทำให้ตัวเลขที่หายไปคือ 36</a:t>
            </a:r>
          </a:p>
        </p:txBody>
      </p:sp>
    </p:spTree>
    <p:extLst>
      <p:ext uri="{BB962C8B-B14F-4D97-AF65-F5344CB8AC3E}">
        <p14:creationId xmlns:p14="http://schemas.microsoft.com/office/powerpoint/2010/main" val="11067662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4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ED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3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876" y="2400163"/>
            <a:ext cx="4046357" cy="3910181"/>
          </a:xfrm>
          <a:prstGeom prst="rect">
            <a:avLst/>
          </a:prstGeom>
          <a:ln w="28575">
            <a:noFill/>
          </a:ln>
        </p:spPr>
      </p:pic>
      <p:grpSp>
        <p:nvGrpSpPr>
          <p:cNvPr id="36" name="Group 35"/>
          <p:cNvGrpSpPr/>
          <p:nvPr/>
        </p:nvGrpSpPr>
        <p:grpSpPr>
          <a:xfrm>
            <a:off x="1201201" y="239045"/>
            <a:ext cx="4055707" cy="924480"/>
            <a:chOff x="6447143" y="174937"/>
            <a:chExt cx="4055707" cy="92448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7143" y="174937"/>
              <a:ext cx="4055707" cy="9244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7816002" y="177310"/>
              <a:ext cx="131798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32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อัลกอริทึม</a:t>
              </a:r>
            </a:p>
          </p:txBody>
        </p:sp>
      </p:grpSp>
      <p:sp>
        <p:nvSpPr>
          <p:cNvPr id="10" name="Rounded Rectangle 9"/>
          <p:cNvSpPr/>
          <p:nvPr/>
        </p:nvSpPr>
        <p:spPr>
          <a:xfrm>
            <a:off x="6181169" y="178423"/>
            <a:ext cx="2300842" cy="451206"/>
          </a:xfrm>
          <a:prstGeom prst="roundRect">
            <a:avLst>
              <a:gd name="adj" fmla="val 49732"/>
            </a:avLst>
          </a:prstGeom>
          <a:solidFill>
            <a:srgbClr val="82C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เริ่มต้น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6391272" y="862688"/>
            <a:ext cx="1880636" cy="438783"/>
            <a:chOff x="6202483" y="2971275"/>
            <a:chExt cx="1362727" cy="459433"/>
          </a:xfrm>
          <a:solidFill>
            <a:srgbClr val="BED980"/>
          </a:solidFill>
        </p:grpSpPr>
        <p:sp>
          <p:nvSpPr>
            <p:cNvPr id="13" name="Rectangle 12"/>
            <p:cNvSpPr/>
            <p:nvPr/>
          </p:nvSpPr>
          <p:spPr>
            <a:xfrm>
              <a:off x="6202483" y="2973508"/>
              <a:ext cx="1362727" cy="457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392394" y="2971275"/>
              <a:ext cx="982905" cy="41894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เข้าประตูโรงเรียน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391272" y="1536178"/>
            <a:ext cx="1880636" cy="438783"/>
            <a:chOff x="6202483" y="2971275"/>
            <a:chExt cx="1362727" cy="459433"/>
          </a:xfrm>
          <a:solidFill>
            <a:srgbClr val="BED980"/>
          </a:solidFill>
        </p:grpSpPr>
        <p:sp>
          <p:nvSpPr>
            <p:cNvPr id="16" name="Rectangle 15"/>
            <p:cNvSpPr/>
            <p:nvPr/>
          </p:nvSpPr>
          <p:spPr>
            <a:xfrm>
              <a:off x="6202483" y="2973508"/>
              <a:ext cx="1362727" cy="457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350580" y="2971275"/>
              <a:ext cx="1066537" cy="41894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เดินตรงไปอาคาร </a:t>
              </a:r>
              <a:r>
                <a:rPr lang="en-US" sz="2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3</a:t>
              </a:r>
              <a:endPara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391272" y="2209668"/>
            <a:ext cx="1880636" cy="438782"/>
            <a:chOff x="6202483" y="2971276"/>
            <a:chExt cx="1362727" cy="459432"/>
          </a:xfrm>
          <a:solidFill>
            <a:srgbClr val="BED980"/>
          </a:solidFill>
        </p:grpSpPr>
        <p:sp>
          <p:nvSpPr>
            <p:cNvPr id="19" name="Rectangle 18"/>
            <p:cNvSpPr/>
            <p:nvPr/>
          </p:nvSpPr>
          <p:spPr>
            <a:xfrm>
              <a:off x="6202483" y="2973508"/>
              <a:ext cx="1362727" cy="457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596829" y="2971276"/>
              <a:ext cx="574039" cy="41894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เลี้ยวซ้าย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391272" y="2883158"/>
            <a:ext cx="1880636" cy="438782"/>
            <a:chOff x="6202483" y="2971276"/>
            <a:chExt cx="1362727" cy="459432"/>
          </a:xfrm>
          <a:solidFill>
            <a:srgbClr val="BED980"/>
          </a:solidFill>
        </p:grpSpPr>
        <p:sp>
          <p:nvSpPr>
            <p:cNvPr id="22" name="Rectangle 21"/>
            <p:cNvSpPr/>
            <p:nvPr/>
          </p:nvSpPr>
          <p:spPr>
            <a:xfrm>
              <a:off x="6202483" y="2973508"/>
              <a:ext cx="1362727" cy="457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350585" y="2971276"/>
              <a:ext cx="1066537" cy="41894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เดินตรงไปอาคาร </a:t>
              </a:r>
              <a:r>
                <a:rPr lang="en-US" sz="2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5</a:t>
              </a:r>
              <a:endPara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391272" y="3556648"/>
            <a:ext cx="1880636" cy="438782"/>
            <a:chOff x="6202483" y="2971276"/>
            <a:chExt cx="1362727" cy="459432"/>
          </a:xfrm>
          <a:solidFill>
            <a:srgbClr val="BED980"/>
          </a:solidFill>
        </p:grpSpPr>
        <p:sp>
          <p:nvSpPr>
            <p:cNvPr id="25" name="Rectangle 24"/>
            <p:cNvSpPr/>
            <p:nvPr/>
          </p:nvSpPr>
          <p:spPr>
            <a:xfrm>
              <a:off x="6202483" y="2973508"/>
              <a:ext cx="1362727" cy="457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596834" y="2971276"/>
              <a:ext cx="574039" cy="41894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เลี้ยวซ้าย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391272" y="4230138"/>
            <a:ext cx="1880636" cy="438782"/>
            <a:chOff x="6202483" y="2971276"/>
            <a:chExt cx="1362727" cy="459432"/>
          </a:xfrm>
          <a:solidFill>
            <a:srgbClr val="BED980"/>
          </a:solidFill>
        </p:grpSpPr>
        <p:sp>
          <p:nvSpPr>
            <p:cNvPr id="28" name="Rectangle 27"/>
            <p:cNvSpPr/>
            <p:nvPr/>
          </p:nvSpPr>
          <p:spPr>
            <a:xfrm>
              <a:off x="6202483" y="2973508"/>
              <a:ext cx="1362727" cy="457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491717" y="2971276"/>
              <a:ext cx="784280" cy="41894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ตรงไปสุดทาง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391272" y="4903628"/>
            <a:ext cx="1880636" cy="438782"/>
            <a:chOff x="6202483" y="2971276"/>
            <a:chExt cx="1362727" cy="459432"/>
          </a:xfrm>
          <a:solidFill>
            <a:srgbClr val="BED980"/>
          </a:solidFill>
        </p:grpSpPr>
        <p:sp>
          <p:nvSpPr>
            <p:cNvPr id="31" name="Rectangle 30"/>
            <p:cNvSpPr/>
            <p:nvPr/>
          </p:nvSpPr>
          <p:spPr>
            <a:xfrm>
              <a:off x="6202483" y="2973508"/>
              <a:ext cx="1362727" cy="457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600906" y="2971276"/>
              <a:ext cx="565908" cy="41894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เลี้ยวขวา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5849268" y="5577118"/>
            <a:ext cx="2964586" cy="438782"/>
            <a:chOff x="6202483" y="2971276"/>
            <a:chExt cx="1362727" cy="459432"/>
          </a:xfrm>
          <a:solidFill>
            <a:srgbClr val="BED980"/>
          </a:solidFill>
        </p:grpSpPr>
        <p:sp>
          <p:nvSpPr>
            <p:cNvPr id="34" name="Rectangle 33"/>
            <p:cNvSpPr/>
            <p:nvPr/>
          </p:nvSpPr>
          <p:spPr>
            <a:xfrm>
              <a:off x="6202483" y="2973508"/>
              <a:ext cx="1362727" cy="457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357676" y="2971276"/>
              <a:ext cx="1052369" cy="41894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ตรงไปสนามฟุตบอลอยู่ด้านซ้าย</a:t>
              </a:r>
            </a:p>
          </p:txBody>
        </p:sp>
      </p:grpSp>
      <p:sp>
        <p:nvSpPr>
          <p:cNvPr id="37" name="Rounded Rectangle 36"/>
          <p:cNvSpPr/>
          <p:nvPr/>
        </p:nvSpPr>
        <p:spPr>
          <a:xfrm>
            <a:off x="6181169" y="6250609"/>
            <a:ext cx="2300842" cy="451206"/>
          </a:xfrm>
          <a:prstGeom prst="roundRect">
            <a:avLst>
              <a:gd name="adj" fmla="val 49732"/>
            </a:avLst>
          </a:prstGeom>
          <a:solidFill>
            <a:srgbClr val="82C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จบ</a:t>
            </a:r>
          </a:p>
        </p:txBody>
      </p:sp>
      <p:cxnSp>
        <p:nvCxnSpPr>
          <p:cNvPr id="38" name="Straight Arrow Connector 37"/>
          <p:cNvCxnSpPr>
            <a:stCxn id="10" idx="2"/>
          </p:cNvCxnSpPr>
          <p:nvPr/>
        </p:nvCxnSpPr>
        <p:spPr>
          <a:xfrm>
            <a:off x="7331590" y="629629"/>
            <a:ext cx="0" cy="223538"/>
          </a:xfrm>
          <a:prstGeom prst="straightConnector1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13" idx="2"/>
          </p:cNvCxnSpPr>
          <p:nvPr/>
        </p:nvCxnSpPr>
        <p:spPr>
          <a:xfrm>
            <a:off x="7331590" y="1301471"/>
            <a:ext cx="0" cy="225186"/>
          </a:xfrm>
          <a:prstGeom prst="straightConnector1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16" idx="2"/>
          </p:cNvCxnSpPr>
          <p:nvPr/>
        </p:nvCxnSpPr>
        <p:spPr>
          <a:xfrm>
            <a:off x="7331590" y="1974961"/>
            <a:ext cx="1" cy="222954"/>
          </a:xfrm>
          <a:prstGeom prst="straightConnector1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19" idx="2"/>
          </p:cNvCxnSpPr>
          <p:nvPr/>
        </p:nvCxnSpPr>
        <p:spPr>
          <a:xfrm>
            <a:off x="7331590" y="2648450"/>
            <a:ext cx="0" cy="225187"/>
          </a:xfrm>
          <a:prstGeom prst="straightConnector1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22" idx="2"/>
          </p:cNvCxnSpPr>
          <p:nvPr/>
        </p:nvCxnSpPr>
        <p:spPr>
          <a:xfrm>
            <a:off x="7331590" y="3321940"/>
            <a:ext cx="0" cy="225187"/>
          </a:xfrm>
          <a:prstGeom prst="straightConnector1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25" idx="2"/>
          </p:cNvCxnSpPr>
          <p:nvPr/>
        </p:nvCxnSpPr>
        <p:spPr>
          <a:xfrm>
            <a:off x="7331590" y="3995430"/>
            <a:ext cx="0" cy="222955"/>
          </a:xfrm>
          <a:prstGeom prst="straightConnector1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28" idx="2"/>
          </p:cNvCxnSpPr>
          <p:nvPr/>
        </p:nvCxnSpPr>
        <p:spPr>
          <a:xfrm>
            <a:off x="7331590" y="4668920"/>
            <a:ext cx="0" cy="225187"/>
          </a:xfrm>
          <a:prstGeom prst="straightConnector1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31" idx="2"/>
          </p:cNvCxnSpPr>
          <p:nvPr/>
        </p:nvCxnSpPr>
        <p:spPr>
          <a:xfrm>
            <a:off x="7331590" y="5342410"/>
            <a:ext cx="0" cy="225187"/>
          </a:xfrm>
          <a:prstGeom prst="straightConnector1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34" idx="2"/>
          </p:cNvCxnSpPr>
          <p:nvPr/>
        </p:nvCxnSpPr>
        <p:spPr>
          <a:xfrm>
            <a:off x="7331561" y="6015900"/>
            <a:ext cx="29" cy="222955"/>
          </a:xfrm>
          <a:prstGeom prst="straightConnector1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558270" y="1383727"/>
            <a:ext cx="54400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ถ้านักเรียนต้องการเดินทางจากประตูโรงเรียนไปยัง</a:t>
            </a:r>
            <a:b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สนามฟุตบอล สามารถเขียนเป็นผังงานได้ดังนี้</a:t>
            </a:r>
            <a:endParaRPr lang="en-US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9156229" y="1584224"/>
            <a:ext cx="2714803" cy="4726120"/>
            <a:chOff x="9270388" y="1163525"/>
            <a:chExt cx="2714803" cy="4726120"/>
          </a:xfrm>
        </p:grpSpPr>
        <p:sp>
          <p:nvSpPr>
            <p:cNvPr id="60" name="Rounded Rectangle 59"/>
            <p:cNvSpPr/>
            <p:nvPr/>
          </p:nvSpPr>
          <p:spPr>
            <a:xfrm>
              <a:off x="9270388" y="1327756"/>
              <a:ext cx="2714803" cy="4561889"/>
            </a:xfrm>
            <a:prstGeom prst="roundRect">
              <a:avLst/>
            </a:prstGeom>
            <a:solidFill>
              <a:srgbClr val="BED9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2321" y="1163525"/>
              <a:ext cx="1850935" cy="1783266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>
              <a:off x="9340210" y="3060992"/>
              <a:ext cx="2575156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การแสดงอัลกอริทึมด้วยสัญลักษณ์ เรียกว่า </a:t>
              </a:r>
              <a:r>
                <a:rPr lang="th-TH" sz="24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ผังงาน </a:t>
              </a:r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การทำงานที่เรียงลำดับตั้งแต่ขั้นตอนแรกไปจนถึง</a:t>
              </a:r>
              <a:br>
                <a:rPr lang="en-US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ขั้นตอนสุดท้าย เรียกว่า </a:t>
              </a:r>
              <a:b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24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ผังงานโครงสร้าง</a:t>
              </a:r>
              <a:br>
                <a:rPr lang="en-US" sz="24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24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แบบเรียงลำดับ</a:t>
              </a:r>
              <a:endParaRPr lang="en-US" sz="24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0EBEE45D-273A-4168-A01B-D84F1FD39747}"/>
              </a:ext>
            </a:extLst>
          </p:cNvPr>
          <p:cNvSpPr/>
          <p:nvPr/>
        </p:nvSpPr>
        <p:spPr>
          <a:xfrm>
            <a:off x="890454" y="2259453"/>
            <a:ext cx="4611938" cy="4192712"/>
          </a:xfrm>
          <a:custGeom>
            <a:avLst/>
            <a:gdLst>
              <a:gd name="connsiteX0" fmla="*/ 0 w 4611938"/>
              <a:gd name="connsiteY0" fmla="*/ 0 h 4192712"/>
              <a:gd name="connsiteX1" fmla="*/ 668731 w 4611938"/>
              <a:gd name="connsiteY1" fmla="*/ 0 h 4192712"/>
              <a:gd name="connsiteX2" fmla="*/ 1106865 w 4611938"/>
              <a:gd name="connsiteY2" fmla="*/ 0 h 4192712"/>
              <a:gd name="connsiteX3" fmla="*/ 1775596 w 4611938"/>
              <a:gd name="connsiteY3" fmla="*/ 0 h 4192712"/>
              <a:gd name="connsiteX4" fmla="*/ 2213730 w 4611938"/>
              <a:gd name="connsiteY4" fmla="*/ 0 h 4192712"/>
              <a:gd name="connsiteX5" fmla="*/ 2651864 w 4611938"/>
              <a:gd name="connsiteY5" fmla="*/ 0 h 4192712"/>
              <a:gd name="connsiteX6" fmla="*/ 3320595 w 4611938"/>
              <a:gd name="connsiteY6" fmla="*/ 0 h 4192712"/>
              <a:gd name="connsiteX7" fmla="*/ 3897088 w 4611938"/>
              <a:gd name="connsiteY7" fmla="*/ 0 h 4192712"/>
              <a:gd name="connsiteX8" fmla="*/ 4611938 w 4611938"/>
              <a:gd name="connsiteY8" fmla="*/ 0 h 4192712"/>
              <a:gd name="connsiteX9" fmla="*/ 4611938 w 4611938"/>
              <a:gd name="connsiteY9" fmla="*/ 473177 h 4192712"/>
              <a:gd name="connsiteX10" fmla="*/ 4611938 w 4611938"/>
              <a:gd name="connsiteY10" fmla="*/ 988282 h 4192712"/>
              <a:gd name="connsiteX11" fmla="*/ 4611938 w 4611938"/>
              <a:gd name="connsiteY11" fmla="*/ 1503387 h 4192712"/>
              <a:gd name="connsiteX12" fmla="*/ 4611938 w 4611938"/>
              <a:gd name="connsiteY12" fmla="*/ 1976564 h 4192712"/>
              <a:gd name="connsiteX13" fmla="*/ 4611938 w 4611938"/>
              <a:gd name="connsiteY13" fmla="*/ 2491669 h 4192712"/>
              <a:gd name="connsiteX14" fmla="*/ 4611938 w 4611938"/>
              <a:gd name="connsiteY14" fmla="*/ 3048701 h 4192712"/>
              <a:gd name="connsiteX15" fmla="*/ 4611938 w 4611938"/>
              <a:gd name="connsiteY15" fmla="*/ 3521878 h 4192712"/>
              <a:gd name="connsiteX16" fmla="*/ 4611938 w 4611938"/>
              <a:gd name="connsiteY16" fmla="*/ 4192712 h 4192712"/>
              <a:gd name="connsiteX17" fmla="*/ 4081565 w 4611938"/>
              <a:gd name="connsiteY17" fmla="*/ 4192712 h 4192712"/>
              <a:gd name="connsiteX18" fmla="*/ 3458954 w 4611938"/>
              <a:gd name="connsiteY18" fmla="*/ 4192712 h 4192712"/>
              <a:gd name="connsiteX19" fmla="*/ 2928581 w 4611938"/>
              <a:gd name="connsiteY19" fmla="*/ 4192712 h 4192712"/>
              <a:gd name="connsiteX20" fmla="*/ 2352088 w 4611938"/>
              <a:gd name="connsiteY20" fmla="*/ 4192712 h 4192712"/>
              <a:gd name="connsiteX21" fmla="*/ 1775596 w 4611938"/>
              <a:gd name="connsiteY21" fmla="*/ 4192712 h 4192712"/>
              <a:gd name="connsiteX22" fmla="*/ 1199104 w 4611938"/>
              <a:gd name="connsiteY22" fmla="*/ 4192712 h 4192712"/>
              <a:gd name="connsiteX23" fmla="*/ 622612 w 4611938"/>
              <a:gd name="connsiteY23" fmla="*/ 4192712 h 4192712"/>
              <a:gd name="connsiteX24" fmla="*/ 0 w 4611938"/>
              <a:gd name="connsiteY24" fmla="*/ 4192712 h 4192712"/>
              <a:gd name="connsiteX25" fmla="*/ 0 w 4611938"/>
              <a:gd name="connsiteY25" fmla="*/ 3677607 h 4192712"/>
              <a:gd name="connsiteX26" fmla="*/ 0 w 4611938"/>
              <a:gd name="connsiteY26" fmla="*/ 3204430 h 4192712"/>
              <a:gd name="connsiteX27" fmla="*/ 0 w 4611938"/>
              <a:gd name="connsiteY27" fmla="*/ 2605471 h 4192712"/>
              <a:gd name="connsiteX28" fmla="*/ 0 w 4611938"/>
              <a:gd name="connsiteY28" fmla="*/ 1922658 h 4192712"/>
              <a:gd name="connsiteX29" fmla="*/ 0 w 4611938"/>
              <a:gd name="connsiteY29" fmla="*/ 1323699 h 4192712"/>
              <a:gd name="connsiteX30" fmla="*/ 0 w 4611938"/>
              <a:gd name="connsiteY30" fmla="*/ 640886 h 4192712"/>
              <a:gd name="connsiteX31" fmla="*/ 0 w 4611938"/>
              <a:gd name="connsiteY31" fmla="*/ 0 h 4192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611938" h="4192712" extrusionOk="0">
                <a:moveTo>
                  <a:pt x="0" y="0"/>
                </a:moveTo>
                <a:cubicBezTo>
                  <a:pt x="304511" y="-38172"/>
                  <a:pt x="366464" y="46086"/>
                  <a:pt x="668731" y="0"/>
                </a:cubicBezTo>
                <a:cubicBezTo>
                  <a:pt x="970998" y="-46086"/>
                  <a:pt x="961003" y="30851"/>
                  <a:pt x="1106865" y="0"/>
                </a:cubicBezTo>
                <a:cubicBezTo>
                  <a:pt x="1252727" y="-30851"/>
                  <a:pt x="1597818" y="38417"/>
                  <a:pt x="1775596" y="0"/>
                </a:cubicBezTo>
                <a:cubicBezTo>
                  <a:pt x="1953374" y="-38417"/>
                  <a:pt x="2049295" y="14682"/>
                  <a:pt x="2213730" y="0"/>
                </a:cubicBezTo>
                <a:cubicBezTo>
                  <a:pt x="2378165" y="-14682"/>
                  <a:pt x="2466659" y="11238"/>
                  <a:pt x="2651864" y="0"/>
                </a:cubicBezTo>
                <a:cubicBezTo>
                  <a:pt x="2837069" y="-11238"/>
                  <a:pt x="3102234" y="72487"/>
                  <a:pt x="3320595" y="0"/>
                </a:cubicBezTo>
                <a:cubicBezTo>
                  <a:pt x="3538956" y="-72487"/>
                  <a:pt x="3747577" y="25162"/>
                  <a:pt x="3897088" y="0"/>
                </a:cubicBezTo>
                <a:cubicBezTo>
                  <a:pt x="4046599" y="-25162"/>
                  <a:pt x="4256920" y="64662"/>
                  <a:pt x="4611938" y="0"/>
                </a:cubicBezTo>
                <a:cubicBezTo>
                  <a:pt x="4634928" y="135762"/>
                  <a:pt x="4558294" y="350836"/>
                  <a:pt x="4611938" y="473177"/>
                </a:cubicBezTo>
                <a:cubicBezTo>
                  <a:pt x="4665582" y="595518"/>
                  <a:pt x="4566954" y="766628"/>
                  <a:pt x="4611938" y="988282"/>
                </a:cubicBezTo>
                <a:cubicBezTo>
                  <a:pt x="4656922" y="1209936"/>
                  <a:pt x="4594023" y="1255965"/>
                  <a:pt x="4611938" y="1503387"/>
                </a:cubicBezTo>
                <a:cubicBezTo>
                  <a:pt x="4629853" y="1750810"/>
                  <a:pt x="4605659" y="1863445"/>
                  <a:pt x="4611938" y="1976564"/>
                </a:cubicBezTo>
                <a:cubicBezTo>
                  <a:pt x="4618217" y="2089683"/>
                  <a:pt x="4585726" y="2333379"/>
                  <a:pt x="4611938" y="2491669"/>
                </a:cubicBezTo>
                <a:cubicBezTo>
                  <a:pt x="4638150" y="2649960"/>
                  <a:pt x="4575738" y="2897254"/>
                  <a:pt x="4611938" y="3048701"/>
                </a:cubicBezTo>
                <a:cubicBezTo>
                  <a:pt x="4648138" y="3200148"/>
                  <a:pt x="4583177" y="3363719"/>
                  <a:pt x="4611938" y="3521878"/>
                </a:cubicBezTo>
                <a:cubicBezTo>
                  <a:pt x="4640699" y="3680037"/>
                  <a:pt x="4556279" y="3884622"/>
                  <a:pt x="4611938" y="4192712"/>
                </a:cubicBezTo>
                <a:cubicBezTo>
                  <a:pt x="4397829" y="4204210"/>
                  <a:pt x="4259505" y="4183490"/>
                  <a:pt x="4081565" y="4192712"/>
                </a:cubicBezTo>
                <a:cubicBezTo>
                  <a:pt x="3903625" y="4201934"/>
                  <a:pt x="3695875" y="4168594"/>
                  <a:pt x="3458954" y="4192712"/>
                </a:cubicBezTo>
                <a:cubicBezTo>
                  <a:pt x="3222033" y="4216830"/>
                  <a:pt x="3176114" y="4156116"/>
                  <a:pt x="2928581" y="4192712"/>
                </a:cubicBezTo>
                <a:cubicBezTo>
                  <a:pt x="2681048" y="4229308"/>
                  <a:pt x="2487792" y="4174748"/>
                  <a:pt x="2352088" y="4192712"/>
                </a:cubicBezTo>
                <a:cubicBezTo>
                  <a:pt x="2216384" y="4210676"/>
                  <a:pt x="2039522" y="4175359"/>
                  <a:pt x="1775596" y="4192712"/>
                </a:cubicBezTo>
                <a:cubicBezTo>
                  <a:pt x="1511670" y="4210065"/>
                  <a:pt x="1358579" y="4155287"/>
                  <a:pt x="1199104" y="4192712"/>
                </a:cubicBezTo>
                <a:cubicBezTo>
                  <a:pt x="1039629" y="4230137"/>
                  <a:pt x="740495" y="4187447"/>
                  <a:pt x="622612" y="4192712"/>
                </a:cubicBezTo>
                <a:cubicBezTo>
                  <a:pt x="504729" y="4197977"/>
                  <a:pt x="235078" y="4172956"/>
                  <a:pt x="0" y="4192712"/>
                </a:cubicBezTo>
                <a:cubicBezTo>
                  <a:pt x="-38139" y="3990051"/>
                  <a:pt x="20203" y="3858860"/>
                  <a:pt x="0" y="3677607"/>
                </a:cubicBezTo>
                <a:cubicBezTo>
                  <a:pt x="-20203" y="3496354"/>
                  <a:pt x="41397" y="3333016"/>
                  <a:pt x="0" y="3204430"/>
                </a:cubicBezTo>
                <a:cubicBezTo>
                  <a:pt x="-41397" y="3075844"/>
                  <a:pt x="43738" y="2825865"/>
                  <a:pt x="0" y="2605471"/>
                </a:cubicBezTo>
                <a:cubicBezTo>
                  <a:pt x="-43738" y="2385077"/>
                  <a:pt x="23479" y="2092943"/>
                  <a:pt x="0" y="1922658"/>
                </a:cubicBezTo>
                <a:cubicBezTo>
                  <a:pt x="-23479" y="1752373"/>
                  <a:pt x="13106" y="1556895"/>
                  <a:pt x="0" y="1323699"/>
                </a:cubicBezTo>
                <a:cubicBezTo>
                  <a:pt x="-13106" y="1090503"/>
                  <a:pt x="9960" y="976442"/>
                  <a:pt x="0" y="640886"/>
                </a:cubicBezTo>
                <a:cubicBezTo>
                  <a:pt x="-9960" y="305330"/>
                  <a:pt x="57807" y="223352"/>
                  <a:pt x="0" y="0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264029434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9363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76529" y="745344"/>
            <a:ext cx="1044397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200000"/>
              </a:lnSpc>
              <a:buFont typeface="+mj-lt"/>
              <a:buAutoNum type="arabicPeriod" startAt="5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พิจารณาภาพต่อไปนี้			      ภาพที่ 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4 </a:t>
            </a: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ควรเป็นภาพใด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</a:p>
        </p:txBody>
      </p:sp>
      <p:sp>
        <p:nvSpPr>
          <p:cNvPr id="9" name="Oval 8"/>
          <p:cNvSpPr/>
          <p:nvPr/>
        </p:nvSpPr>
        <p:spPr>
          <a:xfrm>
            <a:off x="1135938" y="3129599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	2	3	4	</a:t>
            </a:r>
            <a:r>
              <a:rPr lang="en-US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5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6	7	8	9	10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8ED75E8-F03B-D94E-A216-D0A85DFCA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2471" y="4893009"/>
            <a:ext cx="1423730" cy="16108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7193280" y="2170377"/>
            <a:ext cx="4516582" cy="1636852"/>
          </a:xfrm>
          <a:prstGeom prst="wedgeRoundRectCallout">
            <a:avLst>
              <a:gd name="adj1" fmla="val 36690"/>
              <a:gd name="adj2" fmla="val 9742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47044" y="2201637"/>
            <a:ext cx="40353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ตอบ </a:t>
            </a:r>
            <a:r>
              <a:rPr lang="en-US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</a:t>
            </a:r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</a:p>
          <a:p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เพราะเป็นการลดจำนวนมุม ทีละ 1 มุม จึงทำให้ภาพที่ 4 เป็นภาพสามเหลี่ยม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646" y="891481"/>
            <a:ext cx="2719819" cy="9118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5426" y="1998227"/>
            <a:ext cx="881382" cy="8497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8984" y="4055527"/>
            <a:ext cx="1152112" cy="7486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5426" y="4970242"/>
            <a:ext cx="842356" cy="8143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65426" y="2899260"/>
            <a:ext cx="897563" cy="831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122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4" grpId="0" animBg="1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76529" y="745344"/>
            <a:ext cx="923753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200000"/>
              </a:lnSpc>
              <a:buFont typeface="+mj-lt"/>
              <a:buAutoNum type="arabicPeriod" startAt="6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ข้อใดกล่าวถึงอัลกอริทึมได้ถูกต้อง 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การเขียนผังงาน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การวิเคราะห์ปัญหา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การเขียนโปรแกรมคอมพิวเตอร์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การถ่ายทอดความคิดอย่างเป็นลำดับขั้นตอน </a:t>
            </a:r>
          </a:p>
        </p:txBody>
      </p:sp>
      <p:sp>
        <p:nvSpPr>
          <p:cNvPr id="9" name="Oval 8"/>
          <p:cNvSpPr/>
          <p:nvPr/>
        </p:nvSpPr>
        <p:spPr>
          <a:xfrm>
            <a:off x="1129884" y="5072495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	2	3	4	5	</a:t>
            </a:r>
            <a:r>
              <a:rPr lang="en-US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6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7	8	9	10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8ED75E8-F03B-D94E-A216-D0A85DFCA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2471" y="4893009"/>
            <a:ext cx="1423730" cy="16108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6999316" y="1756756"/>
            <a:ext cx="4710546" cy="2050473"/>
          </a:xfrm>
          <a:prstGeom prst="wedgeRoundRectCallout">
            <a:avLst>
              <a:gd name="adj1" fmla="val 36690"/>
              <a:gd name="adj2" fmla="val 9742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87491" y="1874051"/>
            <a:ext cx="429490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ตอบ </a:t>
            </a:r>
            <a:r>
              <a:rPr lang="en-US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4</a:t>
            </a:r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</a:p>
          <a:p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เพราะอัลกอลิทึมเป็นการถ่ายทอดความคิดอย่างเป็นลำดับขั้นตอนโดยการอธิบาย </a:t>
            </a:r>
            <a:br>
              <a:rPr lang="en-US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วาดภาพ หรือใช้สัญลักษณ์</a:t>
            </a:r>
          </a:p>
        </p:txBody>
      </p:sp>
    </p:spTree>
    <p:extLst>
      <p:ext uri="{BB962C8B-B14F-4D97-AF65-F5344CB8AC3E}">
        <p14:creationId xmlns:p14="http://schemas.microsoft.com/office/powerpoint/2010/main" val="25106558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4" grpId="0" animBg="1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76529" y="745344"/>
            <a:ext cx="923753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200000"/>
              </a:lnSpc>
              <a:buFont typeface="+mj-lt"/>
              <a:buAutoNum type="arabicPeriod" startAt="7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เพราะเหตุใดจึงต้องเขียนอัลกอริทึม 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เพื่อให้ทำงานได้เร็วขึ้น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ใช้ในการประเมินปัญหา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ใช้แก้ข้อผิดพลาดของโปรแกรม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เพื่อให้เห็นแนวทางการแก้ปัญหา </a:t>
            </a:r>
          </a:p>
        </p:txBody>
      </p:sp>
      <p:sp>
        <p:nvSpPr>
          <p:cNvPr id="9" name="Oval 8"/>
          <p:cNvSpPr/>
          <p:nvPr/>
        </p:nvSpPr>
        <p:spPr>
          <a:xfrm>
            <a:off x="1124854" y="5087550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	2	3	4	5	6	</a:t>
            </a:r>
            <a:r>
              <a:rPr lang="en-US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7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8	9	10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8ED75E8-F03B-D94E-A216-D0A85DFCA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2471" y="4893009"/>
            <a:ext cx="1423730" cy="16108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6666807" y="2033847"/>
            <a:ext cx="5043055" cy="1773382"/>
          </a:xfrm>
          <a:prstGeom prst="wedgeRoundRectCallout">
            <a:avLst>
              <a:gd name="adj1" fmla="val 36690"/>
              <a:gd name="adj2" fmla="val 9742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30257" y="2038005"/>
            <a:ext cx="349024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ตอบ </a:t>
            </a:r>
            <a:r>
              <a:rPr lang="en-US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4</a:t>
            </a:r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</a:p>
          <a:p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เพราะเป็นการเขียนอัลกอลิทึม </a:t>
            </a:r>
            <a:br>
              <a:rPr lang="en-US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ทำให้เห็นแนวทางการแก้ปัญหา</a:t>
            </a:r>
            <a:b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อย่างเป็นขั้นตอน</a:t>
            </a:r>
          </a:p>
        </p:txBody>
      </p:sp>
    </p:spTree>
    <p:extLst>
      <p:ext uri="{BB962C8B-B14F-4D97-AF65-F5344CB8AC3E}">
        <p14:creationId xmlns:p14="http://schemas.microsoft.com/office/powerpoint/2010/main" val="34348038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4" grpId="0" animBg="1"/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76529" y="745344"/>
            <a:ext cx="923753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200000"/>
              </a:lnSpc>
              <a:buFont typeface="+mj-lt"/>
              <a:buAutoNum type="arabicPeriod" startAt="8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จากภาพ สัญลักษณ์นี้ใช้ในลักษณะใด 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แสดงข้อความ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กระบวนการทำงาน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ตัดสินใจตามเงื่อนไข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รับข้อมูลเข้ามาประมวลผล </a:t>
            </a:r>
          </a:p>
        </p:txBody>
      </p:sp>
      <p:sp>
        <p:nvSpPr>
          <p:cNvPr id="9" name="Oval 8"/>
          <p:cNvSpPr/>
          <p:nvPr/>
        </p:nvSpPr>
        <p:spPr>
          <a:xfrm>
            <a:off x="1136921" y="4107719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	2	3	4	5	6	7	</a:t>
            </a:r>
            <a:r>
              <a:rPr lang="en-US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8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9	10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8ED75E8-F03B-D94E-A216-D0A85DFCA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2471" y="4893009"/>
            <a:ext cx="1423730" cy="16108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6666807" y="2033847"/>
            <a:ext cx="5043055" cy="1773382"/>
          </a:xfrm>
          <a:prstGeom prst="wedgeRoundRectCallout">
            <a:avLst>
              <a:gd name="adj1" fmla="val 36690"/>
              <a:gd name="adj2" fmla="val 9742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45950" y="2225009"/>
            <a:ext cx="46847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ตอบ </a:t>
            </a:r>
            <a:r>
              <a:rPr lang="en-US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3</a:t>
            </a:r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</a:p>
          <a:p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เพราะสัญลักษณ์ดังกล่าวใช้ในลักษณะตัดสินใจตามเงื่อนไข โดยแยกเป็น 2 ทางคือ จริงกับเท็จ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7440" y="926821"/>
            <a:ext cx="2071082" cy="112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2800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4" grpId="0" animBg="1"/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76529" y="745344"/>
            <a:ext cx="9237536" cy="367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200000"/>
              </a:lnSpc>
              <a:buFont typeface="+mj-lt"/>
              <a:buAutoNum type="arabicPeriod" startAt="9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ข้อใดไม่ใช่ตัวต่อของเกมเททริส</a:t>
            </a:r>
          </a:p>
          <a:p>
            <a:pPr lvl="1">
              <a:lnSpc>
                <a:spcPct val="200000"/>
              </a:lnSpc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1)				2)</a:t>
            </a:r>
          </a:p>
          <a:p>
            <a:pPr marL="971550" lvl="1" indent="-514350">
              <a:lnSpc>
                <a:spcPct val="200000"/>
              </a:lnSpc>
              <a:buAutoNum type="arabicParenR"/>
            </a:pP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lvl="1">
              <a:lnSpc>
                <a:spcPct val="200000"/>
              </a:lnSpc>
            </a:pPr>
            <a:r>
              <a:rPr lang="th-TH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3)				4)</a:t>
            </a:r>
            <a:endParaRPr lang="th-TH" sz="28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9" name="Oval 8"/>
          <p:cNvSpPr/>
          <p:nvPr/>
        </p:nvSpPr>
        <p:spPr>
          <a:xfrm>
            <a:off x="4330909" y="3786134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	2	3	4	5	6	7	8	</a:t>
            </a:r>
            <a:r>
              <a:rPr lang="en-US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9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10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8ED75E8-F03B-D94E-A216-D0A85DFCA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2471" y="4893009"/>
            <a:ext cx="1423730" cy="16108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7808422" y="2305396"/>
            <a:ext cx="3995398" cy="1595553"/>
          </a:xfrm>
          <a:prstGeom prst="wedgeRoundRectCallout">
            <a:avLst>
              <a:gd name="adj1" fmla="val 35580"/>
              <a:gd name="adj2" fmla="val 9881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87319" y="2410691"/>
            <a:ext cx="38888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ตอบ </a:t>
            </a:r>
            <a:r>
              <a:rPr lang="en-US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4</a:t>
            </a:r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</a:p>
          <a:p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เพราะมีจำนวนชิ้นส่วนที่ประกอบกันเกิน 4 ชิ้น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2239" y="1802469"/>
            <a:ext cx="1147304" cy="7660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2239" y="3269672"/>
            <a:ext cx="1184037" cy="8057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9298" y="1620112"/>
            <a:ext cx="771804" cy="11307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2073" y="3385087"/>
            <a:ext cx="1427139" cy="76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0529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4" grpId="0" animBg="1"/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76529" y="756919"/>
            <a:ext cx="5010813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200000"/>
              </a:lnSpc>
              <a:buFont typeface="+mj-lt"/>
              <a:buAutoNum type="arabicPeriod" startAt="10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เกม 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OX </a:t>
            </a: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ฝึกการคิดด้านใด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ความจำ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การคำนวณ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การคาดการณ์ผลลัพธ์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ความเร็วในการแก้ปัญหา</a:t>
            </a:r>
          </a:p>
        </p:txBody>
      </p:sp>
      <p:sp>
        <p:nvSpPr>
          <p:cNvPr id="9" name="Oval 8"/>
          <p:cNvSpPr/>
          <p:nvPr/>
        </p:nvSpPr>
        <p:spPr>
          <a:xfrm>
            <a:off x="1108587" y="4113620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	2	3	4	5	6	7	8	9	</a:t>
            </a:r>
            <a:r>
              <a:rPr lang="en-US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10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8ED75E8-F03B-D94E-A216-D0A85DFCA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2471" y="4893009"/>
            <a:ext cx="1423730" cy="16108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6511636" y="2305397"/>
            <a:ext cx="5292184" cy="1418706"/>
          </a:xfrm>
          <a:prstGeom prst="wedgeRoundRectCallout">
            <a:avLst>
              <a:gd name="adj1" fmla="val 35580"/>
              <a:gd name="adj2" fmla="val 9881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27710" y="2561492"/>
            <a:ext cx="57571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ตอบ </a:t>
            </a:r>
            <a:r>
              <a:rPr lang="en-US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3</a:t>
            </a:r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</a:p>
          <a:p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เพราะเกม </a:t>
            </a:r>
            <a:r>
              <a:rPr lang="en-US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OX </a:t>
            </a:r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ฝึกการคิดด้านการคาดการณ์ผลลัพธ์</a:t>
            </a:r>
          </a:p>
        </p:txBody>
      </p:sp>
    </p:spTree>
    <p:extLst>
      <p:ext uri="{BB962C8B-B14F-4D97-AF65-F5344CB8AC3E}">
        <p14:creationId xmlns:p14="http://schemas.microsoft.com/office/powerpoint/2010/main" val="4009162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4" grpId="0" animBg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30731" y="1680614"/>
            <a:ext cx="103305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การแก้ปัญหา (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problem solving) 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เป็นการหาวิธีแก้ปัญหาหรือการทำงานนั้นให้สำเร็จ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โดยใช้เหตุผลประกอบ</a:t>
            </a:r>
            <a:b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การแก้ปัญหาอย่างเป็นขั้นตอน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หลายปัญหาสามารถแก้ไขได้ด้วยตัวของนักเรียน เช่น การสลับรองเท้ากับเพื่อน </a:t>
            </a:r>
            <a:b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หรือปัญหาจากการเล่นเกมฝึกทักษะต่าง ๆ การแก้ปัญหาลักษณะนี้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นักเรียนอาจเขียนชื่อติดไว้ในรองเท้า</a:t>
            </a:r>
            <a:b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หรือบางปัญหาอาจใช้เหตุผลเชิงตรรกะมาช่วยในการแก้ปัญหา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43" y="3754135"/>
            <a:ext cx="3136028" cy="20246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593" y="3754135"/>
            <a:ext cx="2966131" cy="202461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302149" y="5853998"/>
            <a:ext cx="20730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การฝึกทักษะด้วยเกม </a:t>
            </a:r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OX</a:t>
            </a:r>
            <a:endParaRPr lang="th-TH" sz="20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02569" y="5853998"/>
            <a:ext cx="2386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การแก้ปัญหาในชีวิตประจำวัน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10746578" y="4438316"/>
            <a:ext cx="1214455" cy="1895039"/>
            <a:chOff x="10282206" y="4378896"/>
            <a:chExt cx="1214455" cy="1895039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52852" y="4378896"/>
              <a:ext cx="1073162" cy="1494929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10282206" y="5873825"/>
              <a:ext cx="12144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คำถามสำคัญ</a:t>
              </a:r>
            </a:p>
          </p:txBody>
        </p:sp>
      </p:grpSp>
      <p:sp>
        <p:nvSpPr>
          <p:cNvPr id="25" name="Rounded Rectangular Callout 24"/>
          <p:cNvSpPr/>
          <p:nvPr/>
        </p:nvSpPr>
        <p:spPr>
          <a:xfrm>
            <a:off x="7019921" y="3754136"/>
            <a:ext cx="3628667" cy="1813129"/>
          </a:xfrm>
          <a:prstGeom prst="wedgeRoundRectCallout">
            <a:avLst>
              <a:gd name="adj1" fmla="val 59631"/>
              <a:gd name="adj2" fmla="val -13521"/>
              <a:gd name="adj3" fmla="val 16667"/>
            </a:avLst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7113446" y="3945845"/>
            <a:ext cx="35351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นักเรียนเติบโตขึ้นและพบปัญหาเดิมซึ่งเกิดขึ้นอีกหรืออาจพบปัญหาใหม่นักเรียนมีวิธีแก้ปัญหาที่ดีกว่าเดิมหรือไม่อย่างไร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2023797" y="90874"/>
            <a:ext cx="8144407" cy="1398031"/>
            <a:chOff x="2038942" y="90874"/>
            <a:chExt cx="8144407" cy="1398031"/>
          </a:xfrm>
        </p:grpSpPr>
        <p:sp>
          <p:nvSpPr>
            <p:cNvPr id="31" name="Freeform 30"/>
            <p:cNvSpPr/>
            <p:nvPr/>
          </p:nvSpPr>
          <p:spPr>
            <a:xfrm>
              <a:off x="2038942" y="90874"/>
              <a:ext cx="8144407" cy="1091413"/>
            </a:xfrm>
            <a:custGeom>
              <a:avLst/>
              <a:gdLst>
                <a:gd name="connsiteX0" fmla="*/ 280209 w 8390755"/>
                <a:gd name="connsiteY0" fmla="*/ 0 h 1091413"/>
                <a:gd name="connsiteX1" fmla="*/ 8110546 w 8390755"/>
                <a:gd name="connsiteY1" fmla="*/ 0 h 1091413"/>
                <a:gd name="connsiteX2" fmla="*/ 8390755 w 8390755"/>
                <a:gd name="connsiteY2" fmla="*/ 280209 h 1091413"/>
                <a:gd name="connsiteX3" fmla="*/ 8390755 w 8390755"/>
                <a:gd name="connsiteY3" fmla="*/ 1091413 h 1091413"/>
                <a:gd name="connsiteX4" fmla="*/ 0 w 8390755"/>
                <a:gd name="connsiteY4" fmla="*/ 1091413 h 1091413"/>
                <a:gd name="connsiteX5" fmla="*/ 0 w 8390755"/>
                <a:gd name="connsiteY5" fmla="*/ 280209 h 1091413"/>
                <a:gd name="connsiteX6" fmla="*/ 280209 w 8390755"/>
                <a:gd name="connsiteY6" fmla="*/ 0 h 1091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390755" h="1091413">
                  <a:moveTo>
                    <a:pt x="280209" y="0"/>
                  </a:moveTo>
                  <a:lnTo>
                    <a:pt x="8110546" y="0"/>
                  </a:lnTo>
                  <a:cubicBezTo>
                    <a:pt x="8265301" y="0"/>
                    <a:pt x="8390755" y="125454"/>
                    <a:pt x="8390755" y="280209"/>
                  </a:cubicBezTo>
                  <a:lnTo>
                    <a:pt x="8390755" y="1091413"/>
                  </a:lnTo>
                  <a:lnTo>
                    <a:pt x="0" y="1091413"/>
                  </a:lnTo>
                  <a:lnTo>
                    <a:pt x="0" y="280209"/>
                  </a:lnTo>
                  <a:cubicBezTo>
                    <a:pt x="0" y="125454"/>
                    <a:pt x="125454" y="0"/>
                    <a:pt x="280209" y="0"/>
                  </a:cubicBezTo>
                  <a:close/>
                </a:path>
              </a:pathLst>
            </a:custGeom>
            <a:solidFill>
              <a:srgbClr val="6E6F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2176989" y="236891"/>
              <a:ext cx="7868313" cy="818713"/>
            </a:xfrm>
            <a:prstGeom prst="roundRect">
              <a:avLst/>
            </a:prstGeom>
            <a:solidFill>
              <a:srgbClr val="8CD7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038942" y="1174902"/>
              <a:ext cx="8144407" cy="171855"/>
            </a:xfrm>
            <a:prstGeom prst="rect">
              <a:avLst/>
            </a:prstGeom>
            <a:solidFill>
              <a:srgbClr val="E8E8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727229" y="1212981"/>
              <a:ext cx="767832" cy="70587"/>
            </a:xfrm>
            <a:prstGeom prst="rect">
              <a:avLst/>
            </a:prstGeom>
            <a:solidFill>
              <a:srgbClr val="C2C3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698436" y="291313"/>
              <a:ext cx="282541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8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การแก้ปัญหา</a:t>
              </a:r>
            </a:p>
          </p:txBody>
        </p:sp>
        <p:sp>
          <p:nvSpPr>
            <p:cNvPr id="32" name="Oval 31"/>
            <p:cNvSpPr/>
            <p:nvPr/>
          </p:nvSpPr>
          <p:spPr>
            <a:xfrm>
              <a:off x="2317235" y="305743"/>
              <a:ext cx="159026" cy="159026"/>
            </a:xfrm>
            <a:prstGeom prst="ellipse">
              <a:avLst/>
            </a:prstGeom>
            <a:solidFill>
              <a:srgbClr val="E690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2529270" y="305743"/>
              <a:ext cx="159026" cy="159026"/>
            </a:xfrm>
            <a:prstGeom prst="ellipse">
              <a:avLst/>
            </a:prstGeom>
            <a:solidFill>
              <a:srgbClr val="FDDE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2741304" y="305743"/>
              <a:ext cx="159026" cy="159026"/>
            </a:xfrm>
            <a:prstGeom prst="ellipse">
              <a:avLst/>
            </a:prstGeom>
            <a:solidFill>
              <a:srgbClr val="D0DE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rapezoid 35"/>
            <p:cNvSpPr/>
            <p:nvPr/>
          </p:nvSpPr>
          <p:spPr>
            <a:xfrm flipV="1">
              <a:off x="2038942" y="1346757"/>
              <a:ext cx="8144407" cy="142148"/>
            </a:xfrm>
            <a:prstGeom prst="trapezoid">
              <a:avLst>
                <a:gd name="adj" fmla="val 114954"/>
              </a:avLst>
            </a:prstGeom>
            <a:solidFill>
              <a:srgbClr val="C2C3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328299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0831" y="656117"/>
            <a:ext cx="538525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การใช้เหตุผลเชิงตรรกะ (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logical reasoning) 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เป็นการ</a:t>
            </a:r>
            <a:b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ใช้เหตุผล เงื่อนไข หรือกฎเกณฑ์ที่เกี่ยวข้องกับปัญหานั้น เพื่อตรวจสอบความสมเหตุสมผล หรือความเป็นไปได้</a:t>
            </a:r>
            <a:b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ในการแก้ปัญหาต่าง ๆ ที่สนใจ เช่น การเดินเข้าไปใน</a:t>
            </a:r>
            <a:b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เขาวงกต จะต้องเดินทางไปตามเส้นทางที่เลือกเท่านั้น</a:t>
            </a:r>
            <a:b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ไม่สามารถเดินทะลุกำแพงได้ หรือการเล่นเกมจะต้อง</a:t>
            </a:r>
            <a:b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ทำตามเงื่อนไขที่เกมกำหนด</a:t>
            </a:r>
            <a:endParaRPr lang="en-US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en-US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ปัญหาแต่ละปัญหาจะมีความซับซ้อนไม่เท่ากัน ปัญหาที่</a:t>
            </a:r>
            <a:b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มีความซับซ้อนมากขึ้นอาจต้องวางแผนและใช้เหตุผลมากขึ้น ปัญหาเดียวกันอาจมีวิธีการแก้ไขได้หลายวิธี ดังนั้นในการแก้ปัญหาควรเลือกวิธีการที่เหมาะสมที่สุด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246" y="730618"/>
            <a:ext cx="4882769" cy="48977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03683" y="5692262"/>
            <a:ext cx="41178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ตัวละครจะต้องเดินไปจัดการหมู</a:t>
            </a:r>
            <a:b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โดยต้องหาเส้นทางเดินไม่ให้ชนสิ่งกีดขวาง</a:t>
            </a:r>
          </a:p>
        </p:txBody>
      </p:sp>
    </p:spTree>
    <p:extLst>
      <p:ext uri="{BB962C8B-B14F-4D97-AF65-F5344CB8AC3E}">
        <p14:creationId xmlns:p14="http://schemas.microsoft.com/office/powerpoint/2010/main" val="42015993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DC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866898" y="2499475"/>
            <a:ext cx="2989944" cy="3151753"/>
          </a:xfrm>
          <a:prstGeom prst="roundRect">
            <a:avLst>
              <a:gd name="adj" fmla="val 11824"/>
            </a:avLst>
          </a:prstGeom>
          <a:solidFill>
            <a:srgbClr val="E7F5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211" y="2091788"/>
            <a:ext cx="4014643" cy="40146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9886" y="1155523"/>
            <a:ext cx="94790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ถ้าต้องการให้ผึ้งเดินทางไปเก็บน้ำหวานที่ดอกไม้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ดังภาพ โดยผึ้งเดินทางไปข้างหน้า 1 ครั้ง </a:t>
            </a:r>
            <a:b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จะเคลื่อนที่ไปได้ 1 ช่องตาราง การเดินทางของผึ้งจะต้องเป็นดังนี้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01302" y="292680"/>
            <a:ext cx="1422400" cy="696685"/>
          </a:xfrm>
          <a:prstGeom prst="roundRect">
            <a:avLst/>
          </a:prstGeom>
          <a:solidFill>
            <a:srgbClr val="F28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106083" y="368189"/>
            <a:ext cx="5585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      </a:t>
            </a:r>
            <a:r>
              <a:rPr lang="en-US" sz="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 </a:t>
            </a:r>
            <a:r>
              <a: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การเดินทางของผึ้งไปเก็บน้ำหวาน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24124" y="2593934"/>
            <a:ext cx="273271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เริ่มต้น</a:t>
            </a:r>
          </a:p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1. เดินหน้า</a:t>
            </a:r>
          </a:p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2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เดินหน้า</a:t>
            </a:r>
          </a:p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3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เดินหน้า</a:t>
            </a:r>
          </a:p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4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เดินหน้า</a:t>
            </a:r>
          </a:p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5. 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เก็บน้ำหวาน</a:t>
            </a:r>
          </a:p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จบ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763485" y="2390465"/>
            <a:ext cx="3196771" cy="3369773"/>
          </a:xfrm>
          <a:prstGeom prst="roundRect">
            <a:avLst>
              <a:gd name="adj" fmla="val 11824"/>
            </a:avLst>
          </a:prstGeom>
          <a:noFill/>
          <a:ln w="57150">
            <a:solidFill>
              <a:srgbClr val="E7F5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838200" y="217714"/>
            <a:ext cx="1549400" cy="828799"/>
          </a:xfrm>
          <a:prstGeom prst="roundRect">
            <a:avLst/>
          </a:prstGeom>
          <a:noFill/>
          <a:ln w="28575">
            <a:solidFill>
              <a:srgbClr val="F286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144341" y="6173978"/>
            <a:ext cx="3685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การเดินทางของผึ้งไปเก็บน้ำหวานที่ดอกไม้</a:t>
            </a:r>
          </a:p>
        </p:txBody>
      </p:sp>
    </p:spTree>
    <p:extLst>
      <p:ext uri="{BB962C8B-B14F-4D97-AF65-F5344CB8AC3E}">
        <p14:creationId xmlns:p14="http://schemas.microsoft.com/office/powerpoint/2010/main" val="1090146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DC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085" y="1795120"/>
            <a:ext cx="4215770" cy="4311312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866898" y="2499475"/>
            <a:ext cx="3063526" cy="3475549"/>
          </a:xfrm>
          <a:prstGeom prst="roundRect">
            <a:avLst>
              <a:gd name="adj" fmla="val 11824"/>
            </a:avLst>
          </a:prstGeom>
          <a:solidFill>
            <a:srgbClr val="E7F5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99886" y="1155523"/>
            <a:ext cx="94790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จากตัวอย่างที่ผ่านมาเป็นการเดินทางเป็นเส้นตรง แต่ถ้าเส้นทางซับซ้อนมากขึ้น การเดินทางของผึ้ง</a:t>
            </a:r>
            <a:b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จะมีเงื่อนไขที่ต้องพิจารณามากขึ้น ดังเส้นทางต่อไปนี้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01302" y="292680"/>
            <a:ext cx="1422400" cy="696685"/>
          </a:xfrm>
          <a:prstGeom prst="roundRect">
            <a:avLst/>
          </a:prstGeom>
          <a:solidFill>
            <a:srgbClr val="F28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219084" y="2501643"/>
            <a:ext cx="251903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เริ่มต้น</a:t>
            </a:r>
          </a:p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1. เดินหน้า</a:t>
            </a:r>
          </a:p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2. เก็บน้ำหวาน</a:t>
            </a:r>
          </a:p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3. เดินหน้า</a:t>
            </a:r>
          </a:p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4. หันขวา</a:t>
            </a:r>
          </a:p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5. เดินหน้า</a:t>
            </a:r>
          </a:p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6. 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เก็บน้ำหวาน</a:t>
            </a:r>
          </a:p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จบ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763485" y="2390465"/>
            <a:ext cx="3275443" cy="3715967"/>
          </a:xfrm>
          <a:prstGeom prst="roundRect">
            <a:avLst>
              <a:gd name="adj" fmla="val 11824"/>
            </a:avLst>
          </a:prstGeom>
          <a:noFill/>
          <a:ln w="57150">
            <a:solidFill>
              <a:srgbClr val="E7F5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838200" y="217714"/>
            <a:ext cx="1548605" cy="846617"/>
          </a:xfrm>
          <a:prstGeom prst="roundRect">
            <a:avLst/>
          </a:prstGeom>
          <a:noFill/>
          <a:ln w="28575">
            <a:solidFill>
              <a:srgbClr val="F286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144341" y="6173978"/>
            <a:ext cx="3309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การเดินทางของผึ้งที่มีความซับซ้อน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06082" y="368189"/>
            <a:ext cx="62091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      </a:t>
            </a:r>
            <a:r>
              <a:rPr lang="en-US" sz="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 </a:t>
            </a:r>
            <a:r>
              <a: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การเดินทางของผึ้งไปเก็บน้ำหวาน (ต่อ)</a:t>
            </a:r>
          </a:p>
          <a:p>
            <a:pPr algn="ctr"/>
            <a:endParaRPr lang="th-TH" sz="28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349893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1558327"/>
          </a:xfrm>
          <a:prstGeom prst="rect">
            <a:avLst/>
          </a:prstGeom>
          <a:solidFill>
            <a:srgbClr val="8BD3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847580" y="687676"/>
            <a:ext cx="1698921" cy="561367"/>
          </a:xfrm>
          <a:prstGeom prst="rect">
            <a:avLst/>
          </a:prstGeom>
          <a:solidFill>
            <a:srgbClr val="F4849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345922" y="863602"/>
            <a:ext cx="797164" cy="10475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053371" y="423259"/>
            <a:ext cx="4160601" cy="1028168"/>
          </a:xfrm>
          <a:prstGeom prst="rect">
            <a:avLst/>
          </a:prstGeom>
          <a:solidFill>
            <a:srgbClr val="F4849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14" y="67653"/>
            <a:ext cx="1640115" cy="149067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88139" y="631373"/>
            <a:ext cx="1698921" cy="561367"/>
          </a:xfrm>
          <a:prstGeom prst="rect">
            <a:avLst/>
          </a:prstGeom>
          <a:solidFill>
            <a:srgbClr val="F48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705806" y="650446"/>
            <a:ext cx="1863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กิจกรรมที่ </a:t>
            </a:r>
            <a:r>
              <a:rPr lang="en-US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1.1</a:t>
            </a:r>
            <a:endParaRPr lang="th-TH" sz="2800" b="1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980801" y="341087"/>
            <a:ext cx="4160601" cy="1030513"/>
          </a:xfrm>
          <a:prstGeom prst="rect">
            <a:avLst/>
          </a:prstGeom>
          <a:solidFill>
            <a:srgbClr val="FDD9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150342" y="588891"/>
            <a:ext cx="3836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การใช้เหตุผลในการแก้ปัญหา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88438" y="1850358"/>
            <a:ext cx="97801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นักเรียนวาดภาพในตำแหน่งที่หายไป และบอกว่าเหตุใด</a:t>
            </a:r>
            <a:b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จึงคิดว่าเป็นภาพนั้น</a:t>
            </a:r>
          </a:p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endParaRPr lang="en-US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en-US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>
              <a:buFont typeface="+mj-lt"/>
              <a:buAutoNum type="arabicPeriod" startAt="2"/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นักเรียนวาดลูกศรระหว่างช่อง โดยเริ่มจากนกสีแดงไปยังหมูสีเขียว</a:t>
            </a:r>
            <a:b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เพื่อแสดงเส้นทางที่นกจะเคลื่อนที่ไปหาหมูโดยไม่ผ่านกับระเบิด </a:t>
            </a:r>
            <a:b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แล้วตอบคำถาม</a:t>
            </a:r>
            <a:endParaRPr lang="en-US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en-US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en-US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ถ้านกสีแดงเดิน 1 ก้าว จะเดินผ่านได้ 1 ช่อง จงบอกจำนวนก้าวในการเดินทั้งหมด</a:t>
            </a:r>
            <a:endParaRPr lang="en-US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เขียนคำอธิยายการเดินทางของตัวละครเป็นขั้นตอน</a:t>
            </a:r>
          </a:p>
          <a:p>
            <a:pPr marL="457200" indent="-457200">
              <a:buFont typeface="+mj-lt"/>
              <a:buAutoNum type="arabicPeriod" startAt="2"/>
            </a:pPr>
            <a:endParaRPr lang="th-TH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521" y="1794859"/>
            <a:ext cx="5211293" cy="12951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711" y="3426698"/>
            <a:ext cx="3089103" cy="3103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717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>
          <a:xfrm>
            <a:off x="499242" y="2245598"/>
            <a:ext cx="1170532" cy="372894"/>
          </a:xfrm>
          <a:prstGeom prst="roundRect">
            <a:avLst/>
          </a:prstGeom>
          <a:solidFill>
            <a:srgbClr val="F28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39138" y="2230336"/>
            <a:ext cx="8342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ตัวอย่างที่ 1 </a:t>
            </a:r>
            <a:r>
              <a:rPr lang="en-US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ถ้านักเรียนต้องการเดินทางจากประตูหน้าโรงเรียนไปโรงอาหาร อาจเขียนได้ ดังนี้</a:t>
            </a:r>
            <a:endParaRPr lang="en-US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838200" y="2722673"/>
            <a:ext cx="7445027" cy="3771851"/>
          </a:xfrm>
          <a:prstGeom prst="roundRect">
            <a:avLst>
              <a:gd name="adj" fmla="val 2938"/>
            </a:avLst>
          </a:prstGeom>
          <a:solidFill>
            <a:srgbClr val="F8F5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2225490" y="90874"/>
            <a:ext cx="7741020" cy="1176708"/>
            <a:chOff x="2038942" y="90874"/>
            <a:chExt cx="8144407" cy="1398031"/>
          </a:xfrm>
        </p:grpSpPr>
        <p:sp>
          <p:nvSpPr>
            <p:cNvPr id="6" name="Freeform 5"/>
            <p:cNvSpPr/>
            <p:nvPr/>
          </p:nvSpPr>
          <p:spPr>
            <a:xfrm>
              <a:off x="2038942" y="90874"/>
              <a:ext cx="8144407" cy="1091413"/>
            </a:xfrm>
            <a:custGeom>
              <a:avLst/>
              <a:gdLst>
                <a:gd name="connsiteX0" fmla="*/ 280209 w 8390755"/>
                <a:gd name="connsiteY0" fmla="*/ 0 h 1091413"/>
                <a:gd name="connsiteX1" fmla="*/ 8110546 w 8390755"/>
                <a:gd name="connsiteY1" fmla="*/ 0 h 1091413"/>
                <a:gd name="connsiteX2" fmla="*/ 8390755 w 8390755"/>
                <a:gd name="connsiteY2" fmla="*/ 280209 h 1091413"/>
                <a:gd name="connsiteX3" fmla="*/ 8390755 w 8390755"/>
                <a:gd name="connsiteY3" fmla="*/ 1091413 h 1091413"/>
                <a:gd name="connsiteX4" fmla="*/ 0 w 8390755"/>
                <a:gd name="connsiteY4" fmla="*/ 1091413 h 1091413"/>
                <a:gd name="connsiteX5" fmla="*/ 0 w 8390755"/>
                <a:gd name="connsiteY5" fmla="*/ 280209 h 1091413"/>
                <a:gd name="connsiteX6" fmla="*/ 280209 w 8390755"/>
                <a:gd name="connsiteY6" fmla="*/ 0 h 1091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390755" h="1091413">
                  <a:moveTo>
                    <a:pt x="280209" y="0"/>
                  </a:moveTo>
                  <a:lnTo>
                    <a:pt x="8110546" y="0"/>
                  </a:lnTo>
                  <a:cubicBezTo>
                    <a:pt x="8265301" y="0"/>
                    <a:pt x="8390755" y="125454"/>
                    <a:pt x="8390755" y="280209"/>
                  </a:cubicBezTo>
                  <a:lnTo>
                    <a:pt x="8390755" y="1091413"/>
                  </a:lnTo>
                  <a:lnTo>
                    <a:pt x="0" y="1091413"/>
                  </a:lnTo>
                  <a:lnTo>
                    <a:pt x="0" y="280209"/>
                  </a:lnTo>
                  <a:cubicBezTo>
                    <a:pt x="0" y="125454"/>
                    <a:pt x="125454" y="0"/>
                    <a:pt x="280209" y="0"/>
                  </a:cubicBezTo>
                  <a:close/>
                </a:path>
              </a:pathLst>
            </a:custGeom>
            <a:solidFill>
              <a:srgbClr val="6E6F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2176989" y="236891"/>
              <a:ext cx="7868313" cy="818713"/>
            </a:xfrm>
            <a:prstGeom prst="roundRect">
              <a:avLst/>
            </a:prstGeom>
            <a:solidFill>
              <a:srgbClr val="8CD7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038942" y="1174902"/>
              <a:ext cx="8144407" cy="171855"/>
            </a:xfrm>
            <a:prstGeom prst="rect">
              <a:avLst/>
            </a:prstGeom>
            <a:solidFill>
              <a:srgbClr val="E8E8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727229" y="1220289"/>
              <a:ext cx="767832" cy="70587"/>
            </a:xfrm>
            <a:prstGeom prst="rect">
              <a:avLst/>
            </a:prstGeom>
            <a:solidFill>
              <a:srgbClr val="C2C3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864289" y="250872"/>
              <a:ext cx="2666838" cy="9872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800" b="1" dirty="0">
                  <a:latin typeface="Browallia New" panose="020B0604020202020204" pitchFamily="34" charset="-34"/>
                  <a:cs typeface="Browallia New" panose="020B0604020202020204" pitchFamily="34" charset="-34"/>
                </a:rPr>
                <a:t>อัลกอริทึม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2317235" y="305743"/>
              <a:ext cx="159026" cy="159026"/>
            </a:xfrm>
            <a:prstGeom prst="ellipse">
              <a:avLst/>
            </a:prstGeom>
            <a:solidFill>
              <a:srgbClr val="E690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2529270" y="305743"/>
              <a:ext cx="159026" cy="159026"/>
            </a:xfrm>
            <a:prstGeom prst="ellipse">
              <a:avLst/>
            </a:prstGeom>
            <a:solidFill>
              <a:srgbClr val="FDDE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2741304" y="305743"/>
              <a:ext cx="159026" cy="159026"/>
            </a:xfrm>
            <a:prstGeom prst="ellipse">
              <a:avLst/>
            </a:prstGeom>
            <a:solidFill>
              <a:srgbClr val="D0DE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rapezoid 13"/>
            <p:cNvSpPr/>
            <p:nvPr/>
          </p:nvSpPr>
          <p:spPr>
            <a:xfrm flipV="1">
              <a:off x="2038942" y="1346757"/>
              <a:ext cx="8144407" cy="142148"/>
            </a:xfrm>
            <a:prstGeom prst="trapezoid">
              <a:avLst>
                <a:gd name="adj" fmla="val 114954"/>
              </a:avLst>
            </a:prstGeom>
            <a:solidFill>
              <a:srgbClr val="C2C3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0304513" y="4547794"/>
            <a:ext cx="1214455" cy="1895039"/>
            <a:chOff x="10282206" y="4378896"/>
            <a:chExt cx="1214455" cy="1895039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52852" y="4378896"/>
              <a:ext cx="1073162" cy="1494929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10282206" y="5873825"/>
              <a:ext cx="12144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คำถามสำคัญ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388018" y="1267583"/>
            <a:ext cx="115805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อัลกอริทึม (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Algorithm)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เป็นขั้นตอนที่ใช้แก้ปัญหา ประกอบด้วยวิธีการเป็นขั้น ๆ จนกระทั่งแก้ปัญหาได้สำเร็จ การแสดงอัลกอริทึม</a:t>
            </a:r>
            <a:b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ทำได้หลายวิธี เช่น การเขียนอธิบาย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วาดภาพหรือใช้สัญลักษณ์</a:t>
            </a:r>
          </a:p>
        </p:txBody>
      </p:sp>
      <p:sp>
        <p:nvSpPr>
          <p:cNvPr id="19" name="Rounded Rectangular Callout 18"/>
          <p:cNvSpPr/>
          <p:nvPr/>
        </p:nvSpPr>
        <p:spPr>
          <a:xfrm>
            <a:off x="9053129" y="2344993"/>
            <a:ext cx="2465840" cy="1597419"/>
          </a:xfrm>
          <a:prstGeom prst="wedgeRoundRectCallout">
            <a:avLst>
              <a:gd name="adj1" fmla="val 22476"/>
              <a:gd name="adj2" fmla="val 83464"/>
              <a:gd name="adj3" fmla="val 16667"/>
            </a:avLst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217966" y="2520022"/>
            <a:ext cx="26241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นักเรียนมีวิธีการอธิบาย</a:t>
            </a: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การแก้ปัญหาให้ผู้อื่น</a:t>
            </a: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เข้าใจอย่างไร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42" y="2722674"/>
            <a:ext cx="3880473" cy="377185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555033" y="2784569"/>
            <a:ext cx="365991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เริ่มต้น</a:t>
            </a:r>
          </a:p>
          <a:p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1. ไปที่ประตูหน้าโรงเรียน</a:t>
            </a:r>
          </a:p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2. เดินตรงไปจนถึงอาคาร 3</a:t>
            </a:r>
          </a:p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3. เลี้ยวซ้าย</a:t>
            </a:r>
          </a:p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4. เดินตรงไปจนถึงอาคาร 5</a:t>
            </a:r>
          </a:p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5. เลี้ยวขวา</a:t>
            </a:r>
          </a:p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6. เดินตรงไปอาคาร 7</a:t>
            </a:r>
          </a:p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7. เดินเข้าไปใต้อาคาร 7</a:t>
            </a:r>
          </a:p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8. ถึงโรงอาหาร</a:t>
            </a:r>
          </a:p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จบ</a:t>
            </a:r>
          </a:p>
        </p:txBody>
      </p:sp>
    </p:spTree>
    <p:extLst>
      <p:ext uri="{BB962C8B-B14F-4D97-AF65-F5344CB8AC3E}">
        <p14:creationId xmlns:p14="http://schemas.microsoft.com/office/powerpoint/2010/main" val="4275015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9208</TotalTime>
  <Words>2658</Words>
  <Application>Microsoft Office PowerPoint</Application>
  <PresentationFormat>Widescreen</PresentationFormat>
  <Paragraphs>335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4" baseType="lpstr">
      <vt:lpstr>TH SarabunPSK</vt:lpstr>
      <vt:lpstr>Browallia New</vt:lpstr>
      <vt:lpstr>Calibri</vt:lpstr>
      <vt:lpstr>Calibri Light</vt:lpstr>
      <vt:lpstr>TH Sarabun New</vt:lpstr>
      <vt:lpstr>Wingdings</vt:lpstr>
      <vt:lpstr>Arial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Sirilak  Lerthiransap</cp:lastModifiedBy>
  <cp:revision>378</cp:revision>
  <dcterms:created xsi:type="dcterms:W3CDTF">2019-08-18T07:31:36Z</dcterms:created>
  <dcterms:modified xsi:type="dcterms:W3CDTF">2021-06-01T23:46:22Z</dcterms:modified>
</cp:coreProperties>
</file>