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8"/>
  </p:notesMasterIdLst>
  <p:sldIdLst>
    <p:sldId id="348" r:id="rId2"/>
    <p:sldId id="349" r:id="rId3"/>
    <p:sldId id="350" r:id="rId4"/>
    <p:sldId id="351" r:id="rId5"/>
    <p:sldId id="352" r:id="rId6"/>
    <p:sldId id="353" r:id="rId7"/>
    <p:sldId id="354" r:id="rId8"/>
    <p:sldId id="355" r:id="rId9"/>
    <p:sldId id="356" r:id="rId10"/>
    <p:sldId id="357" r:id="rId11"/>
    <p:sldId id="358" r:id="rId12"/>
    <p:sldId id="359" r:id="rId13"/>
    <p:sldId id="361" r:id="rId14"/>
    <p:sldId id="360" r:id="rId15"/>
    <p:sldId id="362" r:id="rId16"/>
    <p:sldId id="363" r:id="rId17"/>
  </p:sldIdLst>
  <p:sldSz cx="13322300" cy="7467600"/>
  <p:notesSz cx="6797675" cy="9928225"/>
  <p:embeddedFontLst>
    <p:embeddedFont>
      <p:font typeface="Angsana New" panose="02020603050405020304" pitchFamily="18" charset="-34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ordia New" panose="020B0304020202020204" pitchFamily="34" charset="-34"/>
      <p:regular r:id="rId27"/>
      <p:bold r:id="rId28"/>
      <p:italic r:id="rId29"/>
      <p:boldItalic r:id="rId30"/>
    </p:embeddedFont>
    <p:embeddedFont>
      <p:font typeface="LilyUPC" panose="020B0604020202020204" pitchFamily="34" charset="-34"/>
      <p:regular r:id="rId31"/>
      <p:bold r:id="rId32"/>
      <p:italic r:id="rId33"/>
      <p:boldItalic r:id="rId34"/>
    </p:embeddedFont>
    <p:embeddedFont>
      <p:font typeface="Franklin Gothic Book" panose="020B0503020102020204" pitchFamily="34" charset="0"/>
      <p:regular r:id="rId35"/>
      <p:italic r:id="rId36"/>
    </p:embeddedFont>
    <p:embeddedFont>
      <p:font typeface="TH SarabunPSK" panose="020B0500040200020003" pitchFamily="34" charset="-34"/>
      <p:regular r:id="rId37"/>
      <p:bold r:id="rId38"/>
      <p:italic r:id="rId39"/>
      <p:boldItalic r:id="rId40"/>
    </p:embeddedFont>
    <p:embeddedFont>
      <p:font typeface="Wingdings 2" panose="05020102010507070707" pitchFamily="18" charset="2"/>
      <p:regular r:id="rId41"/>
    </p:embeddedFont>
    <p:embeddedFont>
      <p:font typeface="TH Sarabun New" panose="020B0604020202020204" charset="-34"/>
      <p:regular r:id="rId42"/>
      <p:bold r:id="rId43"/>
      <p:italic r:id="rId44"/>
      <p:boldItalic r:id="rId45"/>
    </p:embeddedFont>
  </p:embeddedFontLst>
  <p:defaultTextStyle>
    <a:defPPr>
      <a:defRPr lang="th-TH"/>
    </a:defPPr>
    <a:lvl1pPr marL="0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593994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187988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1781983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2375977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2969971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3563965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4157960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4751954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7"/>
    <a:srgbClr val="77FF33"/>
    <a:srgbClr val="99FF66"/>
    <a:srgbClr val="CCFF33"/>
    <a:srgbClr val="EEE800"/>
    <a:srgbClr val="EBE600"/>
    <a:srgbClr val="FF9966"/>
    <a:srgbClr val="FF7C80"/>
    <a:srgbClr val="EBF6DE"/>
    <a:srgbClr val="FFF6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53" autoAdjust="0"/>
    <p:restoredTop sz="94660"/>
  </p:normalViewPr>
  <p:slideViewPr>
    <p:cSldViewPr snapToGrid="0" showGuides="1">
      <p:cViewPr>
        <p:scale>
          <a:sx n="60" d="100"/>
          <a:sy n="60" d="100"/>
        </p:scale>
        <p:origin x="-828" y="-180"/>
      </p:cViewPr>
      <p:guideLst>
        <p:guide orient="horz" pos="2352"/>
        <p:guide pos="41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font" Target="fonts/font21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font" Target="fonts/font24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font" Target="fonts/font2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font" Target="fonts/font22.fntdata"/><Relationship Id="rId45" Type="http://schemas.openxmlformats.org/officeDocument/2006/relationships/font" Target="fonts/font2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4" Type="http://schemas.openxmlformats.org/officeDocument/2006/relationships/font" Target="fonts/font2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3" Type="http://schemas.openxmlformats.org/officeDocument/2006/relationships/font" Target="fonts/font25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21980-6D6E-41E6-9B87-CE82BDA2C158}" type="datetimeFigureOut">
              <a:rPr lang="th-TH" smtClean="0"/>
              <a:t>28/10/62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44538"/>
            <a:ext cx="66389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C3DCE-ABB4-4315-955F-B07EF0EAE0D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93331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5174537"/>
            <a:ext cx="13322300" cy="230078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118799" tIns="59399" rIns="118799" bIns="59399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8895412" y="0"/>
            <a:ext cx="4426889" cy="74676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118799" tIns="59399" rIns="118799" bIns="59399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25122" y="3634232"/>
            <a:ext cx="9441070" cy="2505795"/>
          </a:xfrm>
        </p:spPr>
        <p:txBody>
          <a:bodyPr rIns="59399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30930" y="1682128"/>
            <a:ext cx="9441070" cy="1908387"/>
          </a:xfrm>
        </p:spPr>
        <p:txBody>
          <a:bodyPr tIns="0" rIns="59399" bIns="0" anchor="b">
            <a:normAutofit/>
          </a:bodyPr>
          <a:lstStyle>
            <a:lvl1pPr marL="0" indent="0" algn="r">
              <a:buNone/>
              <a:defRPr sz="2600">
                <a:solidFill>
                  <a:schemeClr val="tx1"/>
                </a:solidFill>
                <a:effectLst/>
              </a:defRPr>
            </a:lvl1pPr>
            <a:lvl2pPr marL="593994" indent="0" algn="ctr">
              <a:buNone/>
            </a:lvl2pPr>
            <a:lvl3pPr marL="1187988" indent="0" algn="ctr">
              <a:buNone/>
            </a:lvl3pPr>
            <a:lvl4pPr marL="1781983" indent="0" algn="ctr">
              <a:buNone/>
            </a:lvl4pPr>
            <a:lvl5pPr marL="2375977" indent="0" algn="ctr">
              <a:buNone/>
            </a:lvl5pPr>
            <a:lvl6pPr marL="2969971" indent="0" algn="ctr">
              <a:buNone/>
            </a:lvl6pPr>
            <a:lvl7pPr marL="3563965" indent="0" algn="ctr">
              <a:buNone/>
            </a:lvl7pPr>
            <a:lvl8pPr marL="4157960" indent="0" algn="ctr">
              <a:buNone/>
            </a:lvl8pPr>
            <a:lvl9pPr marL="4751954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28/10/62</a:t>
            </a:fld>
            <a:endParaRPr lang="th-TH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28/10/62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58667" y="299051"/>
            <a:ext cx="2997518" cy="63716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6115" y="299051"/>
            <a:ext cx="8770514" cy="637166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28/10/62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28/10/62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5174537"/>
            <a:ext cx="13322300" cy="230078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118799" tIns="59399" rIns="118799" bIns="59399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8895412" y="0"/>
            <a:ext cx="4426889" cy="74676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118799" tIns="59399" rIns="118799" bIns="59399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172" y="3902401"/>
            <a:ext cx="9658668" cy="1988706"/>
          </a:xfrm>
        </p:spPr>
        <p:txBody>
          <a:bodyPr tIns="0" bIns="0" anchor="t"/>
          <a:lstStyle>
            <a:lvl1pPr algn="l">
              <a:buNone/>
              <a:defRPr sz="55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9172" y="2706760"/>
            <a:ext cx="9658668" cy="1161505"/>
          </a:xfrm>
        </p:spPr>
        <p:txBody>
          <a:bodyPr lIns="59399" tIns="0" rIns="59399" bIns="0" anchor="b"/>
          <a:lstStyle>
            <a:lvl1pPr marL="0" indent="0" algn="l">
              <a:buNone/>
              <a:defRPr sz="2600">
                <a:solidFill>
                  <a:schemeClr val="tx1"/>
                </a:solidFill>
                <a:effectLst/>
              </a:defRPr>
            </a:lvl1pPr>
            <a:lvl2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28/10/62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115" y="299050"/>
            <a:ext cx="10879878" cy="1244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6115" y="1742440"/>
            <a:ext cx="5328920" cy="4928271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073" y="1742440"/>
            <a:ext cx="5328920" cy="4928271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28/10/62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115" y="297321"/>
            <a:ext cx="11990070" cy="12446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6115" y="5974080"/>
            <a:ext cx="5886329" cy="912707"/>
          </a:xfrm>
        </p:spPr>
        <p:txBody>
          <a:bodyPr anchor="t"/>
          <a:lstStyle>
            <a:lvl1pPr marL="0" indent="0">
              <a:buNone/>
              <a:defRPr sz="3100" b="1">
                <a:solidFill>
                  <a:schemeClr val="accent1"/>
                </a:solidFill>
              </a:defRPr>
            </a:lvl1pPr>
            <a:lvl2pPr>
              <a:buNone/>
              <a:defRPr sz="2600" b="1"/>
            </a:lvl2pPr>
            <a:lvl3pPr>
              <a:buNone/>
              <a:defRPr sz="2300" b="1"/>
            </a:lvl3pPr>
            <a:lvl4pPr>
              <a:buNone/>
              <a:defRPr sz="2100" b="1"/>
            </a:lvl4pPr>
            <a:lvl5pPr>
              <a:buNone/>
              <a:defRPr sz="21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767544" y="5974080"/>
            <a:ext cx="5888642" cy="912707"/>
          </a:xfrm>
        </p:spPr>
        <p:txBody>
          <a:bodyPr anchor="t"/>
          <a:lstStyle>
            <a:lvl1pPr marL="0" indent="0">
              <a:buNone/>
              <a:defRPr sz="3100" b="1">
                <a:solidFill>
                  <a:schemeClr val="accent1"/>
                </a:solidFill>
              </a:defRPr>
            </a:lvl1pPr>
            <a:lvl2pPr>
              <a:buNone/>
              <a:defRPr sz="2600" b="1"/>
            </a:lvl2pPr>
            <a:lvl3pPr>
              <a:buNone/>
              <a:defRPr sz="2300" b="1"/>
            </a:lvl3pPr>
            <a:lvl4pPr>
              <a:buNone/>
              <a:defRPr sz="2100" b="1"/>
            </a:lvl4pPr>
            <a:lvl5pPr>
              <a:buNone/>
              <a:defRPr sz="21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66115" y="1651749"/>
            <a:ext cx="5886329" cy="4292142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67544" y="1651749"/>
            <a:ext cx="5888642" cy="4292142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28/10/62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115" y="298704"/>
            <a:ext cx="10884319" cy="1244600"/>
          </a:xfrm>
        </p:spPr>
        <p:txBody>
          <a:bodyPr anchor="ctr"/>
          <a:lstStyle>
            <a:lvl1pPr algn="l">
              <a:defRPr sz="60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28/10/62</a:t>
            </a:fld>
            <a:endParaRPr lang="th-TH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28/10/62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115" y="1290908"/>
            <a:ext cx="4662805" cy="795161"/>
          </a:xfrm>
        </p:spPr>
        <p:txBody>
          <a:bodyPr tIns="0" bIns="0" anchor="t"/>
          <a:lstStyle>
            <a:lvl1pPr algn="l">
              <a:buNone/>
              <a:defRPr sz="23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66115" y="233484"/>
            <a:ext cx="3996690" cy="995680"/>
          </a:xfrm>
        </p:spPr>
        <p:txBody>
          <a:bodyPr lIns="59399" tIns="0" rIns="59399" bIns="0" anchor="b"/>
          <a:lstStyle>
            <a:lvl1pPr marL="0" indent="0" algn="l">
              <a:buNone/>
              <a:defRPr sz="1800"/>
            </a:lvl1pPr>
            <a:lvl2pPr>
              <a:buNone/>
              <a:defRPr sz="1600"/>
            </a:lvl2pPr>
            <a:lvl3pPr>
              <a:buNone/>
              <a:defRPr sz="13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66115" y="2157307"/>
            <a:ext cx="10324783" cy="4148667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28/10/62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883491" y="6992914"/>
            <a:ext cx="1110192" cy="397581"/>
          </a:xfrm>
        </p:spPr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5850" y="1857327"/>
            <a:ext cx="4449316" cy="1365258"/>
          </a:xfrm>
        </p:spPr>
        <p:txBody>
          <a:bodyPr anchor="b"/>
          <a:lstStyle>
            <a:lvl1pPr algn="l">
              <a:buNone/>
              <a:defRPr sz="29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2561" y="1110565"/>
            <a:ext cx="5995035" cy="448056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4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5853" y="3265322"/>
            <a:ext cx="4449313" cy="2900236"/>
          </a:xfrm>
        </p:spPr>
        <p:txBody>
          <a:bodyPr lIns="59399" rIns="59399"/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 sz="1600"/>
            </a:lvl2pPr>
            <a:lvl3pPr>
              <a:buFontTx/>
              <a:buNone/>
              <a:defRPr sz="1300"/>
            </a:lvl3pPr>
            <a:lvl4pPr>
              <a:buFontTx/>
              <a:buNone/>
              <a:defRPr sz="1200"/>
            </a:lvl4pPr>
            <a:lvl5pPr>
              <a:buFontTx/>
              <a:buNone/>
              <a:defRPr sz="12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6115" y="6992914"/>
            <a:ext cx="3108537" cy="397581"/>
          </a:xfrm>
        </p:spPr>
        <p:txBody>
          <a:bodyPr/>
          <a:lstStyle/>
          <a:p>
            <a:fld id="{39D4E432-E285-4356-96C5-8842C42F5553}" type="datetimeFigureOut">
              <a:rPr lang="th-TH" smtClean="0"/>
              <a:t>28/10/62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5174537"/>
            <a:ext cx="13322300" cy="230078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118799" tIns="59399" rIns="118799" bIns="59399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10657840" y="0"/>
            <a:ext cx="2664460" cy="74676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118799" tIns="59399" rIns="118799" bIns="59399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66115" y="299050"/>
            <a:ext cx="10879878" cy="1244600"/>
          </a:xfrm>
          <a:prstGeom prst="rect">
            <a:avLst/>
          </a:prstGeom>
        </p:spPr>
        <p:txBody>
          <a:bodyPr vert="horz" lIns="59399" tIns="59399" rIns="59399" bIns="59399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66115" y="1742440"/>
            <a:ext cx="10879878" cy="4928271"/>
          </a:xfrm>
          <a:prstGeom prst="rect">
            <a:avLst/>
          </a:prstGeom>
        </p:spPr>
        <p:txBody>
          <a:bodyPr vert="horz" lIns="118799" tIns="59399" rIns="118799" bIns="59399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66115" y="6992914"/>
            <a:ext cx="3108537" cy="397581"/>
          </a:xfrm>
          <a:prstGeom prst="rect">
            <a:avLst/>
          </a:prstGeom>
        </p:spPr>
        <p:txBody>
          <a:bodyPr vert="horz" lIns="118799" tIns="59399" rIns="118799" bIns="0" anchor="b"/>
          <a:lstStyle>
            <a:lvl1pPr algn="l" eaLnBrk="1" latinLnBrk="0" hangingPunct="1">
              <a:defRPr kumimoji="0" sz="13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9D4E432-E285-4356-96C5-8842C42F5553}" type="datetimeFigureOut">
              <a:rPr lang="th-TH" smtClean="0"/>
              <a:t>28/10/62</a:t>
            </a:fld>
            <a:endParaRPr lang="th-TH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551786" y="6992914"/>
            <a:ext cx="4218728" cy="397581"/>
          </a:xfrm>
          <a:prstGeom prst="rect">
            <a:avLst/>
          </a:prstGeom>
        </p:spPr>
        <p:txBody>
          <a:bodyPr vert="horz" lIns="0" tIns="59399" rIns="0" bIns="0" anchor="b"/>
          <a:lstStyle>
            <a:lvl1pPr algn="ctr" eaLnBrk="1" latinLnBrk="0" hangingPunct="1">
              <a:defRPr kumimoji="0" sz="13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879051" y="6992914"/>
            <a:ext cx="1110192" cy="397581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3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6475" indent="-498955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38511" indent="-356397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787" indent="-332637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1663184" indent="-308877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1936421" indent="-237598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2209659" indent="-237598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494776" indent="-237598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23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779893" indent="-237598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029371" indent="-237598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9399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879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7819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3759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9699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5639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1579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7519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สี่เหลี่ยมผืนผ้า 39"/>
          <p:cNvSpPr/>
          <p:nvPr/>
        </p:nvSpPr>
        <p:spPr>
          <a:xfrm>
            <a:off x="787015" y="7351481"/>
            <a:ext cx="12016966" cy="45719"/>
          </a:xfrm>
          <a:prstGeom prst="rect">
            <a:avLst/>
          </a:prstGeom>
          <a:solidFill>
            <a:schemeClr val="accent4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1" name="มนมุมสี่เหลี่ยมผืนผ้าด้านเดียวกัน 60"/>
          <p:cNvSpPr/>
          <p:nvPr/>
        </p:nvSpPr>
        <p:spPr>
          <a:xfrm rot="16200000">
            <a:off x="6529576" y="-6019806"/>
            <a:ext cx="627129" cy="1295831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สี่เหลี่ยมผืนผ้า 62"/>
          <p:cNvSpPr/>
          <p:nvPr/>
        </p:nvSpPr>
        <p:spPr>
          <a:xfrm>
            <a:off x="1114424" y="105410"/>
            <a:ext cx="57287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solidFill>
                  <a:srgbClr val="FF66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การพัฒนาโครงงานทางด้านเทคโนโลยี</a:t>
            </a:r>
            <a:endParaRPr lang="th-TH" sz="4000" b="1" dirty="0">
              <a:solidFill>
                <a:srgbClr val="FF66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" name="วงรี 1"/>
          <p:cNvSpPr/>
          <p:nvPr/>
        </p:nvSpPr>
        <p:spPr>
          <a:xfrm>
            <a:off x="363982" y="145788"/>
            <a:ext cx="627130" cy="62713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9" name="สี่เหลี่ยมผืนผ้า 68"/>
          <p:cNvSpPr/>
          <p:nvPr/>
        </p:nvSpPr>
        <p:spPr>
          <a:xfrm>
            <a:off x="1114423" y="895880"/>
            <a:ext cx="115252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การพัฒนาโครงงานทางด้านเทคโนโลยีจำเป็นต้องใช้แนวคิดเชิงคำนวณเพื่อแก้ปัญหาต่าง</a:t>
            </a:r>
            <a:r>
              <a:rPr lang="th-TH" sz="5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 </a:t>
            </a:r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ๆ ได้อย่างเป็น</a:t>
            </a:r>
            <a: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ระบบ มี</a:t>
            </a:r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ขั้นตอนเบื้องต้น 6 ขั้นตอน ได้แก่ </a:t>
            </a:r>
            <a:endParaRPr lang="en-US" sz="18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1" name="สี่เหลี่ยมผืนผ้า 70"/>
          <p:cNvSpPr/>
          <p:nvPr/>
        </p:nvSpPr>
        <p:spPr>
          <a:xfrm>
            <a:off x="0" y="1371599"/>
            <a:ext cx="13322300" cy="5686425"/>
          </a:xfrm>
          <a:prstGeom prst="rect">
            <a:avLst/>
          </a:prstGeom>
          <a:solidFill>
            <a:srgbClr val="FFFF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" name="กลุ่ม 71"/>
          <p:cNvGrpSpPr/>
          <p:nvPr/>
        </p:nvGrpSpPr>
        <p:grpSpPr>
          <a:xfrm>
            <a:off x="4761321" y="2324099"/>
            <a:ext cx="3805832" cy="3807793"/>
            <a:chOff x="4761321" y="2400299"/>
            <a:chExt cx="3805832" cy="3807793"/>
          </a:xfrm>
        </p:grpSpPr>
        <p:sp>
          <p:nvSpPr>
            <p:cNvPr id="73" name="บล็อกส่วนโค้ง 72"/>
            <p:cNvSpPr/>
            <p:nvPr/>
          </p:nvSpPr>
          <p:spPr>
            <a:xfrm>
              <a:off x="4761325" y="2400305"/>
              <a:ext cx="3805828" cy="3805829"/>
            </a:xfrm>
            <a:prstGeom prst="blockArc">
              <a:avLst>
                <a:gd name="adj1" fmla="val 14208558"/>
                <a:gd name="adj2" fmla="val 18273123"/>
                <a:gd name="adj3" fmla="val 24227"/>
              </a:avLst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4" name="บล็อกส่วนโค้ง 73"/>
            <p:cNvSpPr/>
            <p:nvPr/>
          </p:nvSpPr>
          <p:spPr>
            <a:xfrm>
              <a:off x="4761323" y="2402263"/>
              <a:ext cx="3805828" cy="3805829"/>
            </a:xfrm>
            <a:prstGeom prst="blockArc">
              <a:avLst>
                <a:gd name="adj1" fmla="val 10800000"/>
                <a:gd name="adj2" fmla="val 14213153"/>
                <a:gd name="adj3" fmla="val 24301"/>
              </a:avLst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5" name="บล็อกส่วนโค้ง 74"/>
            <p:cNvSpPr/>
            <p:nvPr/>
          </p:nvSpPr>
          <p:spPr>
            <a:xfrm flipH="1">
              <a:off x="4761325" y="2400301"/>
              <a:ext cx="3805828" cy="3805829"/>
            </a:xfrm>
            <a:prstGeom prst="blockArc">
              <a:avLst>
                <a:gd name="adj1" fmla="val 10800000"/>
                <a:gd name="adj2" fmla="val 14157708"/>
                <a:gd name="adj3" fmla="val 24385"/>
              </a:avLst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6" name="บล็อกส่วนโค้ง 75"/>
            <p:cNvSpPr/>
            <p:nvPr/>
          </p:nvSpPr>
          <p:spPr>
            <a:xfrm flipV="1">
              <a:off x="4761322" y="2400300"/>
              <a:ext cx="3805828" cy="3805829"/>
            </a:xfrm>
            <a:prstGeom prst="blockArc">
              <a:avLst>
                <a:gd name="adj1" fmla="val 14208558"/>
                <a:gd name="adj2" fmla="val 18273123"/>
                <a:gd name="adj3" fmla="val 24227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7" name="บล็อกส่วนโค้ง 76"/>
            <p:cNvSpPr/>
            <p:nvPr/>
          </p:nvSpPr>
          <p:spPr>
            <a:xfrm flipV="1">
              <a:off x="4761321" y="2400299"/>
              <a:ext cx="3805828" cy="3805829"/>
            </a:xfrm>
            <a:prstGeom prst="blockArc">
              <a:avLst>
                <a:gd name="adj1" fmla="val 10800000"/>
                <a:gd name="adj2" fmla="val 14213153"/>
                <a:gd name="adj3" fmla="val 24301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8" name="บล็อกส่วนโค้ง 77"/>
            <p:cNvSpPr/>
            <p:nvPr/>
          </p:nvSpPr>
          <p:spPr>
            <a:xfrm flipH="1" flipV="1">
              <a:off x="4761325" y="2400305"/>
              <a:ext cx="3805828" cy="3805829"/>
            </a:xfrm>
            <a:prstGeom prst="blockArc">
              <a:avLst>
                <a:gd name="adj1" fmla="val 10800000"/>
                <a:gd name="adj2" fmla="val 14157708"/>
                <a:gd name="adj3" fmla="val 24385"/>
              </a:avLst>
            </a:pr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79" name="วงรี 78"/>
          <p:cNvSpPr/>
          <p:nvPr/>
        </p:nvSpPr>
        <p:spPr>
          <a:xfrm>
            <a:off x="5770562" y="3343444"/>
            <a:ext cx="1781176" cy="177107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วงรี 79"/>
          <p:cNvSpPr/>
          <p:nvPr/>
        </p:nvSpPr>
        <p:spPr>
          <a:xfrm>
            <a:off x="6321339" y="2428875"/>
            <a:ext cx="685800" cy="685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วงรี 80"/>
          <p:cNvSpPr/>
          <p:nvPr/>
        </p:nvSpPr>
        <p:spPr>
          <a:xfrm>
            <a:off x="5084762" y="3200400"/>
            <a:ext cx="685800" cy="685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วงรี 81"/>
          <p:cNvSpPr/>
          <p:nvPr/>
        </p:nvSpPr>
        <p:spPr>
          <a:xfrm>
            <a:off x="7551738" y="3200400"/>
            <a:ext cx="685800" cy="685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วงรี 82"/>
          <p:cNvSpPr/>
          <p:nvPr/>
        </p:nvSpPr>
        <p:spPr>
          <a:xfrm>
            <a:off x="5084762" y="4562475"/>
            <a:ext cx="685800" cy="685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วงรี 83"/>
          <p:cNvSpPr/>
          <p:nvPr/>
        </p:nvSpPr>
        <p:spPr>
          <a:xfrm>
            <a:off x="7551738" y="4562475"/>
            <a:ext cx="685800" cy="685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วงรี 84"/>
          <p:cNvSpPr/>
          <p:nvPr/>
        </p:nvSpPr>
        <p:spPr>
          <a:xfrm>
            <a:off x="6318250" y="5343525"/>
            <a:ext cx="685800" cy="685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7" name="กลุ่ม 86"/>
          <p:cNvGrpSpPr/>
          <p:nvPr/>
        </p:nvGrpSpPr>
        <p:grpSpPr>
          <a:xfrm>
            <a:off x="6661149" y="1752600"/>
            <a:ext cx="2997201" cy="573463"/>
            <a:chOff x="6661149" y="1828800"/>
            <a:chExt cx="2997201" cy="573463"/>
          </a:xfrm>
        </p:grpSpPr>
        <p:cxnSp>
          <p:nvCxnSpPr>
            <p:cNvPr id="88" name="ตัวเชื่อมต่อตรง 87"/>
            <p:cNvCxnSpPr/>
            <p:nvPr/>
          </p:nvCxnSpPr>
          <p:spPr>
            <a:xfrm flipV="1">
              <a:off x="6661149" y="1933575"/>
              <a:ext cx="0" cy="468688"/>
            </a:xfrm>
            <a:prstGeom prst="line">
              <a:avLst/>
            </a:prstGeom>
            <a:ln w="12700">
              <a:solidFill>
                <a:srgbClr val="FFCC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ตัวเชื่อมต่อตรง 88"/>
            <p:cNvCxnSpPr>
              <a:endCxn id="90" idx="2"/>
            </p:cNvCxnSpPr>
            <p:nvPr/>
          </p:nvCxnSpPr>
          <p:spPr>
            <a:xfrm>
              <a:off x="6661149" y="1933575"/>
              <a:ext cx="2787651" cy="0"/>
            </a:xfrm>
            <a:prstGeom prst="line">
              <a:avLst/>
            </a:prstGeom>
            <a:ln w="12700">
              <a:solidFill>
                <a:srgbClr val="FFCC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วงรี 89"/>
            <p:cNvSpPr/>
            <p:nvPr/>
          </p:nvSpPr>
          <p:spPr>
            <a:xfrm>
              <a:off x="9448800" y="1828800"/>
              <a:ext cx="209550" cy="209550"/>
            </a:xfrm>
            <a:prstGeom prst="ellipse">
              <a:avLst/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กลุ่ม 90"/>
          <p:cNvGrpSpPr/>
          <p:nvPr/>
        </p:nvGrpSpPr>
        <p:grpSpPr>
          <a:xfrm>
            <a:off x="8347074" y="3238669"/>
            <a:ext cx="1311276" cy="209550"/>
            <a:chOff x="8347074" y="3314869"/>
            <a:chExt cx="1311276" cy="209550"/>
          </a:xfrm>
        </p:grpSpPr>
        <p:cxnSp>
          <p:nvCxnSpPr>
            <p:cNvPr id="92" name="ตัวเชื่อมต่อตรง 91"/>
            <p:cNvCxnSpPr/>
            <p:nvPr/>
          </p:nvCxnSpPr>
          <p:spPr>
            <a:xfrm>
              <a:off x="8347074" y="3419644"/>
              <a:ext cx="1101726" cy="0"/>
            </a:xfrm>
            <a:prstGeom prst="line">
              <a:avLst/>
            </a:prstGeom>
            <a:ln w="12700">
              <a:solidFill>
                <a:srgbClr val="FF9933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วงรี 92"/>
            <p:cNvSpPr/>
            <p:nvPr/>
          </p:nvSpPr>
          <p:spPr>
            <a:xfrm>
              <a:off x="9448800" y="3314869"/>
              <a:ext cx="209550" cy="209550"/>
            </a:xfrm>
            <a:prstGeom prst="ellipse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กลุ่ม 93"/>
          <p:cNvGrpSpPr/>
          <p:nvPr/>
        </p:nvGrpSpPr>
        <p:grpSpPr>
          <a:xfrm>
            <a:off x="8375649" y="4943475"/>
            <a:ext cx="1282701" cy="209550"/>
            <a:chOff x="8375649" y="5019675"/>
            <a:chExt cx="1282701" cy="209550"/>
          </a:xfrm>
        </p:grpSpPr>
        <p:cxnSp>
          <p:nvCxnSpPr>
            <p:cNvPr id="95" name="ตัวเชื่อมต่อตรง 94"/>
            <p:cNvCxnSpPr>
              <a:endCxn id="96" idx="2"/>
            </p:cNvCxnSpPr>
            <p:nvPr/>
          </p:nvCxnSpPr>
          <p:spPr>
            <a:xfrm>
              <a:off x="8375649" y="5124450"/>
              <a:ext cx="1073151" cy="0"/>
            </a:xfrm>
            <a:prstGeom prst="line">
              <a:avLst/>
            </a:prstGeom>
            <a:ln w="12700">
              <a:solidFill>
                <a:srgbClr val="FF7C8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วงรี 95"/>
            <p:cNvSpPr/>
            <p:nvPr/>
          </p:nvSpPr>
          <p:spPr>
            <a:xfrm>
              <a:off x="9448800" y="5019675"/>
              <a:ext cx="209550" cy="209550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กลุ่ม 96"/>
          <p:cNvGrpSpPr/>
          <p:nvPr/>
        </p:nvGrpSpPr>
        <p:grpSpPr>
          <a:xfrm>
            <a:off x="3654581" y="3238669"/>
            <a:ext cx="1320801" cy="209550"/>
            <a:chOff x="3654581" y="3314869"/>
            <a:chExt cx="1320801" cy="209550"/>
          </a:xfrm>
        </p:grpSpPr>
        <p:cxnSp>
          <p:nvCxnSpPr>
            <p:cNvPr id="98" name="ตัวเชื่อมต่อตรง 97"/>
            <p:cNvCxnSpPr/>
            <p:nvPr/>
          </p:nvCxnSpPr>
          <p:spPr>
            <a:xfrm>
              <a:off x="3873656" y="3419644"/>
              <a:ext cx="1101726" cy="0"/>
            </a:xfrm>
            <a:prstGeom prst="line">
              <a:avLst/>
            </a:prstGeom>
            <a:ln w="12700">
              <a:solidFill>
                <a:srgbClr val="F0EA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วงรี 98"/>
            <p:cNvSpPr/>
            <p:nvPr/>
          </p:nvSpPr>
          <p:spPr>
            <a:xfrm>
              <a:off x="3654581" y="3314869"/>
              <a:ext cx="209550" cy="209550"/>
            </a:xfrm>
            <a:prstGeom prst="ellipse">
              <a:avLst/>
            </a:prstGeom>
            <a:solidFill>
              <a:srgbClr val="F0E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กลุ่ม 99"/>
          <p:cNvGrpSpPr/>
          <p:nvPr/>
        </p:nvGrpSpPr>
        <p:grpSpPr>
          <a:xfrm>
            <a:off x="3654581" y="4953000"/>
            <a:ext cx="1297145" cy="209550"/>
            <a:chOff x="3654581" y="5029200"/>
            <a:chExt cx="1297145" cy="209550"/>
          </a:xfrm>
        </p:grpSpPr>
        <p:sp>
          <p:nvSpPr>
            <p:cNvPr id="101" name="วงรี 100"/>
            <p:cNvSpPr/>
            <p:nvPr/>
          </p:nvSpPr>
          <p:spPr>
            <a:xfrm>
              <a:off x="3654581" y="5029200"/>
              <a:ext cx="209550" cy="20955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2" name="ตัวเชื่อมต่อตรง 101"/>
            <p:cNvCxnSpPr/>
            <p:nvPr/>
          </p:nvCxnSpPr>
          <p:spPr>
            <a:xfrm>
              <a:off x="3850000" y="5143500"/>
              <a:ext cx="1101726" cy="0"/>
            </a:xfrm>
            <a:prstGeom prst="line">
              <a:avLst/>
            </a:prstGeom>
            <a:ln w="12700">
              <a:solidFill>
                <a:srgbClr val="92D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" name="กลุ่ม 102"/>
          <p:cNvGrpSpPr/>
          <p:nvPr/>
        </p:nvGrpSpPr>
        <p:grpSpPr>
          <a:xfrm>
            <a:off x="3654581" y="6136063"/>
            <a:ext cx="3012829" cy="468688"/>
            <a:chOff x="3654581" y="6212263"/>
            <a:chExt cx="3012829" cy="468688"/>
          </a:xfrm>
        </p:grpSpPr>
        <p:cxnSp>
          <p:nvCxnSpPr>
            <p:cNvPr id="104" name="ตัวเชื่อมต่อตรง 103"/>
            <p:cNvCxnSpPr/>
            <p:nvPr/>
          </p:nvCxnSpPr>
          <p:spPr>
            <a:xfrm flipV="1">
              <a:off x="6667410" y="6212263"/>
              <a:ext cx="0" cy="363913"/>
            </a:xfrm>
            <a:prstGeom prst="line">
              <a:avLst/>
            </a:prstGeom>
            <a:ln w="12700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ตัวเชื่อมต่อตรง 104"/>
            <p:cNvCxnSpPr/>
            <p:nvPr/>
          </p:nvCxnSpPr>
          <p:spPr>
            <a:xfrm>
              <a:off x="3879759" y="6576176"/>
              <a:ext cx="2787651" cy="0"/>
            </a:xfrm>
            <a:prstGeom prst="line">
              <a:avLst/>
            </a:prstGeom>
            <a:ln w="12700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วงรี 105"/>
            <p:cNvSpPr/>
            <p:nvPr/>
          </p:nvSpPr>
          <p:spPr>
            <a:xfrm>
              <a:off x="3654581" y="6471401"/>
              <a:ext cx="209550" cy="20955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7" name="สี่เหลี่ยมผืนผ้า 106"/>
          <p:cNvSpPr/>
          <p:nvPr/>
        </p:nvSpPr>
        <p:spPr>
          <a:xfrm>
            <a:off x="9737723" y="1408448"/>
            <a:ext cx="34506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 smtClean="0">
                <a:solidFill>
                  <a:srgbClr val="FFB52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กำหนดปัญหา</a:t>
            </a:r>
            <a:endParaRPr lang="th-TH" sz="2400" dirty="0" smtClean="0">
              <a:solidFill>
                <a:srgbClr val="FFB52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r>
              <a:rPr lang="th-TH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กำหนดปัญหา วิเคราะห์ความเป็นไปได้</a:t>
            </a:r>
          </a:p>
          <a:p>
            <a:pPr algn="thaiDist"/>
            <a:r>
              <a:rPr lang="th-TH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และวางแผน</a:t>
            </a:r>
            <a:endParaRPr lang="en-US" sz="2400" dirty="0">
              <a:solidFill>
                <a:schemeClr val="bg1">
                  <a:lumMod val="95000"/>
                  <a:lumOff val="5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08" name="สี่เหลี่ยมผืนผ้า 107"/>
          <p:cNvSpPr/>
          <p:nvPr/>
        </p:nvSpPr>
        <p:spPr>
          <a:xfrm>
            <a:off x="9737722" y="2774057"/>
            <a:ext cx="35845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 smtClean="0">
                <a:solidFill>
                  <a:srgbClr val="FF9933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วิเคราะห์ระบบ</a:t>
            </a:r>
            <a:endParaRPr lang="th-TH" sz="2400" dirty="0" smtClean="0">
              <a:solidFill>
                <a:srgbClr val="FF9933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r>
              <a:rPr lang="th-TH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ขั้นตอนการทำความเข้าใจกับระบบงาน </a:t>
            </a:r>
            <a:r>
              <a:rPr lang="th-TH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ทั้ง</a:t>
            </a:r>
            <a:r>
              <a:rPr lang="th-TH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ระบบงานปัจจุบันและ</a:t>
            </a:r>
            <a:r>
              <a:rPr lang="th-TH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ระบบงาน ที่</a:t>
            </a:r>
            <a:r>
              <a:rPr lang="th-TH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จะพัฒนาขึ้นมาแทนที่ หรือระบบงานที่พัฒนาขึ้นใหม่</a:t>
            </a:r>
            <a:endParaRPr lang="en-US" sz="2400" dirty="0">
              <a:solidFill>
                <a:schemeClr val="bg1">
                  <a:lumMod val="95000"/>
                  <a:lumOff val="5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09" name="สี่เหลี่ยมผืนผ้า 108"/>
          <p:cNvSpPr/>
          <p:nvPr/>
        </p:nvSpPr>
        <p:spPr>
          <a:xfrm>
            <a:off x="9737723" y="4905463"/>
            <a:ext cx="30662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 smtClean="0">
                <a:solidFill>
                  <a:srgbClr val="FF7C8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ออกแบบระบบ</a:t>
            </a:r>
          </a:p>
          <a:p>
            <a:pPr algn="thaiDist"/>
            <a:r>
              <a:rPr lang="th-TH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ขั้นตอนการกำหนดวิธีการแก้ปัญหาต่าง ๆ </a:t>
            </a:r>
            <a:r>
              <a:rPr lang="th-TH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จาก</a:t>
            </a:r>
            <a:r>
              <a:rPr lang="th-TH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ขั้นตอนการวิเคราะห์ระบบ</a:t>
            </a:r>
            <a:endParaRPr lang="en-US" sz="2400" dirty="0">
              <a:solidFill>
                <a:schemeClr val="bg1">
                  <a:lumMod val="95000"/>
                  <a:lumOff val="5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0" name="สี่เหลี่ยมผืนผ้า 109"/>
          <p:cNvSpPr/>
          <p:nvPr/>
        </p:nvSpPr>
        <p:spPr>
          <a:xfrm>
            <a:off x="363982" y="5948458"/>
            <a:ext cx="30969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rgbClr val="00B0F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พัฒนาระบบ และทดสอบระบบ</a:t>
            </a:r>
          </a:p>
          <a:p>
            <a:pPr algn="thaiDist"/>
            <a:r>
              <a:rPr lang="th-TH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ขั้นตอนการดำเนินงานต่าง ๆ เพื่อพัฒนา</a:t>
            </a:r>
            <a:r>
              <a:rPr lang="th-TH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ระบบ โดย</a:t>
            </a:r>
            <a:r>
              <a:rPr lang="th-TH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ดำเนินงานตามการออกแบบจากขั้นตอนการออกแบบระบบ</a:t>
            </a:r>
            <a:endParaRPr lang="en-US" sz="2000" dirty="0">
              <a:solidFill>
                <a:schemeClr val="bg1">
                  <a:lumMod val="95000"/>
                  <a:lumOff val="5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1" name="สี่เหลี่ยมผืนผ้า 110"/>
          <p:cNvSpPr/>
          <p:nvPr/>
        </p:nvSpPr>
        <p:spPr>
          <a:xfrm>
            <a:off x="73600" y="4163276"/>
            <a:ext cx="338730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ติดตั้งระบบ</a:t>
            </a:r>
            <a:endParaRPr lang="th-TH" sz="2000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r>
              <a:rPr lang="th-TH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ขั้นตอนการนำซอฟต์แวร์และระบบงานใหม่ที่เสร็จ</a:t>
            </a:r>
            <a:r>
              <a:rPr lang="th-TH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สมบูรณ์มา</a:t>
            </a:r>
            <a:r>
              <a:rPr lang="th-TH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ติดตั้งในสภาพแวดล้อมการทำงานจริง </a:t>
            </a:r>
            <a:r>
              <a:rPr lang="th-TH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จัดทำ</a:t>
            </a:r>
            <a:r>
              <a:rPr lang="th-TH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เอกสารการติดตั้งระบบงานใหม่และคู่มือการใช้งาน</a:t>
            </a:r>
            <a:endParaRPr lang="en-US" sz="2000" dirty="0">
              <a:solidFill>
                <a:schemeClr val="bg1">
                  <a:lumMod val="95000"/>
                  <a:lumOff val="5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2" name="สี่เหลี่ยมผืนผ้า 111"/>
          <p:cNvSpPr/>
          <p:nvPr/>
        </p:nvSpPr>
        <p:spPr>
          <a:xfrm>
            <a:off x="73600" y="2549527"/>
            <a:ext cx="33873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 smtClean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บำรุงรักษาระบบ</a:t>
            </a:r>
          </a:p>
          <a:p>
            <a:pPr algn="thaiDist"/>
            <a:r>
              <a:rPr lang="th-TH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ขั้นตอนการดูแลระบบต่าง </a:t>
            </a:r>
            <a:r>
              <a:rPr lang="th-TH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ๆ แก้ไข เพิ่มเติม หรือปรับเปลี่ยนระบบในการทำงาน </a:t>
            </a:r>
            <a:endParaRPr lang="en-US" sz="2400" dirty="0">
              <a:solidFill>
                <a:schemeClr val="bg1">
                  <a:lumMod val="95000"/>
                  <a:lumOff val="5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593" y="2536696"/>
            <a:ext cx="495633" cy="470157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705" y="3225123"/>
            <a:ext cx="670833" cy="636351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989" y="4672353"/>
            <a:ext cx="491297" cy="466043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536" y="5439099"/>
            <a:ext cx="609748" cy="468268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286" y="4652942"/>
            <a:ext cx="634752" cy="500083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765" y="3257869"/>
            <a:ext cx="601794" cy="570861"/>
          </a:xfrm>
          <a:prstGeom prst="rect">
            <a:avLst/>
          </a:prstGeom>
        </p:spPr>
      </p:pic>
      <p:pic>
        <p:nvPicPr>
          <p:cNvPr id="55" name="รูปภาพ 119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56" name="Picture 3" descr="C:\Users\taksaporn\Desktop\1.2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08"/>
          <a:stretch/>
        </p:blipFill>
        <p:spPr bwMode="auto">
          <a:xfrm flipH="1">
            <a:off x="6187788" y="3448219"/>
            <a:ext cx="959244" cy="155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09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5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6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500"/>
                            </p:stCondLst>
                            <p:childTnLst>
                              <p:par>
                                <p:cTn id="1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0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5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000"/>
                            </p:stCondLst>
                            <p:childTnLst>
                              <p:par>
                                <p:cTn id="1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500"/>
                            </p:stCondLst>
                            <p:childTnLst>
                              <p:par>
                                <p:cTn id="1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000"/>
                            </p:stCondLst>
                            <p:childTnLst>
                              <p:par>
                                <p:cTn id="1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3" grpId="0"/>
      <p:bldP spid="2" grpId="0" animBg="1"/>
      <p:bldP spid="69" grpId="0"/>
      <p:bldP spid="71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107" grpId="0"/>
      <p:bldP spid="108" grpId="0"/>
      <p:bldP spid="109" grpId="0"/>
      <p:bldP spid="110" grpId="0"/>
      <p:bldP spid="111" grpId="0"/>
      <p:bldP spid="1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h-TH" dirty="0"/>
              <a:t>วิธีการสร้างแผนภาพกระแสข้อมูล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แผนภาพ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DFD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ประกอบด้วยแผนภาพ 3ระดับ คือ</a:t>
            </a:r>
          </a:p>
          <a:p>
            <a:pPr marL="0" indent="0"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1. สร้าง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แผนภาพบริบท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Context Diagram / Level-0 Diagram)</a:t>
            </a:r>
          </a:p>
          <a:p>
            <a:pPr marL="0" indent="0"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2. สร้าง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แผนภาพระดับ1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Parent Diagram / Level-1 Diagram)</a:t>
            </a:r>
          </a:p>
          <a:p>
            <a:pPr marL="0" indent="0"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3. แบ่งย่อย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แผนภาพ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Child Diagram / Decomposition of DFD)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76178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แผนภาพบริบท (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Context Diagram / Level-0 Diagram)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Context Diagram </a:t>
            </a:r>
            <a:r>
              <a:rPr lang="th-TH" dirty="0"/>
              <a:t>คือแผนภาพกระแสข้อมูลระดับ</a:t>
            </a:r>
            <a:r>
              <a:rPr lang="th-TH" dirty="0" smtClean="0"/>
              <a:t>บนสุด แสดง</a:t>
            </a:r>
            <a:r>
              <a:rPr lang="th-TH" dirty="0"/>
              <a:t>ภาพรวมกา</a:t>
            </a:r>
            <a:r>
              <a:rPr lang="th-TH" dirty="0" smtClean="0"/>
              <a:t>รทำงาน</a:t>
            </a:r>
            <a:r>
              <a:rPr lang="th-TH" dirty="0"/>
              <a:t>ของระบบที่มีความสัมพันธ์กับ</a:t>
            </a:r>
            <a:r>
              <a:rPr lang="th-TH" dirty="0" smtClean="0"/>
              <a:t>ภายนอกระบบ</a:t>
            </a:r>
          </a:p>
          <a:p>
            <a:r>
              <a:rPr lang="th-TH" dirty="0"/>
              <a:t>แบ่งแยกสิ่งที่อยู่ภายในและภายนอก</a:t>
            </a:r>
            <a:r>
              <a:rPr lang="th-TH" dirty="0" smtClean="0"/>
              <a:t>ระบบ</a:t>
            </a:r>
          </a:p>
          <a:p>
            <a:r>
              <a:rPr lang="th-TH" dirty="0" smtClean="0"/>
              <a:t>หาข้อมูลสิ่งที่เป็น </a:t>
            </a:r>
            <a:r>
              <a:rPr lang="en-US" dirty="0" smtClean="0"/>
              <a:t>input </a:t>
            </a:r>
            <a:r>
              <a:rPr lang="th-TH" dirty="0" smtClean="0"/>
              <a:t>และ </a:t>
            </a:r>
            <a:r>
              <a:rPr lang="en-US" dirty="0" smtClean="0"/>
              <a:t>output </a:t>
            </a:r>
            <a:r>
              <a:rPr lang="th-TH" dirty="0" smtClean="0"/>
              <a:t>ใครเป็นคนรับ ใครเป็นคนส่ง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83157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การวาด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Context Diagram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ประกอบด้วย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Process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ที่แทนกา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รทำงาน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ของระบบทั้งหมดเ พี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ยง 1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Process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เท่านั้น</a:t>
            </a: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แสดง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หมายเลข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Process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เป็นหมายเลข 0</a:t>
            </a: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แสดง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รายละเอียดของ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External Entity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รอบๆ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Process</a:t>
            </a: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มี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Data Flow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แสดงทิศทางการติดต่อระหว่างระบบกับสิ่งที่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อยู่ภายนอก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</a:t>
            </a:r>
          </a:p>
        </p:txBody>
      </p:sp>
    </p:spTree>
    <p:extLst>
      <p:ext uri="{BB962C8B-B14F-4D97-AF65-F5344CB8AC3E}">
        <p14:creationId xmlns:p14="http://schemas.microsoft.com/office/powerpoint/2010/main" val="984864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ผลการค้นหารูปภาพสำหรับ แผนภาพบริบท ระบบยืมคื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707" y="412476"/>
            <a:ext cx="9300341" cy="663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029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62" y="211614"/>
            <a:ext cx="8765628" cy="715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41452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ผลการค้นหารูปภาพสำหรับ แผนภาพบริบท ระบบยืมคื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99" y="371748"/>
            <a:ext cx="11207969" cy="681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681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49" y="583160"/>
            <a:ext cx="13118478" cy="5123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6428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h-TH" dirty="0" smtClean="0"/>
              <a:t>การวิเคราะห์ระบบ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วิเคราะห์ปัญหาและความ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ต้องการ</a:t>
            </a: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ขอบเขตของ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กระบวนการทำงานของระบบ)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50819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h-TH" dirty="0" smtClean="0"/>
              <a:t>การออกแบบระบบ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flow diagram (DFD)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th-TH" dirty="0"/>
              <a:t>เป็น</a:t>
            </a:r>
            <a:r>
              <a:rPr lang="th-TH" dirty="0" smtClean="0"/>
              <a:t>แบบจำลอง</a:t>
            </a:r>
            <a:r>
              <a:rPr lang="th-TH" dirty="0"/>
              <a:t>ขั้นตอนการ</a:t>
            </a:r>
            <a:r>
              <a:rPr lang="th-TH" dirty="0" smtClean="0"/>
              <a:t>ทำงาน</a:t>
            </a:r>
            <a:r>
              <a:rPr lang="th-TH" dirty="0"/>
              <a:t>ของระบบ เพื่ออธิบาย</a:t>
            </a:r>
            <a:r>
              <a:rPr lang="th-TH" dirty="0" smtClean="0"/>
              <a:t>ขั้นตอนการทำงาน</a:t>
            </a:r>
            <a:r>
              <a:rPr lang="th-TH" dirty="0"/>
              <a:t>ของระบบ เช่น ข้อมูลมาจากไหน, ข้อมูลไปที่ไหน, เกิดกิจกรรมใดกับข้อมูลบ้าง ในแต่ละขั้นตอนของระบบ, จัดเก็บข้อมูลที่ไหนหรือส่งข้อมูลไปให้ที่ใด</a:t>
            </a:r>
          </a:p>
        </p:txBody>
      </p:sp>
    </p:spTree>
    <p:extLst>
      <p:ext uri="{BB962C8B-B14F-4D97-AF65-F5344CB8AC3E}">
        <p14:creationId xmlns:p14="http://schemas.microsoft.com/office/powerpoint/2010/main" val="3779065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h-TH" dirty="0" smtClean="0"/>
              <a:t>สัญลักษณ์ที่ใช้ในแผนภาพกระแสข้อมูล</a:t>
            </a:r>
            <a:endParaRPr lang="th-TH" dirty="0"/>
          </a:p>
        </p:txBody>
      </p:sp>
      <p:sp>
        <p:nvSpPr>
          <p:cNvPr id="4" name="AutoShape 4" descr="ผลการค้นหารูปภาพสำหรับ สัญลักษณ์แผนภาพกระแสข้อมูล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6" descr="ผลการค้นหารูปภาพสำหรับ สัญลักษณ์แผนภาพกระแสข้อมูล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032" name="Picture 8" descr="ผลการค้นหารูปภาพสำหรับ สัญลักษณ์แผนภาพกระแสข้อมู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076" y="1361694"/>
            <a:ext cx="8497614" cy="603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10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h-TH" dirty="0"/>
              <a:t>หลักการใช้สัญลักษณ์ในแผนภาพกระแส</a:t>
            </a:r>
            <a:r>
              <a:rPr lang="th-TH" dirty="0" smtClean="0"/>
              <a:t>ข้อมูล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/>
              <a:t>สัญลักษณ์ประกอบด้วย </a:t>
            </a:r>
            <a:endParaRPr lang="en-US" dirty="0"/>
          </a:p>
          <a:p>
            <a:r>
              <a:rPr lang="en-US" dirty="0" smtClean="0"/>
              <a:t>Process </a:t>
            </a:r>
            <a:r>
              <a:rPr lang="en-US" dirty="0"/>
              <a:t>- </a:t>
            </a:r>
            <a:r>
              <a:rPr lang="th-TH" dirty="0" smtClean="0"/>
              <a:t>กระบวนการทำงาน</a:t>
            </a:r>
            <a:r>
              <a:rPr lang="th-TH" dirty="0"/>
              <a:t>ของระบบ </a:t>
            </a:r>
            <a:endParaRPr lang="en-US" dirty="0"/>
          </a:p>
          <a:p>
            <a:r>
              <a:rPr lang="en-US" dirty="0" smtClean="0"/>
              <a:t>Data </a:t>
            </a:r>
            <a:r>
              <a:rPr lang="en-US" dirty="0"/>
              <a:t>Store -</a:t>
            </a:r>
            <a:r>
              <a:rPr lang="th-TH" dirty="0"/>
              <a:t>แหล่งจัดเก็บข้อมูล </a:t>
            </a:r>
            <a:endParaRPr lang="en-US" dirty="0"/>
          </a:p>
          <a:p>
            <a:r>
              <a:rPr lang="en-US" dirty="0" smtClean="0"/>
              <a:t>Data </a:t>
            </a:r>
            <a:r>
              <a:rPr lang="en-US" dirty="0"/>
              <a:t>Flow - </a:t>
            </a:r>
            <a:r>
              <a:rPr lang="th-TH" dirty="0"/>
              <a:t>เส้นทางการไหลของข้อมูล </a:t>
            </a:r>
            <a:endParaRPr lang="en-US" dirty="0"/>
          </a:p>
          <a:p>
            <a:r>
              <a:rPr lang="en-US" dirty="0" smtClean="0"/>
              <a:t>External </a:t>
            </a:r>
            <a:r>
              <a:rPr lang="en-US" dirty="0"/>
              <a:t>Entity - </a:t>
            </a:r>
            <a:r>
              <a:rPr lang="th-TH" dirty="0"/>
              <a:t>ตัวแทนที่เกี่ยวข้องกับข้อมูล</a:t>
            </a:r>
          </a:p>
        </p:txBody>
      </p:sp>
    </p:spTree>
    <p:extLst>
      <p:ext uri="{BB962C8B-B14F-4D97-AF65-F5344CB8AC3E}">
        <p14:creationId xmlns:p14="http://schemas.microsoft.com/office/powerpoint/2010/main" val="2407525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Process 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115" y="1742440"/>
            <a:ext cx="5561264" cy="4928271"/>
          </a:xfrm>
        </p:spPr>
        <p:txBody>
          <a:bodyPr>
            <a:normAutofit fontScale="85000" lnSpcReduction="20000"/>
          </a:bodyPr>
          <a:lstStyle/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กระบวนการทำงาน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ของระบบ หรือขั้นตอนกา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รดำเนินงาน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เป็นงาน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ที่ดำเนินการ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เพื่อตอบสนองข้อมูลที่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รับเข้าหรือ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ต่อเงื่อนไขที่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เกิดขึ้น</a:t>
            </a:r>
          </a:p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กฎของ 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Process</a:t>
            </a:r>
          </a:p>
          <a:p>
            <a:pPr marL="361950" indent="-361950">
              <a:buAutoNum type="arabicPeriod"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ต้อง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ไม่มีข้อมูลรับเข้าเพียงอย่างเดียว </a:t>
            </a:r>
            <a:endParaRPr lang="th-TH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61950" indent="-361950">
              <a:buAutoNum type="arabicPeriod"/>
              <a:tabLst>
                <a:tab pos="361950" algn="l"/>
              </a:tabLst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ต้อง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ไม่มีข้อมูลออกเพียงอย่างเดียว </a:t>
            </a:r>
            <a:endParaRPr lang="th-TH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61950" indent="-361950">
              <a:buAutoNum type="arabicPeriod"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รับเข้าต้องเพียงพอในการสร้างข้อมูลส่งออก </a:t>
            </a:r>
            <a:endParaRPr lang="th-TH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61950" indent="-361950">
              <a:buAutoNum type="arabicPeriod"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ตั้งชื่อ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Process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ต้อง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ใช้คำกริยา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971" y="448659"/>
            <a:ext cx="6349512" cy="2846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533" y="4604500"/>
            <a:ext cx="3310918" cy="270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2679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Data Store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115" y="1742440"/>
            <a:ext cx="6633319" cy="4928271"/>
          </a:xfrm>
        </p:spPr>
        <p:txBody>
          <a:bodyPr>
            <a:norm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เป็นแหล่งจัดเก็บหรือบันทึกข้อมูล</a:t>
            </a: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เทียบเท่า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ได้กับไฟล์หรือแฟ้มใน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ฐานข้อมูล</a:t>
            </a:r>
          </a:p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กฎของ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Data Store</a:t>
            </a:r>
          </a:p>
          <a:p>
            <a:pPr marL="0" indent="0">
              <a:buNone/>
            </a:pP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1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ข้อมูลจาก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Data Store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หนึ่งจะวิ่งไปสู่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Data Store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หนึ่งโดยตรงไม่ได้</a:t>
            </a:r>
          </a:p>
          <a:p>
            <a:pPr marL="0" indent="0"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2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การตั้งชื่อ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Data Store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ต้องเป็นค านาม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318" y="2545967"/>
            <a:ext cx="5564041" cy="1836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0752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Data Flow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115" y="1742440"/>
            <a:ext cx="8335995" cy="4928271"/>
          </a:xfrm>
        </p:spPr>
        <p:txBody>
          <a:bodyPr>
            <a:normAutofit fontScale="70000" lnSpcReduction="20000"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ใช้แทนการสื่อสารระหว่างขั้นตอนการท างานต่างๆ</a:t>
            </a: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แสดง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ถึงข้อมูลน าเข้าและ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ส่งออก</a:t>
            </a:r>
          </a:p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กฎของ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Data Flow</a:t>
            </a:r>
          </a:p>
          <a:p>
            <a:pPr marL="0" indent="0">
              <a:buNone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1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ชื่อของ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Data Flow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ควรเป็นชื่อของข้อมูลที่ส่งไปโดยไม่ต้องอธิบายว่า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ส่งอย่างไร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2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Data Flow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ต้องมีจุดเริ่มต้นและสิ้นสุดที่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Process</a:t>
            </a:r>
          </a:p>
          <a:p>
            <a:pPr marL="0" indent="0">
              <a:buNone/>
            </a:pP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3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Data Flow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จะเดินทางจาก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External Agent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กับ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External Agent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ไม่ได้</a:t>
            </a:r>
          </a:p>
          <a:p>
            <a:pPr marL="0" indent="0"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4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Data Flow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จะเดินทางจาก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External Agent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ไป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Data Store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ไม่ได้</a:t>
            </a:r>
          </a:p>
          <a:p>
            <a:pPr marL="0" indent="0"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5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Data Flow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จะเดินทางจาก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Data Store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ไป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External Agent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ไม่ได้</a:t>
            </a:r>
          </a:p>
          <a:p>
            <a:pPr marL="0" indent="0"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6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Data Flow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จะเดินทางจาก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Data Store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กับ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Data Store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ไม่ได้</a:t>
            </a:r>
          </a:p>
          <a:p>
            <a:pPr marL="0" indent="0"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7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การตั้งชื่อ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Data Flow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จะต้องใช้ค านาม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622" y="1030671"/>
            <a:ext cx="6897284" cy="1688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9936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External Entity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632" y="1742440"/>
            <a:ext cx="5829278" cy="4928271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External Entity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External Agent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หมายถึงบุคคล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หรือหน่วยงาน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ในองค์กร องค์กรอื่น หรือระบบงานอื่นที่อยู่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ภายนอก ขอบเขต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ของระบบงานแต่มีความสัมพันธ์กับ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</a:t>
            </a:r>
          </a:p>
          <a:p>
            <a:endParaRPr lang="th-TH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กฎของ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External Agent</a:t>
            </a:r>
          </a:p>
          <a:p>
            <a:pPr marL="0" indent="0">
              <a:buNone/>
            </a:pP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1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ข้อมูลจาก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External Agent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จะวิ่งไปยัง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External Agent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หนึ่ง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โดยตรงไม่ได้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ต้องผ่าน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Process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ก่อน</a:t>
            </a:r>
          </a:p>
          <a:p>
            <a:pPr marL="0" indent="0"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2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การตั้งชื่อ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External Agent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ต้องใช้ค านาม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903" y="842798"/>
            <a:ext cx="4918842" cy="196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570" y="3933333"/>
            <a:ext cx="521017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3722626"/>
      </p:ext>
    </p:extLst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5913</TotalTime>
  <Words>671</Words>
  <Application>Microsoft Office PowerPoint</Application>
  <PresentationFormat>Custom</PresentationFormat>
  <Paragraphs>72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Angsana New</vt:lpstr>
      <vt:lpstr>Calibri</vt:lpstr>
      <vt:lpstr>Cordia New</vt:lpstr>
      <vt:lpstr>LilyUPC</vt:lpstr>
      <vt:lpstr>Franklin Gothic Book</vt:lpstr>
      <vt:lpstr>TH SarabunPSK</vt:lpstr>
      <vt:lpstr>Wingdings 2</vt:lpstr>
      <vt:lpstr>TH Sarabun New</vt:lpstr>
      <vt:lpstr>Technic</vt:lpstr>
      <vt:lpstr>PowerPoint Presentation</vt:lpstr>
      <vt:lpstr>การวิเคราะห์ระบบ</vt:lpstr>
      <vt:lpstr>การออกแบบระบบ</vt:lpstr>
      <vt:lpstr>สัญลักษณ์ที่ใช้ในแผนภาพกระแสข้อมูล</vt:lpstr>
      <vt:lpstr>หลักการใช้สัญลักษณ์ในแผนภาพกระแสข้อมูล</vt:lpstr>
      <vt:lpstr>Process </vt:lpstr>
      <vt:lpstr>Data Store</vt:lpstr>
      <vt:lpstr>Data Flow</vt:lpstr>
      <vt:lpstr>External Entity</vt:lpstr>
      <vt:lpstr>วิธีการสร้างแผนภาพกระแสข้อมูล</vt:lpstr>
      <vt:lpstr>แผนภาพบริบท (Context Diagram / Level-0 Diagram)</vt:lpstr>
      <vt:lpstr>การวาด Context Diagram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Paradon Ponsai</dc:creator>
  <cp:lastModifiedBy>SDSSRU</cp:lastModifiedBy>
  <cp:revision>390</cp:revision>
  <cp:lastPrinted>2018-01-30T07:49:07Z</cp:lastPrinted>
  <dcterms:created xsi:type="dcterms:W3CDTF">2017-09-19T00:56:44Z</dcterms:created>
  <dcterms:modified xsi:type="dcterms:W3CDTF">2019-10-28T04:32:44Z</dcterms:modified>
</cp:coreProperties>
</file>