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0" r:id="rId2"/>
    <p:sldId id="301" r:id="rId3"/>
    <p:sldId id="298" r:id="rId4"/>
    <p:sldId id="299" r:id="rId5"/>
    <p:sldId id="288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02" r:id="rId14"/>
    <p:sldId id="303" r:id="rId15"/>
    <p:sldId id="304" r:id="rId16"/>
    <p:sldId id="305" r:id="rId17"/>
  </p:sldIdLst>
  <p:sldSz cx="13322300" cy="7467600"/>
  <p:notesSz cx="6797675" cy="9928225"/>
  <p:embeddedFontLst>
    <p:embeddedFont>
      <p:font typeface="Angsana New" panose="02020603050405020304" pitchFamily="18" charset="-34"/>
      <p:regular r:id="rId20"/>
      <p:bold r:id="rId21"/>
      <p:italic r:id="rId22"/>
      <p:boldItalic r:id="rId23"/>
    </p:embeddedFont>
    <p:embeddedFont>
      <p:font typeface="TH SarabunPSK" panose="020B0500040200020003" pitchFamily="34" charset="-34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rdia New" panose="020B0304020202020204" pitchFamily="34" charset="-34"/>
      <p:regular r:id="rId32"/>
      <p:bold r:id="rId33"/>
      <p:italic r:id="rId34"/>
      <p:boldItalic r:id="rId35"/>
    </p:embeddedFont>
    <p:embeddedFont>
      <p:font typeface="TH Sarabun New" panose="020B0604020202020204" charset="-34"/>
      <p:regular r:id="rId36"/>
      <p:bold r:id="rId37"/>
      <p:italic r:id="rId38"/>
      <p:boldItalic r:id="rId39"/>
    </p:embeddedFont>
    <p:embeddedFont>
      <p:font typeface="AngsanaUPC" panose="02020603050405020304" pitchFamily="18" charset="-34"/>
      <p:regular r:id="rId40"/>
      <p:bold r:id="rId41"/>
      <p:italic r:id="rId42"/>
      <p:boldItalic r:id="rId43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2D2"/>
    <a:srgbClr val="61B6CD"/>
    <a:srgbClr val="F04687"/>
    <a:srgbClr val="B3FFBA"/>
    <a:srgbClr val="96CFDE"/>
    <a:srgbClr val="3EA6C2"/>
    <a:srgbClr val="86B0E2"/>
    <a:srgbClr val="B5CEED"/>
    <a:srgbClr val="7F63A1"/>
    <a:srgbClr val="623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3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432" y="0"/>
      </p:cViewPr>
      <p:guideLst>
        <p:guide orient="horz" pos="2352"/>
        <p:guide pos="41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BF137-A356-4C02-A44B-7B983C0D6411}" type="datetimeFigureOut">
              <a:rPr lang="th-TH" smtClean="0"/>
              <a:t>02/01/63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4FD6E-F437-413C-A16D-04D920C077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7880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21980-6D6E-41E6-9B87-CE82BDA2C158}" type="datetimeFigureOut">
              <a:rPr lang="th-TH" smtClean="0"/>
              <a:t>02/01/63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4538"/>
            <a:ext cx="6638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C3DCE-ABB4-4315-955F-B07EF0EAE0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333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50438" y="9430085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1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02/01/63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02/01/63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02/01/63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02/01/63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02/01/63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02/01/63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02/01/63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02/01/63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02/01/63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02/01/63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02/01/63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E432-E285-4356-96C5-8842C42F5553}" type="datetimeFigureOut">
              <a:rPr lang="th-TH" smtClean="0"/>
              <a:t>02/01/63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8" r="699"/>
          <a:stretch/>
        </p:blipFill>
        <p:spPr>
          <a:xfrm>
            <a:off x="-1" y="0"/>
            <a:ext cx="13322301" cy="7467600"/>
          </a:xfrm>
          <a:prstGeom prst="rect">
            <a:avLst/>
          </a:prstGeom>
        </p:spPr>
      </p:pic>
      <p:sp>
        <p:nvSpPr>
          <p:cNvPr id="4" name="Round Single Corner Rectangle 3"/>
          <p:cNvSpPr/>
          <p:nvPr/>
        </p:nvSpPr>
        <p:spPr>
          <a:xfrm>
            <a:off x="2963" y="943390"/>
            <a:ext cx="5045287" cy="695157"/>
          </a:xfrm>
          <a:prstGeom prst="round1Rect">
            <a:avLst>
              <a:gd name="adj" fmla="val 26258"/>
            </a:avLst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 flipV="1">
            <a:off x="-32" y="1619744"/>
            <a:ext cx="5048281" cy="55380"/>
          </a:xfrm>
          <a:prstGeom prst="rect">
            <a:avLst/>
          </a:prstGeom>
          <a:solidFill>
            <a:srgbClr val="29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มนมุมสี่เหลี่ยมผืนผ้าด้านทแยงมุม 24"/>
          <p:cNvSpPr/>
          <p:nvPr/>
        </p:nvSpPr>
        <p:spPr>
          <a:xfrm>
            <a:off x="285773" y="334054"/>
            <a:ext cx="3071071" cy="548860"/>
          </a:xfrm>
          <a:prstGeom prst="round2DiagRect">
            <a:avLst>
              <a:gd name="adj1" fmla="val 48791"/>
              <a:gd name="adj2" fmla="val 0"/>
            </a:avLst>
          </a:prstGeom>
          <a:solidFill>
            <a:srgbClr val="29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 rot="10800000" flipV="1">
            <a:off x="-30" y="334057"/>
            <a:ext cx="971580" cy="548862"/>
          </a:xfrm>
          <a:prstGeom prst="rect">
            <a:avLst/>
          </a:prstGeom>
          <a:solidFill>
            <a:srgbClr val="29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สี่เหลี่ยมผืนผ้ามุมมน 12"/>
          <p:cNvSpPr/>
          <p:nvPr/>
        </p:nvSpPr>
        <p:spPr>
          <a:xfrm>
            <a:off x="366451" y="5782391"/>
            <a:ext cx="12672424" cy="1321867"/>
          </a:xfrm>
          <a:prstGeom prst="roundRect">
            <a:avLst>
              <a:gd name="adj" fmla="val 4829"/>
            </a:avLst>
          </a:prstGeom>
          <a:solidFill>
            <a:schemeClr val="bg1"/>
          </a:solidFill>
          <a:ln>
            <a:solidFill>
              <a:srgbClr val="2992D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สี่เหลี่ยมผืนผ้า 13"/>
          <p:cNvSpPr/>
          <p:nvPr/>
        </p:nvSpPr>
        <p:spPr>
          <a:xfrm>
            <a:off x="0" y="5922340"/>
            <a:ext cx="13322300" cy="402162"/>
          </a:xfrm>
          <a:prstGeom prst="rect">
            <a:avLst/>
          </a:prstGeom>
          <a:solidFill>
            <a:srgbClr val="29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876614" y="5932297"/>
            <a:ext cx="2312789" cy="443124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100" b="1" dirty="0" smtClean="0">
                <a:solidFill>
                  <a:schemeClr val="bg1"/>
                </a:solidFill>
                <a:latin typeface="TH Sarabun New" panose="020B0500040200020003" pitchFamily="34" charset="-34"/>
                <a:ea typeface="AngsanaUPC" charset="0"/>
                <a:cs typeface="TH Sarabun New" panose="020B0500040200020003" pitchFamily="34" charset="-34"/>
              </a:rPr>
              <a:t>ตัวชี้วัด</a:t>
            </a:r>
            <a:endParaRPr lang="th-TH" sz="2100" b="1" dirty="0">
              <a:solidFill>
                <a:schemeClr val="bg1"/>
              </a:solidFill>
              <a:latin typeface="TH Sarabun New" panose="020B0500040200020003" pitchFamily="34" charset="-34"/>
              <a:ea typeface="AngsanaUPC" charset="0"/>
              <a:cs typeface="TH Sarabun New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092" y="1064143"/>
            <a:ext cx="4913530" cy="63702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>
              <a:lnSpc>
                <a:spcPct val="70000"/>
              </a:lnSpc>
            </a:pPr>
            <a:r>
              <a:rPr lang="th-TH" sz="4800" b="1" dirty="0" smtClean="0">
                <a:solidFill>
                  <a:srgbClr val="2992D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เทคโนโลยีการจัดการข้อมูล</a:t>
            </a:r>
            <a:endParaRPr lang="th-TH" sz="4800" b="1" dirty="0">
              <a:solidFill>
                <a:srgbClr val="2992D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614" y="6337969"/>
            <a:ext cx="11977075" cy="766289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1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รวบรวม วิเคราะห์ข้อมูล และ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ใช้ความรู้ด้านวิทยาการ</a:t>
            </a:r>
            <a:r>
              <a:rPr lang="th-TH" sz="21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คอมพิวเตอร์ </a:t>
            </a:r>
            <a:r>
              <a:rPr lang="th-TH" sz="21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สื่อดิ</a:t>
            </a:r>
            <a:r>
              <a:rPr lang="th-TH" sz="21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จิทัล เทคโนโลยี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สารสนเทศใน</a:t>
            </a:r>
            <a:r>
              <a:rPr lang="th-TH" sz="21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การแก้ปัญหา หรือ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เพิ่มมูลค่าให้กับบริการหรือผลิตภัณฑ์ที่ใช้ในชีวิตจริงอย่าง</a:t>
            </a:r>
            <a:r>
              <a:rPr lang="th-TH" sz="21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สร้างสรรค์</a:t>
            </a:r>
            <a:endParaRPr lang="th-TH" sz="21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9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9" name="มนมุมสี่เหลี่ยมผืนผ้าด้านทแยงมุม 24"/>
          <p:cNvSpPr/>
          <p:nvPr/>
        </p:nvSpPr>
        <p:spPr>
          <a:xfrm>
            <a:off x="2558343" y="199349"/>
            <a:ext cx="994481" cy="683570"/>
          </a:xfrm>
          <a:prstGeom prst="round2DiagRect">
            <a:avLst>
              <a:gd name="adj1" fmla="val 48791"/>
              <a:gd name="adj2" fmla="val 0"/>
            </a:avLst>
          </a:prstGeom>
          <a:solidFill>
            <a:srgbClr val="2176A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6090" y="2156347"/>
            <a:ext cx="4974129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ฐานข้อมูล</a:t>
            </a:r>
            <a:endParaRPr lang="en-US" sz="1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54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ฐานข้อมูลสามารถกำหนดมาตรฐานของข้อมูลได้ และจัดเก็บข้อมูลให้เป็นไปในลักษณะเดียวกัน เช่น กำหนดความยาวเป็นหน่วยเซนติเมตร กำหนดทศนิยมในการเก็บข้อมูลเป็นทศนิยม 2 ตำแหน่ง เป็นต้น</a:t>
            </a:r>
            <a:endParaRPr lang="th-TH" dirty="0"/>
          </a:p>
        </p:txBody>
      </p:sp>
      <p:grpSp>
        <p:nvGrpSpPr>
          <p:cNvPr id="10" name="Group 9"/>
          <p:cNvGrpSpPr/>
          <p:nvPr/>
        </p:nvGrpSpPr>
        <p:grpSpPr>
          <a:xfrm>
            <a:off x="726953" y="144252"/>
            <a:ext cx="5027135" cy="1382232"/>
            <a:chOff x="7045866" y="1727392"/>
            <a:chExt cx="5027135" cy="1382232"/>
          </a:xfrm>
        </p:grpSpPr>
        <p:grpSp>
          <p:nvGrpSpPr>
            <p:cNvPr id="18" name="Group 17"/>
            <p:cNvGrpSpPr/>
            <p:nvPr/>
          </p:nvGrpSpPr>
          <p:grpSpPr>
            <a:xfrm>
              <a:off x="7045866" y="1727393"/>
              <a:ext cx="5027135" cy="1382231"/>
              <a:chOff x="1616148" y="1350335"/>
              <a:chExt cx="5027135" cy="138223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616148" y="1594883"/>
                <a:ext cx="5027135" cy="11376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" name="Snip Same Side Corner Rectangle 20"/>
              <p:cNvSpPr/>
              <p:nvPr/>
            </p:nvSpPr>
            <p:spPr>
              <a:xfrm rot="10800000">
                <a:off x="1754372" y="1350335"/>
                <a:ext cx="1222744" cy="1071478"/>
              </a:xfrm>
              <a:prstGeom prst="snip2Same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L-Shape 21"/>
              <p:cNvSpPr/>
              <p:nvPr/>
            </p:nvSpPr>
            <p:spPr>
              <a:xfrm flipH="1">
                <a:off x="6209910" y="2299193"/>
                <a:ext cx="433373" cy="433373"/>
              </a:xfrm>
              <a:prstGeom prst="corne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464106" y="1873786"/>
                <a:ext cx="26132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3200" b="1" dirty="0" smtClean="0">
                    <a:latin typeface="TH Sarabun New" pitchFamily="34" charset="-34"/>
                    <a:cs typeface="TH Sarabun New" pitchFamily="34" charset="-34"/>
                  </a:rPr>
                  <a:t>เป็นมาตรฐานเดียวกัน</a:t>
                </a:r>
                <a:endParaRPr lang="th-TH" sz="3200" b="1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95" t="3368" r="50000" b="76766"/>
            <a:stretch/>
          </p:blipFill>
          <p:spPr>
            <a:xfrm>
              <a:off x="7341957" y="1727392"/>
              <a:ext cx="987149" cy="999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867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ระบบจัดการฐานข้อมูลสามารถใส่กฎเกณฑ์ต่างๆ ในระบบ เพื่อควบคุมความผิดพลาดที่อาจเกิดขึ้น เช่น การกำหนดให้ไม่สามารถป้อนอายุเป็นเลขติดลบได้ เป็นต้น</a:t>
            </a:r>
            <a:endParaRPr lang="th-TH" dirty="0"/>
          </a:p>
        </p:txBody>
      </p:sp>
      <p:grpSp>
        <p:nvGrpSpPr>
          <p:cNvPr id="4" name="Group 3"/>
          <p:cNvGrpSpPr/>
          <p:nvPr/>
        </p:nvGrpSpPr>
        <p:grpSpPr>
          <a:xfrm>
            <a:off x="617770" y="109947"/>
            <a:ext cx="5027135" cy="1465576"/>
            <a:chOff x="7045866" y="3153398"/>
            <a:chExt cx="5027135" cy="1465576"/>
          </a:xfrm>
        </p:grpSpPr>
        <p:grpSp>
          <p:nvGrpSpPr>
            <p:cNvPr id="5" name="Group 4"/>
            <p:cNvGrpSpPr/>
            <p:nvPr/>
          </p:nvGrpSpPr>
          <p:grpSpPr>
            <a:xfrm>
              <a:off x="7045866" y="3236743"/>
              <a:ext cx="5027135" cy="1382231"/>
              <a:chOff x="1616148" y="1350335"/>
              <a:chExt cx="5027135" cy="138223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616148" y="1594883"/>
                <a:ext cx="5027135" cy="11376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" name="Snip Same Side Corner Rectangle 7"/>
              <p:cNvSpPr/>
              <p:nvPr/>
            </p:nvSpPr>
            <p:spPr>
              <a:xfrm rot="10800000">
                <a:off x="1754372" y="1350335"/>
                <a:ext cx="1222744" cy="1071478"/>
              </a:xfrm>
              <a:prstGeom prst="snip2Same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L-Shape 8"/>
              <p:cNvSpPr/>
              <p:nvPr/>
            </p:nvSpPr>
            <p:spPr>
              <a:xfrm flipH="1">
                <a:off x="6209910" y="2299193"/>
                <a:ext cx="433373" cy="433373"/>
              </a:xfrm>
              <a:prstGeom prst="corne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83201" y="1873786"/>
                <a:ext cx="35750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3200" b="1" dirty="0" smtClean="0">
                    <a:latin typeface="TH Sarabun New" pitchFamily="34" charset="-34"/>
                    <a:cs typeface="TH Sarabun New" pitchFamily="34" charset="-34"/>
                  </a:rPr>
                  <a:t>รักษาความเชื่อถือได้ของข้อมูล</a:t>
                </a:r>
                <a:endParaRPr lang="th-TH" sz="3200" b="1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1" t="22435" r="68962" b="54388"/>
            <a:stretch/>
          </p:blipFill>
          <p:spPr>
            <a:xfrm>
              <a:off x="7120584" y="3153398"/>
              <a:ext cx="1222744" cy="1191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383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ในระบบฐานข้อมูลจะมีตัวจัดการฐานข้อมูลที่ทำหน้าที่เป็นตัวเชื่อมโยงกับฐานข้อมูล ดังนั้น การแก้ไขข้อมูลบางครั้งจึงอาจกระทำเฉพาะกับข้อมูลที่เปลี่ยนแปลงเท่านั้น ส่วนข้อมูลที่ไม่ได้เรียกใช้ก็จะเป็นอิสระจากการเปลี่ยนแปลง</a:t>
            </a:r>
            <a:endParaRPr lang="th-TH" dirty="0"/>
          </a:p>
        </p:txBody>
      </p:sp>
      <p:grpSp>
        <p:nvGrpSpPr>
          <p:cNvPr id="4" name="Group 3"/>
          <p:cNvGrpSpPr/>
          <p:nvPr/>
        </p:nvGrpSpPr>
        <p:grpSpPr>
          <a:xfrm>
            <a:off x="658713" y="134418"/>
            <a:ext cx="5027135" cy="1408258"/>
            <a:chOff x="7045865" y="4720066"/>
            <a:chExt cx="5027135" cy="1408258"/>
          </a:xfrm>
        </p:grpSpPr>
        <p:grpSp>
          <p:nvGrpSpPr>
            <p:cNvPr id="5" name="Group 4"/>
            <p:cNvGrpSpPr/>
            <p:nvPr/>
          </p:nvGrpSpPr>
          <p:grpSpPr>
            <a:xfrm>
              <a:off x="7045865" y="4746093"/>
              <a:ext cx="5027135" cy="1382231"/>
              <a:chOff x="1616148" y="1350335"/>
              <a:chExt cx="5027135" cy="138223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616148" y="1594883"/>
                <a:ext cx="5027135" cy="11376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F63A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" name="Snip Same Side Corner Rectangle 7"/>
              <p:cNvSpPr/>
              <p:nvPr/>
            </p:nvSpPr>
            <p:spPr>
              <a:xfrm rot="10800000">
                <a:off x="1754372" y="1350335"/>
                <a:ext cx="1222744" cy="1071478"/>
              </a:xfrm>
              <a:prstGeom prst="snip2SameRect">
                <a:avLst/>
              </a:prstGeom>
              <a:solidFill>
                <a:srgbClr val="7F63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L-Shape 8"/>
              <p:cNvSpPr/>
              <p:nvPr/>
            </p:nvSpPr>
            <p:spPr>
              <a:xfrm flipH="1">
                <a:off x="6209910" y="2299193"/>
                <a:ext cx="433373" cy="433373"/>
              </a:xfrm>
              <a:prstGeom prst="corner">
                <a:avLst/>
              </a:prstGeom>
              <a:solidFill>
                <a:srgbClr val="7F63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247543" y="1873786"/>
                <a:ext cx="318308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3200" b="1" dirty="0" smtClean="0">
                    <a:latin typeface="TH Sarabun New" pitchFamily="34" charset="-34"/>
                    <a:cs typeface="TH Sarabun New" pitchFamily="34" charset="-34"/>
                  </a:rPr>
                  <a:t>เกิดความอิสระของข้อมูล</a:t>
                </a:r>
                <a:endParaRPr lang="th-TH" sz="3200" b="1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64" t="47272" r="43129" b="29551"/>
            <a:stretch/>
          </p:blipFill>
          <p:spPr>
            <a:xfrm>
              <a:off x="7113187" y="4720066"/>
              <a:ext cx="1222744" cy="1191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683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69646" y="219075"/>
            <a:ext cx="12964221" cy="7052822"/>
          </a:xfrm>
          <a:prstGeom prst="rect">
            <a:avLst/>
          </a:prstGeom>
          <a:solidFill>
            <a:srgbClr val="EEF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946297"/>
            <a:ext cx="13322300" cy="143593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2711433" y="997236"/>
            <a:ext cx="78726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ระบบจัดการฐานข้อมูลเชิงสัมพันธ์ คือ การจัดเก็บข้อมูลในลักษณะตาราง </a:t>
            </a:r>
          </a:p>
          <a:p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โดยประกอบด้วยแถว และ คอลัมน์ ซึ่งข้อมูลที่จัดเก็บในตารางจะมีความสัมพันธ์</a:t>
            </a:r>
          </a:p>
          <a:p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ซึ่งกันและกัน</a:t>
            </a:r>
            <a:endParaRPr lang="th-TH" sz="2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169646" y="1084640"/>
            <a:ext cx="2463204" cy="1167242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Pentagon 35"/>
          <p:cNvSpPr/>
          <p:nvPr/>
        </p:nvSpPr>
        <p:spPr>
          <a:xfrm rot="10800000">
            <a:off x="10673245" y="1084638"/>
            <a:ext cx="2463204" cy="1167243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Round Same Side Corner Rectangle 36"/>
          <p:cNvSpPr/>
          <p:nvPr/>
        </p:nvSpPr>
        <p:spPr>
          <a:xfrm rot="10800000">
            <a:off x="4950636" y="-100910"/>
            <a:ext cx="3385295" cy="8273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Round Same Side Corner Rectangle 39"/>
          <p:cNvSpPr/>
          <p:nvPr/>
        </p:nvSpPr>
        <p:spPr>
          <a:xfrm rot="10800000">
            <a:off x="5083677" y="-101259"/>
            <a:ext cx="3119213" cy="7409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Oval 40"/>
          <p:cNvSpPr/>
          <p:nvPr/>
        </p:nvSpPr>
        <p:spPr>
          <a:xfrm>
            <a:off x="5565906" y="103611"/>
            <a:ext cx="473819" cy="473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สี่เหลี่ยมผืนผ้า 1"/>
          <p:cNvSpPr/>
          <p:nvPr/>
        </p:nvSpPr>
        <p:spPr>
          <a:xfrm>
            <a:off x="3519392" y="18547"/>
            <a:ext cx="6271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 ฐานข้อมูล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5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table_of_rela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r="56593" b="57367"/>
          <a:stretch/>
        </p:blipFill>
        <p:spPr bwMode="auto">
          <a:xfrm>
            <a:off x="3739272" y="2550023"/>
            <a:ext cx="6230100" cy="39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69646" y="219075"/>
            <a:ext cx="12964221" cy="7052822"/>
          </a:xfrm>
          <a:prstGeom prst="rect">
            <a:avLst/>
          </a:prstGeom>
          <a:solidFill>
            <a:srgbClr val="EEF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946297"/>
            <a:ext cx="13322300" cy="143593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2711433" y="997236"/>
            <a:ext cx="78726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ระบบจัดการฐานข้อมูลเชิงสัมพันธ์ คือ การจัดเก็บข้อมูลในลักษณะตาราง </a:t>
            </a:r>
          </a:p>
          <a:p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โดยประกอบด้วยแถว และ คอลัมน์ ซึ่งข้อมูลที่จัดเก็บในตารางจะมีความสัมพันธ์</a:t>
            </a:r>
          </a:p>
          <a:p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ซึ่งกันและกัน</a:t>
            </a:r>
            <a:endParaRPr lang="th-TH" sz="2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169646" y="1084640"/>
            <a:ext cx="2463204" cy="1167242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Pentagon 35"/>
          <p:cNvSpPr/>
          <p:nvPr/>
        </p:nvSpPr>
        <p:spPr>
          <a:xfrm rot="10800000">
            <a:off x="10673245" y="1084638"/>
            <a:ext cx="2463204" cy="1167243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Round Same Side Corner Rectangle 36"/>
          <p:cNvSpPr/>
          <p:nvPr/>
        </p:nvSpPr>
        <p:spPr>
          <a:xfrm rot="10800000">
            <a:off x="4950636" y="-100910"/>
            <a:ext cx="3385295" cy="8273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Round Same Side Corner Rectangle 39"/>
          <p:cNvSpPr/>
          <p:nvPr/>
        </p:nvSpPr>
        <p:spPr>
          <a:xfrm rot="10800000">
            <a:off x="5083677" y="-101259"/>
            <a:ext cx="3119213" cy="7409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Oval 40"/>
          <p:cNvSpPr/>
          <p:nvPr/>
        </p:nvSpPr>
        <p:spPr>
          <a:xfrm>
            <a:off x="5565906" y="103611"/>
            <a:ext cx="473819" cy="473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สี่เหลี่ยมผืนผ้า 1"/>
          <p:cNvSpPr/>
          <p:nvPr/>
        </p:nvSpPr>
        <p:spPr>
          <a:xfrm>
            <a:off x="3519392" y="18547"/>
            <a:ext cx="6271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 ฐานข้อมูล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5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table_of_rel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48" y="2290706"/>
            <a:ext cx="8797355" cy="513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4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69646" y="219075"/>
            <a:ext cx="12964221" cy="7052822"/>
          </a:xfrm>
          <a:prstGeom prst="rect">
            <a:avLst/>
          </a:prstGeom>
          <a:solidFill>
            <a:srgbClr val="EEF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946297"/>
            <a:ext cx="13322300" cy="896151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2711433" y="997236"/>
            <a:ext cx="774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ตัวอย่าง การลดความซ้ำซ้อนในการเก็บข้อมูลโดยใช้ระบบจัดการข้อมูลเชิงสัมพันธ์</a:t>
            </a:r>
            <a:endParaRPr lang="th-TH" sz="2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169646" y="1084640"/>
            <a:ext cx="2463204" cy="579625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Pentagon 35"/>
          <p:cNvSpPr/>
          <p:nvPr/>
        </p:nvSpPr>
        <p:spPr>
          <a:xfrm rot="10800000">
            <a:off x="10673245" y="1084638"/>
            <a:ext cx="2463204" cy="579626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Round Same Side Corner Rectangle 36"/>
          <p:cNvSpPr/>
          <p:nvPr/>
        </p:nvSpPr>
        <p:spPr>
          <a:xfrm rot="10800000">
            <a:off x="4950636" y="-100910"/>
            <a:ext cx="3385295" cy="8273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Round Same Side Corner Rectangle 39"/>
          <p:cNvSpPr/>
          <p:nvPr/>
        </p:nvSpPr>
        <p:spPr>
          <a:xfrm rot="10800000">
            <a:off x="5083677" y="-101259"/>
            <a:ext cx="3119213" cy="7409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Oval 40"/>
          <p:cNvSpPr/>
          <p:nvPr/>
        </p:nvSpPr>
        <p:spPr>
          <a:xfrm>
            <a:off x="5565906" y="103611"/>
            <a:ext cx="473819" cy="473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สี่เหลี่ยมผืนผ้า 1"/>
          <p:cNvSpPr/>
          <p:nvPr/>
        </p:nvSpPr>
        <p:spPr>
          <a:xfrm>
            <a:off x="3519392" y="18547"/>
            <a:ext cx="6271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 ฐานข้อมูล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5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8" y="2088107"/>
            <a:ext cx="5018487" cy="250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70" y="2088107"/>
            <a:ext cx="7622473" cy="265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8" y="4746407"/>
            <a:ext cx="4930792" cy="238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0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69646" y="219075"/>
            <a:ext cx="12964221" cy="7052822"/>
          </a:xfrm>
          <a:prstGeom prst="rect">
            <a:avLst/>
          </a:prstGeom>
          <a:solidFill>
            <a:srgbClr val="EEF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946297"/>
            <a:ext cx="13322300" cy="896151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2711433" y="997236"/>
            <a:ext cx="774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ตัวอย่าง การลดความซ้ำซ้อนในการเก็บข้อมูลโดยใช้ระบบจัดการข้อมูลเชิงสัมพันธ์</a:t>
            </a:r>
            <a:endParaRPr lang="th-TH" sz="2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169646" y="1084640"/>
            <a:ext cx="2463204" cy="579625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Pentagon 35"/>
          <p:cNvSpPr/>
          <p:nvPr/>
        </p:nvSpPr>
        <p:spPr>
          <a:xfrm rot="10800000">
            <a:off x="10673245" y="1084638"/>
            <a:ext cx="2463204" cy="579626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Round Same Side Corner Rectangle 36"/>
          <p:cNvSpPr/>
          <p:nvPr/>
        </p:nvSpPr>
        <p:spPr>
          <a:xfrm rot="10800000">
            <a:off x="4950636" y="-100910"/>
            <a:ext cx="3385295" cy="8273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Round Same Side Corner Rectangle 39"/>
          <p:cNvSpPr/>
          <p:nvPr/>
        </p:nvSpPr>
        <p:spPr>
          <a:xfrm rot="10800000">
            <a:off x="5083677" y="-101259"/>
            <a:ext cx="3119213" cy="7409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Oval 40"/>
          <p:cNvSpPr/>
          <p:nvPr/>
        </p:nvSpPr>
        <p:spPr>
          <a:xfrm>
            <a:off x="5565906" y="103611"/>
            <a:ext cx="473819" cy="473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สี่เหลี่ยมผืนผ้า 1"/>
          <p:cNvSpPr/>
          <p:nvPr/>
        </p:nvSpPr>
        <p:spPr>
          <a:xfrm>
            <a:off x="3519392" y="18547"/>
            <a:ext cx="6271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 ฐานข้อมูล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5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64" y="1961723"/>
            <a:ext cx="9323436" cy="528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7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69646" y="219075"/>
            <a:ext cx="12964221" cy="7052822"/>
          </a:xfrm>
          <a:prstGeom prst="rect">
            <a:avLst/>
          </a:prstGeom>
          <a:solidFill>
            <a:srgbClr val="EEF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946298"/>
            <a:ext cx="13322300" cy="57415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2591180" y="997236"/>
            <a:ext cx="811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“ฐานข้อมูล คือ การจัดเก็บและบริหารข้อมูลอย่างเป็นระบบและง่ายต่อการเข้าถึง”</a:t>
            </a:r>
            <a:endParaRPr lang="th-TH" sz="2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169646" y="1016400"/>
            <a:ext cx="2463204" cy="438159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Pentagon 35"/>
          <p:cNvSpPr/>
          <p:nvPr/>
        </p:nvSpPr>
        <p:spPr>
          <a:xfrm rot="10800000">
            <a:off x="10673245" y="1016399"/>
            <a:ext cx="2463204" cy="438159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Round Same Side Corner Rectangle 36"/>
          <p:cNvSpPr/>
          <p:nvPr/>
        </p:nvSpPr>
        <p:spPr>
          <a:xfrm rot="10800000">
            <a:off x="4950636" y="-100910"/>
            <a:ext cx="3385295" cy="8273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Round Same Side Corner Rectangle 39"/>
          <p:cNvSpPr/>
          <p:nvPr/>
        </p:nvSpPr>
        <p:spPr>
          <a:xfrm rot="10800000">
            <a:off x="5083677" y="-101259"/>
            <a:ext cx="3119213" cy="7409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Oval 40"/>
          <p:cNvSpPr/>
          <p:nvPr/>
        </p:nvSpPr>
        <p:spPr>
          <a:xfrm>
            <a:off x="5565906" y="103611"/>
            <a:ext cx="473819" cy="473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สี่เหลี่ยมผืนผ้า 1"/>
          <p:cNvSpPr/>
          <p:nvPr/>
        </p:nvSpPr>
        <p:spPr>
          <a:xfrm>
            <a:off x="3519392" y="18547"/>
            <a:ext cx="6271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 ฐานข้อมูล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5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ผลการค้นหารูปภาพสำหรับ ฐานข้อมูล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13" y="2214347"/>
            <a:ext cx="10504139" cy="45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69646" y="219075"/>
            <a:ext cx="12964221" cy="7052822"/>
          </a:xfrm>
          <a:prstGeom prst="rect">
            <a:avLst/>
          </a:prstGeom>
          <a:solidFill>
            <a:srgbClr val="EEF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946298"/>
            <a:ext cx="13322300" cy="57415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4994890" y="997236"/>
            <a:ext cx="3305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ระบบจัดการฐานข้อมูล </a:t>
            </a:r>
            <a:r>
              <a:rPr lang="en-US" sz="2800" b="1" dirty="0" smtClean="0">
                <a:latin typeface="TH Sarabun New" pitchFamily="34" charset="-34"/>
                <a:cs typeface="TH Sarabun New" pitchFamily="34" charset="-34"/>
              </a:rPr>
              <a:t>(DBMS)</a:t>
            </a:r>
            <a:endParaRPr lang="th-TH" sz="2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169646" y="1016400"/>
            <a:ext cx="2463204" cy="438159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Pentagon 35"/>
          <p:cNvSpPr/>
          <p:nvPr/>
        </p:nvSpPr>
        <p:spPr>
          <a:xfrm rot="10800000">
            <a:off x="10673245" y="1016399"/>
            <a:ext cx="2463204" cy="438159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Round Same Side Corner Rectangle 36"/>
          <p:cNvSpPr/>
          <p:nvPr/>
        </p:nvSpPr>
        <p:spPr>
          <a:xfrm rot="10800000">
            <a:off x="4950636" y="-100910"/>
            <a:ext cx="3385295" cy="8273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Round Same Side Corner Rectangle 39"/>
          <p:cNvSpPr/>
          <p:nvPr/>
        </p:nvSpPr>
        <p:spPr>
          <a:xfrm rot="10800000">
            <a:off x="5083677" y="-101259"/>
            <a:ext cx="3119213" cy="7409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Oval 40"/>
          <p:cNvSpPr/>
          <p:nvPr/>
        </p:nvSpPr>
        <p:spPr>
          <a:xfrm>
            <a:off x="5565906" y="103611"/>
            <a:ext cx="473819" cy="473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สี่เหลี่ยมผืนผ้า 1"/>
          <p:cNvSpPr/>
          <p:nvPr/>
        </p:nvSpPr>
        <p:spPr>
          <a:xfrm>
            <a:off x="3519392" y="18547"/>
            <a:ext cx="6271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 ฐานข้อมูล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5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9037" y="1769735"/>
            <a:ext cx="4697455" cy="4928271"/>
          </a:xfrm>
        </p:spPr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ระบบจัดการฐานข้อมูล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(Database Management System : DBMS)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ทำหน้าที่ในการบริหารจัดการฐานข้อมูลให้มีความสะดวกและปลอดภัย โดยมีองค์ประกอบดังนี้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25" y="1956541"/>
            <a:ext cx="6525475" cy="5121259"/>
          </a:xfrm>
          <a:prstGeom prst="rect">
            <a:avLst/>
          </a:prstGeom>
          <a:noFill/>
          <a:ln w="38100">
            <a:solidFill>
              <a:srgbClr val="67D3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69646" y="219075"/>
            <a:ext cx="12964221" cy="7052822"/>
          </a:xfrm>
          <a:prstGeom prst="rect">
            <a:avLst/>
          </a:prstGeom>
          <a:solidFill>
            <a:srgbClr val="EEF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946298"/>
            <a:ext cx="13322300" cy="57415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4171750" y="997236"/>
            <a:ext cx="4951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องค์ประกอบของระบบจัดการฐานข้อมูล </a:t>
            </a:r>
            <a:r>
              <a:rPr lang="en-US" sz="2800" b="1" dirty="0" smtClean="0">
                <a:latin typeface="TH Sarabun New" pitchFamily="34" charset="-34"/>
                <a:cs typeface="TH Sarabun New" pitchFamily="34" charset="-34"/>
              </a:rPr>
              <a:t>(DBMS)</a:t>
            </a:r>
            <a:endParaRPr lang="th-TH" sz="2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169646" y="1016400"/>
            <a:ext cx="2463204" cy="438159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Pentagon 35"/>
          <p:cNvSpPr/>
          <p:nvPr/>
        </p:nvSpPr>
        <p:spPr>
          <a:xfrm rot="10800000">
            <a:off x="10673245" y="1016399"/>
            <a:ext cx="2463204" cy="438159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Round Same Side Corner Rectangle 36"/>
          <p:cNvSpPr/>
          <p:nvPr/>
        </p:nvSpPr>
        <p:spPr>
          <a:xfrm rot="10800000">
            <a:off x="4950636" y="-100910"/>
            <a:ext cx="3385295" cy="8273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Round Same Side Corner Rectangle 39"/>
          <p:cNvSpPr/>
          <p:nvPr/>
        </p:nvSpPr>
        <p:spPr>
          <a:xfrm rot="10800000">
            <a:off x="5083677" y="-101259"/>
            <a:ext cx="3119213" cy="7409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Oval 40"/>
          <p:cNvSpPr/>
          <p:nvPr/>
        </p:nvSpPr>
        <p:spPr>
          <a:xfrm>
            <a:off x="5565906" y="103611"/>
            <a:ext cx="473819" cy="473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สี่เหลี่ยมผืนผ้า 1"/>
          <p:cNvSpPr/>
          <p:nvPr/>
        </p:nvSpPr>
        <p:spPr>
          <a:xfrm>
            <a:off x="3519392" y="18547"/>
            <a:ext cx="6271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 ฐานข้อมูล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5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351" y="1454559"/>
            <a:ext cx="9019597" cy="569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9646" y="219075"/>
            <a:ext cx="12964221" cy="7052822"/>
          </a:xfrm>
          <a:prstGeom prst="rect">
            <a:avLst/>
          </a:prstGeom>
          <a:solidFill>
            <a:srgbClr val="EEF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ound Same Side Corner Rectangle 2"/>
          <p:cNvSpPr/>
          <p:nvPr/>
        </p:nvSpPr>
        <p:spPr>
          <a:xfrm rot="10800000">
            <a:off x="567065" y="893135"/>
            <a:ext cx="12160107" cy="6145618"/>
          </a:xfrm>
          <a:prstGeom prst="round2SameRect">
            <a:avLst>
              <a:gd name="adj1" fmla="val 7151"/>
              <a:gd name="adj2" fmla="val 0"/>
            </a:avLst>
          </a:prstGeom>
          <a:solidFill>
            <a:schemeClr val="bg1"/>
          </a:solidFill>
          <a:ln>
            <a:solidFill>
              <a:srgbClr val="67D34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ound Same Side Corner Rectangle 28"/>
          <p:cNvSpPr/>
          <p:nvPr/>
        </p:nvSpPr>
        <p:spPr>
          <a:xfrm rot="10800000">
            <a:off x="4950636" y="-100910"/>
            <a:ext cx="3385295" cy="8273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ound Same Side Corner Rectangle 15"/>
          <p:cNvSpPr/>
          <p:nvPr/>
        </p:nvSpPr>
        <p:spPr>
          <a:xfrm rot="10800000">
            <a:off x="5083677" y="-101259"/>
            <a:ext cx="3119213" cy="7409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65906" y="103611"/>
            <a:ext cx="473819" cy="4738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สี่เหลี่ยมผืนผ้า 1"/>
          <p:cNvSpPr/>
          <p:nvPr/>
        </p:nvSpPr>
        <p:spPr>
          <a:xfrm>
            <a:off x="3519392" y="18547"/>
            <a:ext cx="6271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 ฐานข้อมูล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567065" y="372490"/>
            <a:ext cx="3415888" cy="520644"/>
          </a:xfrm>
          <a:prstGeom prst="round2SameRect">
            <a:avLst/>
          </a:prstGeom>
          <a:solidFill>
            <a:srgbClr val="67D34D"/>
          </a:solidFill>
          <a:ln>
            <a:solidFill>
              <a:srgbClr val="67D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684028" y="352178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ประโยชน์ของฐานข้อมูล</a:t>
            </a:r>
            <a:endParaRPr lang="th-TH" b="1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7045866" y="3153398"/>
            <a:ext cx="5027135" cy="1465576"/>
            <a:chOff x="7045866" y="3153398"/>
            <a:chExt cx="5027135" cy="1465576"/>
          </a:xfrm>
        </p:grpSpPr>
        <p:grpSp>
          <p:nvGrpSpPr>
            <p:cNvPr id="50" name="Group 49"/>
            <p:cNvGrpSpPr/>
            <p:nvPr/>
          </p:nvGrpSpPr>
          <p:grpSpPr>
            <a:xfrm>
              <a:off x="7045866" y="3236743"/>
              <a:ext cx="5027135" cy="1382231"/>
              <a:chOff x="1616148" y="1350335"/>
              <a:chExt cx="5027135" cy="1382231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1616148" y="1594883"/>
                <a:ext cx="5027135" cy="11376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2" name="Snip Same Side Corner Rectangle 51"/>
              <p:cNvSpPr/>
              <p:nvPr/>
            </p:nvSpPr>
            <p:spPr>
              <a:xfrm rot="10800000">
                <a:off x="1754372" y="1350335"/>
                <a:ext cx="1222744" cy="1071478"/>
              </a:xfrm>
              <a:prstGeom prst="snip2Same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3" name="L-Shape 52"/>
              <p:cNvSpPr/>
              <p:nvPr/>
            </p:nvSpPr>
            <p:spPr>
              <a:xfrm flipH="1">
                <a:off x="6209910" y="2299193"/>
                <a:ext cx="433373" cy="433373"/>
              </a:xfrm>
              <a:prstGeom prst="corne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983201" y="1873786"/>
                <a:ext cx="35750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3200" b="1" dirty="0" smtClean="0">
                    <a:latin typeface="TH Sarabun New" pitchFamily="34" charset="-34"/>
                    <a:cs typeface="TH Sarabun New" pitchFamily="34" charset="-34"/>
                  </a:rPr>
                  <a:t>รักษาความเชื่อถือได้ของข้อมูล</a:t>
                </a:r>
                <a:endParaRPr lang="th-TH" sz="3200" b="1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1" t="22435" r="68962" b="54388"/>
            <a:stretch/>
          </p:blipFill>
          <p:spPr>
            <a:xfrm>
              <a:off x="7120584" y="3153398"/>
              <a:ext cx="1222744" cy="1191571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260250" y="2422021"/>
            <a:ext cx="5027135" cy="1442278"/>
            <a:chOff x="1260250" y="2422021"/>
            <a:chExt cx="5027135" cy="1442278"/>
          </a:xfrm>
        </p:grpSpPr>
        <p:grpSp>
          <p:nvGrpSpPr>
            <p:cNvPr id="20" name="Group 19"/>
            <p:cNvGrpSpPr/>
            <p:nvPr/>
          </p:nvGrpSpPr>
          <p:grpSpPr>
            <a:xfrm>
              <a:off x="1260250" y="2482068"/>
              <a:ext cx="5027135" cy="1382231"/>
              <a:chOff x="1616148" y="1350335"/>
              <a:chExt cx="5027135" cy="138223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616148" y="1594883"/>
                <a:ext cx="5027135" cy="11376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Snip Same Side Corner Rectangle 16"/>
              <p:cNvSpPr/>
              <p:nvPr/>
            </p:nvSpPr>
            <p:spPr>
              <a:xfrm rot="10800000">
                <a:off x="1754372" y="1350335"/>
                <a:ext cx="1222744" cy="1071478"/>
              </a:xfrm>
              <a:prstGeom prst="snip2Same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L-Shape 17"/>
              <p:cNvSpPr/>
              <p:nvPr/>
            </p:nvSpPr>
            <p:spPr>
              <a:xfrm flipH="1">
                <a:off x="6209910" y="2299193"/>
                <a:ext cx="433373" cy="433373"/>
              </a:xfrm>
              <a:prstGeom prst="corner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554675" y="1873786"/>
                <a:ext cx="24320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3200" b="1" dirty="0" smtClean="0">
                    <a:latin typeface="TH Sarabun New" pitchFamily="34" charset="-34"/>
                    <a:cs typeface="TH Sarabun New" pitchFamily="34" charset="-34"/>
                  </a:rPr>
                  <a:t>ข้อมูลมีความถูกต้อง</a:t>
                </a:r>
                <a:endParaRPr lang="th-TH" sz="3200" b="1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15" t="24299" r="13978" b="52524"/>
            <a:stretch/>
          </p:blipFill>
          <p:spPr>
            <a:xfrm>
              <a:off x="1398560" y="2422021"/>
              <a:ext cx="1222744" cy="1191571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7045865" y="4720066"/>
            <a:ext cx="5027135" cy="1408258"/>
            <a:chOff x="7045865" y="4720066"/>
            <a:chExt cx="5027135" cy="1408258"/>
          </a:xfrm>
        </p:grpSpPr>
        <p:grpSp>
          <p:nvGrpSpPr>
            <p:cNvPr id="61" name="Group 60"/>
            <p:cNvGrpSpPr/>
            <p:nvPr/>
          </p:nvGrpSpPr>
          <p:grpSpPr>
            <a:xfrm>
              <a:off x="7045865" y="4746093"/>
              <a:ext cx="5027135" cy="1382231"/>
              <a:chOff x="1616148" y="1350335"/>
              <a:chExt cx="5027135" cy="1382231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616148" y="1594883"/>
                <a:ext cx="5027135" cy="11376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F63A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3" name="Snip Same Side Corner Rectangle 62"/>
              <p:cNvSpPr/>
              <p:nvPr/>
            </p:nvSpPr>
            <p:spPr>
              <a:xfrm rot="10800000">
                <a:off x="1754372" y="1350335"/>
                <a:ext cx="1222744" cy="1071478"/>
              </a:xfrm>
              <a:prstGeom prst="snip2SameRect">
                <a:avLst/>
              </a:prstGeom>
              <a:solidFill>
                <a:srgbClr val="7F63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4" name="L-Shape 63"/>
              <p:cNvSpPr/>
              <p:nvPr/>
            </p:nvSpPr>
            <p:spPr>
              <a:xfrm flipH="1">
                <a:off x="6209910" y="2299193"/>
                <a:ext cx="433373" cy="433373"/>
              </a:xfrm>
              <a:prstGeom prst="corner">
                <a:avLst/>
              </a:prstGeom>
              <a:solidFill>
                <a:srgbClr val="7F63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247543" y="1873786"/>
                <a:ext cx="318308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3200" b="1" dirty="0" smtClean="0">
                    <a:latin typeface="TH Sarabun New" pitchFamily="34" charset="-34"/>
                    <a:cs typeface="TH Sarabun New" pitchFamily="34" charset="-34"/>
                  </a:rPr>
                  <a:t>เกิดความอิสระของข้อมูล</a:t>
                </a:r>
                <a:endParaRPr lang="th-TH" sz="3200" b="1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64" t="47272" r="43129" b="29551"/>
            <a:stretch/>
          </p:blipFill>
          <p:spPr>
            <a:xfrm>
              <a:off x="7113187" y="4720066"/>
              <a:ext cx="1222744" cy="1191571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260250" y="3908073"/>
            <a:ext cx="5027135" cy="1465576"/>
            <a:chOff x="1260250" y="3908073"/>
            <a:chExt cx="5027135" cy="1465576"/>
          </a:xfrm>
        </p:grpSpPr>
        <p:grpSp>
          <p:nvGrpSpPr>
            <p:cNvPr id="45" name="Group 44"/>
            <p:cNvGrpSpPr/>
            <p:nvPr/>
          </p:nvGrpSpPr>
          <p:grpSpPr>
            <a:xfrm>
              <a:off x="1260250" y="3991418"/>
              <a:ext cx="5027135" cy="1382231"/>
              <a:chOff x="1616148" y="1350335"/>
              <a:chExt cx="5027135" cy="138223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616148" y="1594883"/>
                <a:ext cx="5027135" cy="11376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7" name="Snip Same Side Corner Rectangle 46"/>
              <p:cNvSpPr/>
              <p:nvPr/>
            </p:nvSpPr>
            <p:spPr>
              <a:xfrm rot="10800000">
                <a:off x="1754372" y="1350335"/>
                <a:ext cx="1222744" cy="1071478"/>
              </a:xfrm>
              <a:prstGeom prst="snip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8" name="L-Shape 47"/>
              <p:cNvSpPr/>
              <p:nvPr/>
            </p:nvSpPr>
            <p:spPr>
              <a:xfrm flipH="1">
                <a:off x="6209910" y="2299193"/>
                <a:ext cx="433373" cy="433373"/>
              </a:xfrm>
              <a:prstGeom prst="corne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07252" y="1873786"/>
                <a:ext cx="29514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3200" b="1" dirty="0" smtClean="0">
                    <a:latin typeface="TH Sarabun New" pitchFamily="34" charset="-34"/>
                    <a:cs typeface="TH Sarabun New" pitchFamily="34" charset="-34"/>
                  </a:rPr>
                  <a:t>ความปลอดภัยของข้อมูล</a:t>
                </a:r>
                <a:endParaRPr lang="th-TH" sz="3200" b="1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4" t="55686" r="71509" b="21137"/>
            <a:stretch/>
          </p:blipFill>
          <p:spPr>
            <a:xfrm>
              <a:off x="1409193" y="3908073"/>
              <a:ext cx="1222744" cy="1191571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260248" y="889750"/>
            <a:ext cx="5027135" cy="1465199"/>
            <a:chOff x="1260248" y="889750"/>
            <a:chExt cx="5027135" cy="1465199"/>
          </a:xfrm>
        </p:grpSpPr>
        <p:grpSp>
          <p:nvGrpSpPr>
            <p:cNvPr id="66" name="Group 65"/>
            <p:cNvGrpSpPr/>
            <p:nvPr/>
          </p:nvGrpSpPr>
          <p:grpSpPr>
            <a:xfrm>
              <a:off x="1260248" y="972718"/>
              <a:ext cx="5027135" cy="1382231"/>
              <a:chOff x="1616148" y="1350335"/>
              <a:chExt cx="5027135" cy="1382231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616148" y="1594883"/>
                <a:ext cx="5027135" cy="11376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9" name="Snip Same Side Corner Rectangle 68"/>
              <p:cNvSpPr/>
              <p:nvPr/>
            </p:nvSpPr>
            <p:spPr>
              <a:xfrm rot="10800000">
                <a:off x="1754372" y="1350335"/>
                <a:ext cx="1222744" cy="1071478"/>
              </a:xfrm>
              <a:prstGeom prst="snip2Same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0" name="L-Shape 69"/>
              <p:cNvSpPr/>
              <p:nvPr/>
            </p:nvSpPr>
            <p:spPr>
              <a:xfrm flipH="1">
                <a:off x="6209910" y="2299193"/>
                <a:ext cx="433373" cy="433373"/>
              </a:xfrm>
              <a:prstGeom prst="corner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808326" y="1873786"/>
                <a:ext cx="19752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3200" b="1" dirty="0" smtClean="0">
                    <a:latin typeface="TH Sarabun New" pitchFamily="34" charset="-34"/>
                    <a:cs typeface="TH Sarabun New" pitchFamily="34" charset="-34"/>
                  </a:rPr>
                  <a:t>ลดความซ้ำซ้อน</a:t>
                </a:r>
                <a:endParaRPr lang="th-TH" sz="3200" b="1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9" t="70366" r="40780" b="6457"/>
            <a:stretch/>
          </p:blipFill>
          <p:spPr>
            <a:xfrm>
              <a:off x="1464831" y="889750"/>
              <a:ext cx="1109306" cy="1191571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260249" y="5428436"/>
            <a:ext cx="5065236" cy="1454566"/>
            <a:chOff x="1260249" y="5428436"/>
            <a:chExt cx="5065236" cy="1454566"/>
          </a:xfrm>
        </p:grpSpPr>
        <p:grpSp>
          <p:nvGrpSpPr>
            <p:cNvPr id="55" name="Group 54"/>
            <p:cNvGrpSpPr/>
            <p:nvPr/>
          </p:nvGrpSpPr>
          <p:grpSpPr>
            <a:xfrm>
              <a:off x="1260249" y="5500771"/>
              <a:ext cx="5065236" cy="1382231"/>
              <a:chOff x="1616148" y="1350335"/>
              <a:chExt cx="5065236" cy="138223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616148" y="1594883"/>
                <a:ext cx="5027135" cy="11376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234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7" name="Snip Same Side Corner Rectangle 56"/>
              <p:cNvSpPr/>
              <p:nvPr/>
            </p:nvSpPr>
            <p:spPr>
              <a:xfrm rot="10800000">
                <a:off x="1754372" y="1350335"/>
                <a:ext cx="1222744" cy="1071478"/>
              </a:xfrm>
              <a:prstGeom prst="snip2SameRect">
                <a:avLst/>
              </a:prstGeom>
              <a:solidFill>
                <a:srgbClr val="6234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9" name="L-Shape 58"/>
              <p:cNvSpPr/>
              <p:nvPr/>
            </p:nvSpPr>
            <p:spPr>
              <a:xfrm flipH="1">
                <a:off x="6209910" y="2299193"/>
                <a:ext cx="433373" cy="433373"/>
              </a:xfrm>
              <a:prstGeom prst="corner">
                <a:avLst/>
              </a:prstGeom>
              <a:solidFill>
                <a:srgbClr val="6234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930036" y="1873786"/>
                <a:ext cx="37513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3200" b="1" dirty="0" smtClean="0">
                    <a:latin typeface="TH Sarabun New" pitchFamily="34" charset="-34"/>
                    <a:cs typeface="TH Sarabun New" pitchFamily="34" charset="-34"/>
                  </a:rPr>
                  <a:t>หลีกเลี่ยงความขัดแย้งของข้อมูล</a:t>
                </a:r>
                <a:endParaRPr lang="th-TH" sz="3200" b="1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97" t="68937" r="5992" b="7886"/>
            <a:stretch/>
          </p:blipFill>
          <p:spPr>
            <a:xfrm>
              <a:off x="1465912" y="5428436"/>
              <a:ext cx="1109306" cy="1191571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7045866" y="1727392"/>
            <a:ext cx="5027135" cy="1382232"/>
            <a:chOff x="7045866" y="1727392"/>
            <a:chExt cx="5027135" cy="1382232"/>
          </a:xfrm>
        </p:grpSpPr>
        <p:grpSp>
          <p:nvGrpSpPr>
            <p:cNvPr id="37" name="Group 36"/>
            <p:cNvGrpSpPr/>
            <p:nvPr/>
          </p:nvGrpSpPr>
          <p:grpSpPr>
            <a:xfrm>
              <a:off x="7045866" y="1727393"/>
              <a:ext cx="5027135" cy="1382231"/>
              <a:chOff x="1616148" y="1350335"/>
              <a:chExt cx="5027135" cy="1382231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616148" y="1594883"/>
                <a:ext cx="5027135" cy="11376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9" name="Snip Same Side Corner Rectangle 38"/>
              <p:cNvSpPr/>
              <p:nvPr/>
            </p:nvSpPr>
            <p:spPr>
              <a:xfrm rot="10800000">
                <a:off x="1754372" y="1350335"/>
                <a:ext cx="1222744" cy="1071478"/>
              </a:xfrm>
              <a:prstGeom prst="snip2Same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1" name="L-Shape 40"/>
              <p:cNvSpPr/>
              <p:nvPr/>
            </p:nvSpPr>
            <p:spPr>
              <a:xfrm flipH="1">
                <a:off x="6209910" y="2299193"/>
                <a:ext cx="433373" cy="433373"/>
              </a:xfrm>
              <a:prstGeom prst="corne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464106" y="1873786"/>
                <a:ext cx="26132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3200" b="1" dirty="0" smtClean="0">
                    <a:latin typeface="TH Sarabun New" pitchFamily="34" charset="-34"/>
                    <a:cs typeface="TH Sarabun New" pitchFamily="34" charset="-34"/>
                  </a:rPr>
                  <a:t>เป็นมาตรฐานเดียวกัน</a:t>
                </a:r>
                <a:endParaRPr lang="th-TH" sz="3200" b="1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95" t="3368" r="50000" b="76766"/>
            <a:stretch/>
          </p:blipFill>
          <p:spPr>
            <a:xfrm>
              <a:off x="7341957" y="1727392"/>
              <a:ext cx="987149" cy="999223"/>
            </a:xfrm>
            <a:prstGeom prst="rect">
              <a:avLst/>
            </a:prstGeom>
          </p:spPr>
        </p:pic>
      </p:grpSp>
      <p:pic>
        <p:nvPicPr>
          <p:cNvPr id="81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81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เนื่องจากข้อมูลชุดเดียวกันอาจถูกเก็บอยู่ในหลายๆ แฟ้มข้อมูล เมื่อมีการแก้ไขหรือปรับปรุงข้อมูลแต่ดำเนินการไม่ครบทุกที่ที่มีข้อมูลนั้นเก็บอยู่ ก็จะทำให้เกิดความขัดแย้งของข้อมูล ระบบฐานข้อมูลจึงออกแบบให้ข้อมูลมีความซ้ำซ้อนน้อยที่สุดโดยการใช้ระบบฐานข้อมูลเชิงสัมพันธ์</a:t>
            </a:r>
            <a:endParaRPr lang="th-TH" dirty="0"/>
          </a:p>
        </p:txBody>
      </p:sp>
      <p:grpSp>
        <p:nvGrpSpPr>
          <p:cNvPr id="4" name="Group 3"/>
          <p:cNvGrpSpPr/>
          <p:nvPr/>
        </p:nvGrpSpPr>
        <p:grpSpPr>
          <a:xfrm>
            <a:off x="659746" y="0"/>
            <a:ext cx="5027135" cy="1465199"/>
            <a:chOff x="1260248" y="889750"/>
            <a:chExt cx="5027135" cy="1465199"/>
          </a:xfrm>
        </p:grpSpPr>
        <p:grpSp>
          <p:nvGrpSpPr>
            <p:cNvPr id="5" name="Group 4"/>
            <p:cNvGrpSpPr/>
            <p:nvPr/>
          </p:nvGrpSpPr>
          <p:grpSpPr>
            <a:xfrm>
              <a:off x="1260248" y="972718"/>
              <a:ext cx="5027135" cy="1382231"/>
              <a:chOff x="1616148" y="1350335"/>
              <a:chExt cx="5027135" cy="138223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616148" y="1594883"/>
                <a:ext cx="5027135" cy="11376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" name="Snip Same Side Corner Rectangle 7"/>
              <p:cNvSpPr/>
              <p:nvPr/>
            </p:nvSpPr>
            <p:spPr>
              <a:xfrm rot="10800000">
                <a:off x="1754372" y="1350335"/>
                <a:ext cx="1222744" cy="1071478"/>
              </a:xfrm>
              <a:prstGeom prst="snip2Same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L-Shape 8"/>
              <p:cNvSpPr/>
              <p:nvPr/>
            </p:nvSpPr>
            <p:spPr>
              <a:xfrm flipH="1">
                <a:off x="6209910" y="2299193"/>
                <a:ext cx="433373" cy="433373"/>
              </a:xfrm>
              <a:prstGeom prst="corner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808326" y="1873786"/>
                <a:ext cx="19752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3200" b="1" dirty="0" smtClean="0">
                    <a:latin typeface="TH Sarabun New" pitchFamily="34" charset="-34"/>
                    <a:cs typeface="TH Sarabun New" pitchFamily="34" charset="-34"/>
                  </a:rPr>
                  <a:t>ลดความซ้ำซ้อน</a:t>
                </a:r>
                <a:endParaRPr lang="th-TH" sz="3200" b="1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9" t="70366" r="40780" b="6457"/>
            <a:stretch/>
          </p:blipFill>
          <p:spPr>
            <a:xfrm>
              <a:off x="1464831" y="889750"/>
              <a:ext cx="1109306" cy="1191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183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หากมีข้อมูลชุดเดียวกันปรากฎอยู่หลายๆ แห่งในฐานข้อมูล ข้อมูลเหล่านั้นต้องตรงกัน หากมีการแก้ไขข้อมูลเหล่านั้น จะต้องได้รับการแก้ไขให้ถูกต้องตรงกันในทุกๆ แห่งที่มีข้อมูลปรากฎอยู่โดยอัตโนมัติด้วยระบบจัดการฐานข้อมูล</a:t>
            </a:r>
            <a:endParaRPr lang="th-TH" dirty="0"/>
          </a:p>
        </p:txBody>
      </p:sp>
      <p:grpSp>
        <p:nvGrpSpPr>
          <p:cNvPr id="4" name="Group 3"/>
          <p:cNvGrpSpPr/>
          <p:nvPr/>
        </p:nvGrpSpPr>
        <p:grpSpPr>
          <a:xfrm>
            <a:off x="685209" y="0"/>
            <a:ext cx="5027135" cy="1442278"/>
            <a:chOff x="1260250" y="2422021"/>
            <a:chExt cx="5027135" cy="1442278"/>
          </a:xfrm>
        </p:grpSpPr>
        <p:grpSp>
          <p:nvGrpSpPr>
            <p:cNvPr id="5" name="Group 4"/>
            <p:cNvGrpSpPr/>
            <p:nvPr/>
          </p:nvGrpSpPr>
          <p:grpSpPr>
            <a:xfrm>
              <a:off x="1260250" y="2482068"/>
              <a:ext cx="5027135" cy="1382231"/>
              <a:chOff x="1616148" y="1350335"/>
              <a:chExt cx="5027135" cy="138223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616148" y="1594883"/>
                <a:ext cx="5027135" cy="11376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" name="Snip Same Side Corner Rectangle 7"/>
              <p:cNvSpPr/>
              <p:nvPr/>
            </p:nvSpPr>
            <p:spPr>
              <a:xfrm rot="10800000">
                <a:off x="1754372" y="1350335"/>
                <a:ext cx="1222744" cy="1071478"/>
              </a:xfrm>
              <a:prstGeom prst="snip2Same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L-Shape 8"/>
              <p:cNvSpPr/>
              <p:nvPr/>
            </p:nvSpPr>
            <p:spPr>
              <a:xfrm flipH="1">
                <a:off x="6209910" y="2299193"/>
                <a:ext cx="433373" cy="433373"/>
              </a:xfrm>
              <a:prstGeom prst="corner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554675" y="1873786"/>
                <a:ext cx="24320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3200" b="1" dirty="0" smtClean="0">
                    <a:latin typeface="TH Sarabun New" pitchFamily="34" charset="-34"/>
                    <a:cs typeface="TH Sarabun New" pitchFamily="34" charset="-34"/>
                  </a:rPr>
                  <a:t>ข้อมูลมีความถูกต้อง</a:t>
                </a:r>
                <a:endParaRPr lang="th-TH" sz="3200" b="1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15" t="24299" r="13978" b="52524"/>
            <a:stretch/>
          </p:blipFill>
          <p:spPr>
            <a:xfrm>
              <a:off x="1398560" y="2422021"/>
              <a:ext cx="1222744" cy="1191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538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ต้องมีการกำหนดการเข้าถึงข้อมูลของผู้ใช้งานต่างๆ ได้แก่ กำหนดให้เฉพาะผู้ที่เกี่ยวข้องเท่านั้น กำหนดสิทธิ์ผู้ที่สามารถเพิ่ม แก้ไข ลบ ข้อมูลในฐานข้อมูลได้ มีการกำหนดรหัสผ่านเพื่อทำให้ข้อมูลมีความปลอดภัยสูง</a:t>
            </a:r>
            <a:endParaRPr lang="th-TH" dirty="0"/>
          </a:p>
        </p:txBody>
      </p:sp>
      <p:grpSp>
        <p:nvGrpSpPr>
          <p:cNvPr id="4" name="Group 3"/>
          <p:cNvGrpSpPr/>
          <p:nvPr/>
        </p:nvGrpSpPr>
        <p:grpSpPr>
          <a:xfrm>
            <a:off x="618805" y="0"/>
            <a:ext cx="5027135" cy="1465576"/>
            <a:chOff x="1260250" y="3908073"/>
            <a:chExt cx="5027135" cy="1465576"/>
          </a:xfrm>
        </p:grpSpPr>
        <p:grpSp>
          <p:nvGrpSpPr>
            <p:cNvPr id="5" name="Group 4"/>
            <p:cNvGrpSpPr/>
            <p:nvPr/>
          </p:nvGrpSpPr>
          <p:grpSpPr>
            <a:xfrm>
              <a:off x="1260250" y="3991418"/>
              <a:ext cx="5027135" cy="1382231"/>
              <a:chOff x="1616148" y="1350335"/>
              <a:chExt cx="5027135" cy="138223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616148" y="1594883"/>
                <a:ext cx="5027135" cy="11376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" name="Snip Same Side Corner Rectangle 7"/>
              <p:cNvSpPr/>
              <p:nvPr/>
            </p:nvSpPr>
            <p:spPr>
              <a:xfrm rot="10800000">
                <a:off x="1754372" y="1350335"/>
                <a:ext cx="1222744" cy="1071478"/>
              </a:xfrm>
              <a:prstGeom prst="snip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L-Shape 8"/>
              <p:cNvSpPr/>
              <p:nvPr/>
            </p:nvSpPr>
            <p:spPr>
              <a:xfrm flipH="1">
                <a:off x="6209910" y="2299193"/>
                <a:ext cx="433373" cy="433373"/>
              </a:xfrm>
              <a:prstGeom prst="corne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307252" y="1873786"/>
                <a:ext cx="29514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3200" b="1" dirty="0" smtClean="0">
                    <a:latin typeface="TH Sarabun New" pitchFamily="34" charset="-34"/>
                    <a:cs typeface="TH Sarabun New" pitchFamily="34" charset="-34"/>
                  </a:rPr>
                  <a:t>ความปลอดภัยของข้อมูล</a:t>
                </a:r>
                <a:endParaRPr lang="th-TH" sz="3200" b="1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4" t="55686" r="71509" b="21137"/>
            <a:stretch/>
          </p:blipFill>
          <p:spPr>
            <a:xfrm>
              <a:off x="1409193" y="3908073"/>
              <a:ext cx="1222744" cy="1191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75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การเก็บข้อมูลเดียวกันไว้หลายๆ ที่ เมื่อมีการปรับปรุงข้อมูลแต่ปรับปรุงไม่ครบทุกที่ จะทำให้เกิดปัญหาความขัดแย้งกัน แต่การจัดเก็บข้อมูลในระบบฐานข้อมูลจะช่วยลดความขัดแย้งของข้อมูล เช่น เมื่อมีการเปลี่ยนชื่อ ต้องทำการแก้ไขทุกที่ที่เก็บข้อมูลไว้ </a:t>
            </a:r>
            <a:endParaRPr lang="th-TH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05461" y="0"/>
            <a:ext cx="5065236" cy="1454566"/>
            <a:chOff x="1260249" y="5428436"/>
            <a:chExt cx="5065236" cy="1454566"/>
          </a:xfrm>
        </p:grpSpPr>
        <p:grpSp>
          <p:nvGrpSpPr>
            <p:cNvPr id="12" name="Group 11"/>
            <p:cNvGrpSpPr/>
            <p:nvPr/>
          </p:nvGrpSpPr>
          <p:grpSpPr>
            <a:xfrm>
              <a:off x="1260249" y="5500771"/>
              <a:ext cx="5065236" cy="1382231"/>
              <a:chOff x="1616148" y="1350335"/>
              <a:chExt cx="5065236" cy="1382231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16148" y="1594883"/>
                <a:ext cx="5027135" cy="11376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234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Snip Same Side Corner Rectangle 14"/>
              <p:cNvSpPr/>
              <p:nvPr/>
            </p:nvSpPr>
            <p:spPr>
              <a:xfrm rot="10800000">
                <a:off x="1754372" y="1350335"/>
                <a:ext cx="1222744" cy="1071478"/>
              </a:xfrm>
              <a:prstGeom prst="snip2SameRect">
                <a:avLst/>
              </a:prstGeom>
              <a:solidFill>
                <a:srgbClr val="6234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" name="L-Shape 15"/>
              <p:cNvSpPr/>
              <p:nvPr/>
            </p:nvSpPr>
            <p:spPr>
              <a:xfrm flipH="1">
                <a:off x="6209910" y="2299193"/>
                <a:ext cx="433373" cy="433373"/>
              </a:xfrm>
              <a:prstGeom prst="corner">
                <a:avLst/>
              </a:prstGeom>
              <a:solidFill>
                <a:srgbClr val="6234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930036" y="1873786"/>
                <a:ext cx="37513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3200" b="1" dirty="0" smtClean="0">
                    <a:latin typeface="TH Sarabun New" pitchFamily="34" charset="-34"/>
                    <a:cs typeface="TH Sarabun New" pitchFamily="34" charset="-34"/>
                  </a:rPr>
                  <a:t>หลีกเลี่ยงความขัดแย้งของข้อมูล</a:t>
                </a:r>
                <a:endParaRPr lang="th-TH" sz="3200" b="1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97" t="68937" r="5992" b="7886"/>
            <a:stretch/>
          </p:blipFill>
          <p:spPr>
            <a:xfrm>
              <a:off x="1465912" y="5428436"/>
              <a:ext cx="1109306" cy="1191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14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5453</TotalTime>
  <Words>582</Words>
  <Application>Microsoft Office PowerPoint</Application>
  <PresentationFormat>Custom</PresentationFormat>
  <Paragraphs>55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Angsana New</vt:lpstr>
      <vt:lpstr>TH SarabunPSK</vt:lpstr>
      <vt:lpstr>Calibri</vt:lpstr>
      <vt:lpstr>Cordia New</vt:lpstr>
      <vt:lpstr>TH Sarabun New</vt:lpstr>
      <vt:lpstr>AngsanaUPC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SDSSRU</cp:lastModifiedBy>
  <cp:revision>512</cp:revision>
  <cp:lastPrinted>2018-11-28T09:15:33Z</cp:lastPrinted>
  <dcterms:created xsi:type="dcterms:W3CDTF">2017-09-19T00:56:44Z</dcterms:created>
  <dcterms:modified xsi:type="dcterms:W3CDTF">2020-01-02T00:42:38Z</dcterms:modified>
</cp:coreProperties>
</file>