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48" r:id="rId2"/>
  </p:sldIdLst>
  <p:sldSz cx="13322300" cy="7467600"/>
  <p:notesSz cx="6797675" cy="9928225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dia New" panose="020B0304020202020204" pitchFamily="34" charset="-34"/>
      <p:regular r:id="rId12"/>
      <p:bold r:id="rId13"/>
      <p:italic r:id="rId14"/>
      <p:boldItalic r:id="rId15"/>
    </p:embeddedFont>
    <p:embeddedFont>
      <p:font typeface="TH Sarabun New" panose="020B0604020202020204" charset="-34"/>
      <p:regular r:id="rId16"/>
      <p:bold r:id="rId17"/>
      <p:italic r:id="rId18"/>
      <p:boldItalic r:id="rId19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77FF33"/>
    <a:srgbClr val="99FF66"/>
    <a:srgbClr val="CCFF33"/>
    <a:srgbClr val="EEE800"/>
    <a:srgbClr val="EBE600"/>
    <a:srgbClr val="FF9966"/>
    <a:srgbClr val="FF7C80"/>
    <a:srgbClr val="EBF6DE"/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960" y="-264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4538"/>
            <a:ext cx="6638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มนมุมสี่เหลี่ยมผืนผ้าด้านเดียวกัน 60"/>
          <p:cNvSpPr/>
          <p:nvPr/>
        </p:nvSpPr>
        <p:spPr>
          <a:xfrm rot="16200000">
            <a:off x="6529576" y="-6019806"/>
            <a:ext cx="627129" cy="129583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1114424" y="105410"/>
            <a:ext cx="572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การพัฒนาโครงงานทางด้านเทคโนโลยี</a:t>
            </a:r>
            <a:endParaRPr lang="th-TH" sz="40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363982" y="145788"/>
            <a:ext cx="627130" cy="62713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114423" y="895880"/>
            <a:ext cx="11525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การพัฒนาโครงงานทางด้านเทคโนโลยีจำเป็นต้องใช้แนวคิดเชิงคำนวณเพื่อแก้ปัญหาต่าง</a:t>
            </a:r>
            <a:r>
              <a:rPr lang="th-TH" sz="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 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ๆ ได้อย่างเป็น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มี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ขั้นตอนเบื้องต้น 6 ขั้นตอน ได้แก่ </a:t>
            </a:r>
            <a:endParaRPr lang="en-US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0" y="1371599"/>
            <a:ext cx="13322300" cy="5686425"/>
          </a:xfrm>
          <a:prstGeom prst="rect">
            <a:avLst/>
          </a:prstGeom>
          <a:solidFill>
            <a:srgbClr val="FF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กลุ่ม 71"/>
          <p:cNvGrpSpPr/>
          <p:nvPr/>
        </p:nvGrpSpPr>
        <p:grpSpPr>
          <a:xfrm>
            <a:off x="4761321" y="2324099"/>
            <a:ext cx="3805832" cy="3807793"/>
            <a:chOff x="4761321" y="2400299"/>
            <a:chExt cx="3805832" cy="3807793"/>
          </a:xfrm>
        </p:grpSpPr>
        <p:sp>
          <p:nvSpPr>
            <p:cNvPr id="73" name="บล็อกส่วนโค้ง 72"/>
            <p:cNvSpPr/>
            <p:nvPr/>
          </p:nvSpPr>
          <p:spPr>
            <a:xfrm>
              <a:off x="4761325" y="2400305"/>
              <a:ext cx="3805828" cy="3805829"/>
            </a:xfrm>
            <a:prstGeom prst="blockArc">
              <a:avLst>
                <a:gd name="adj1" fmla="val 14208558"/>
                <a:gd name="adj2" fmla="val 18273123"/>
                <a:gd name="adj3" fmla="val 2422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บล็อกส่วนโค้ง 73"/>
            <p:cNvSpPr/>
            <p:nvPr/>
          </p:nvSpPr>
          <p:spPr>
            <a:xfrm>
              <a:off x="4761323" y="2402263"/>
              <a:ext cx="3805828" cy="3805829"/>
            </a:xfrm>
            <a:prstGeom prst="blockArc">
              <a:avLst>
                <a:gd name="adj1" fmla="val 10800000"/>
                <a:gd name="adj2" fmla="val 14213153"/>
                <a:gd name="adj3" fmla="val 24301"/>
              </a:avLst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บล็อกส่วนโค้ง 74"/>
            <p:cNvSpPr/>
            <p:nvPr/>
          </p:nvSpPr>
          <p:spPr>
            <a:xfrm flipH="1">
              <a:off x="4761325" y="2400301"/>
              <a:ext cx="3805828" cy="3805829"/>
            </a:xfrm>
            <a:prstGeom prst="blockArc">
              <a:avLst>
                <a:gd name="adj1" fmla="val 10800000"/>
                <a:gd name="adj2" fmla="val 14157708"/>
                <a:gd name="adj3" fmla="val 24385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บล็อกส่วนโค้ง 75"/>
            <p:cNvSpPr/>
            <p:nvPr/>
          </p:nvSpPr>
          <p:spPr>
            <a:xfrm flipV="1">
              <a:off x="4761322" y="2400300"/>
              <a:ext cx="3805828" cy="3805829"/>
            </a:xfrm>
            <a:prstGeom prst="blockArc">
              <a:avLst>
                <a:gd name="adj1" fmla="val 14208558"/>
                <a:gd name="adj2" fmla="val 18273123"/>
                <a:gd name="adj3" fmla="val 242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บล็อกส่วนโค้ง 76"/>
            <p:cNvSpPr/>
            <p:nvPr/>
          </p:nvSpPr>
          <p:spPr>
            <a:xfrm flipV="1">
              <a:off x="4761321" y="2400299"/>
              <a:ext cx="3805828" cy="3805829"/>
            </a:xfrm>
            <a:prstGeom prst="blockArc">
              <a:avLst>
                <a:gd name="adj1" fmla="val 10800000"/>
                <a:gd name="adj2" fmla="val 14213153"/>
                <a:gd name="adj3" fmla="val 2430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บล็อกส่วนโค้ง 77"/>
            <p:cNvSpPr/>
            <p:nvPr/>
          </p:nvSpPr>
          <p:spPr>
            <a:xfrm flipH="1" flipV="1">
              <a:off x="4761325" y="2400305"/>
              <a:ext cx="3805828" cy="3805829"/>
            </a:xfrm>
            <a:prstGeom prst="blockArc">
              <a:avLst>
                <a:gd name="adj1" fmla="val 10800000"/>
                <a:gd name="adj2" fmla="val 14157708"/>
                <a:gd name="adj3" fmla="val 24385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วงรี 78"/>
          <p:cNvSpPr/>
          <p:nvPr/>
        </p:nvSpPr>
        <p:spPr>
          <a:xfrm>
            <a:off x="5770562" y="3343444"/>
            <a:ext cx="1781176" cy="1771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วงรี 79"/>
          <p:cNvSpPr/>
          <p:nvPr/>
        </p:nvSpPr>
        <p:spPr>
          <a:xfrm>
            <a:off x="6321339" y="24288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วงรี 80"/>
          <p:cNvSpPr/>
          <p:nvPr/>
        </p:nvSpPr>
        <p:spPr>
          <a:xfrm>
            <a:off x="5084762" y="320040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วงรี 81"/>
          <p:cNvSpPr/>
          <p:nvPr/>
        </p:nvSpPr>
        <p:spPr>
          <a:xfrm>
            <a:off x="7551738" y="320040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วงรี 82"/>
          <p:cNvSpPr/>
          <p:nvPr/>
        </p:nvSpPr>
        <p:spPr>
          <a:xfrm>
            <a:off x="5084762" y="45624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วงรี 83"/>
          <p:cNvSpPr/>
          <p:nvPr/>
        </p:nvSpPr>
        <p:spPr>
          <a:xfrm>
            <a:off x="7551738" y="45624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วงรี 84"/>
          <p:cNvSpPr/>
          <p:nvPr/>
        </p:nvSpPr>
        <p:spPr>
          <a:xfrm>
            <a:off x="6318250" y="534352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กลุ่ม 86"/>
          <p:cNvGrpSpPr/>
          <p:nvPr/>
        </p:nvGrpSpPr>
        <p:grpSpPr>
          <a:xfrm>
            <a:off x="6661149" y="1752600"/>
            <a:ext cx="2997201" cy="573463"/>
            <a:chOff x="6661149" y="1828800"/>
            <a:chExt cx="2997201" cy="573463"/>
          </a:xfrm>
        </p:grpSpPr>
        <p:cxnSp>
          <p:nvCxnSpPr>
            <p:cNvPr id="88" name="ตัวเชื่อมต่อตรง 87"/>
            <p:cNvCxnSpPr/>
            <p:nvPr/>
          </p:nvCxnSpPr>
          <p:spPr>
            <a:xfrm flipV="1">
              <a:off x="6661149" y="1933575"/>
              <a:ext cx="0" cy="468688"/>
            </a:xfrm>
            <a:prstGeom prst="line">
              <a:avLst/>
            </a:prstGeom>
            <a:ln w="12700">
              <a:solidFill>
                <a:srgbClr val="FFCC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/>
            <p:cNvCxnSpPr>
              <a:endCxn id="90" idx="2"/>
            </p:cNvCxnSpPr>
            <p:nvPr/>
          </p:nvCxnSpPr>
          <p:spPr>
            <a:xfrm>
              <a:off x="6661149" y="1933575"/>
              <a:ext cx="2787651" cy="0"/>
            </a:xfrm>
            <a:prstGeom prst="line">
              <a:avLst/>
            </a:prstGeom>
            <a:ln w="12700">
              <a:solidFill>
                <a:srgbClr val="FFCC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วงรี 89"/>
            <p:cNvSpPr/>
            <p:nvPr/>
          </p:nvSpPr>
          <p:spPr>
            <a:xfrm>
              <a:off x="9448800" y="1828800"/>
              <a:ext cx="209550" cy="20955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กลุ่ม 90"/>
          <p:cNvGrpSpPr/>
          <p:nvPr/>
        </p:nvGrpSpPr>
        <p:grpSpPr>
          <a:xfrm>
            <a:off x="8347074" y="3238669"/>
            <a:ext cx="1311276" cy="209550"/>
            <a:chOff x="8347074" y="3314869"/>
            <a:chExt cx="1311276" cy="209550"/>
          </a:xfrm>
        </p:grpSpPr>
        <p:cxnSp>
          <p:nvCxnSpPr>
            <p:cNvPr id="92" name="ตัวเชื่อมต่อตรง 91"/>
            <p:cNvCxnSpPr/>
            <p:nvPr/>
          </p:nvCxnSpPr>
          <p:spPr>
            <a:xfrm>
              <a:off x="8347074" y="3419644"/>
              <a:ext cx="1101726" cy="0"/>
            </a:xfrm>
            <a:prstGeom prst="line">
              <a:avLst/>
            </a:prstGeom>
            <a:ln w="12700">
              <a:solidFill>
                <a:srgbClr val="FF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วงรี 92"/>
            <p:cNvSpPr/>
            <p:nvPr/>
          </p:nvSpPr>
          <p:spPr>
            <a:xfrm>
              <a:off x="9448800" y="3314869"/>
              <a:ext cx="209550" cy="20955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8375649" y="4943475"/>
            <a:ext cx="1282701" cy="209550"/>
            <a:chOff x="8375649" y="5019675"/>
            <a:chExt cx="1282701" cy="209550"/>
          </a:xfrm>
        </p:grpSpPr>
        <p:cxnSp>
          <p:nvCxnSpPr>
            <p:cNvPr id="95" name="ตัวเชื่อมต่อตรง 94"/>
            <p:cNvCxnSpPr>
              <a:endCxn id="96" idx="2"/>
            </p:cNvCxnSpPr>
            <p:nvPr/>
          </p:nvCxnSpPr>
          <p:spPr>
            <a:xfrm>
              <a:off x="8375649" y="5124450"/>
              <a:ext cx="1073151" cy="0"/>
            </a:xfrm>
            <a:prstGeom prst="line">
              <a:avLst/>
            </a:prstGeom>
            <a:ln w="12700">
              <a:solidFill>
                <a:srgbClr val="FF7C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วงรี 95"/>
            <p:cNvSpPr/>
            <p:nvPr/>
          </p:nvSpPr>
          <p:spPr>
            <a:xfrm>
              <a:off x="9448800" y="5019675"/>
              <a:ext cx="209550" cy="20955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กลุ่ม 96"/>
          <p:cNvGrpSpPr/>
          <p:nvPr/>
        </p:nvGrpSpPr>
        <p:grpSpPr>
          <a:xfrm>
            <a:off x="3654581" y="3238669"/>
            <a:ext cx="1320801" cy="209550"/>
            <a:chOff x="3654581" y="3314869"/>
            <a:chExt cx="1320801" cy="209550"/>
          </a:xfrm>
        </p:grpSpPr>
        <p:cxnSp>
          <p:nvCxnSpPr>
            <p:cNvPr id="98" name="ตัวเชื่อมต่อตรง 97"/>
            <p:cNvCxnSpPr/>
            <p:nvPr/>
          </p:nvCxnSpPr>
          <p:spPr>
            <a:xfrm>
              <a:off x="3873656" y="3419644"/>
              <a:ext cx="1101726" cy="0"/>
            </a:xfrm>
            <a:prstGeom prst="line">
              <a:avLst/>
            </a:prstGeom>
            <a:ln w="12700">
              <a:solidFill>
                <a:srgbClr val="F0EA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วงรี 98"/>
            <p:cNvSpPr/>
            <p:nvPr/>
          </p:nvSpPr>
          <p:spPr>
            <a:xfrm>
              <a:off x="3654581" y="3314869"/>
              <a:ext cx="209550" cy="209550"/>
            </a:xfrm>
            <a:prstGeom prst="ellipse">
              <a:avLst/>
            </a:prstGeom>
            <a:solidFill>
              <a:srgbClr val="F0E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กลุ่ม 99"/>
          <p:cNvGrpSpPr/>
          <p:nvPr/>
        </p:nvGrpSpPr>
        <p:grpSpPr>
          <a:xfrm>
            <a:off x="3654581" y="4953000"/>
            <a:ext cx="1297145" cy="209550"/>
            <a:chOff x="3654581" y="5029200"/>
            <a:chExt cx="1297145" cy="209550"/>
          </a:xfrm>
        </p:grpSpPr>
        <p:sp>
          <p:nvSpPr>
            <p:cNvPr id="101" name="วงรี 100"/>
            <p:cNvSpPr/>
            <p:nvPr/>
          </p:nvSpPr>
          <p:spPr>
            <a:xfrm>
              <a:off x="3654581" y="5029200"/>
              <a:ext cx="209550" cy="2095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ตัวเชื่อมต่อตรง 101"/>
            <p:cNvCxnSpPr/>
            <p:nvPr/>
          </p:nvCxnSpPr>
          <p:spPr>
            <a:xfrm>
              <a:off x="3850000" y="5143500"/>
              <a:ext cx="1101726" cy="0"/>
            </a:xfrm>
            <a:prstGeom prst="line">
              <a:avLst/>
            </a:prstGeom>
            <a:ln w="127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กลุ่ม 102"/>
          <p:cNvGrpSpPr/>
          <p:nvPr/>
        </p:nvGrpSpPr>
        <p:grpSpPr>
          <a:xfrm>
            <a:off x="3654581" y="6136063"/>
            <a:ext cx="3012829" cy="468688"/>
            <a:chOff x="3654581" y="6212263"/>
            <a:chExt cx="3012829" cy="468688"/>
          </a:xfrm>
        </p:grpSpPr>
        <p:cxnSp>
          <p:nvCxnSpPr>
            <p:cNvPr id="104" name="ตัวเชื่อมต่อตรง 103"/>
            <p:cNvCxnSpPr/>
            <p:nvPr/>
          </p:nvCxnSpPr>
          <p:spPr>
            <a:xfrm flipV="1">
              <a:off x="6667410" y="6212263"/>
              <a:ext cx="0" cy="363913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ตัวเชื่อมต่อตรง 104"/>
            <p:cNvCxnSpPr/>
            <p:nvPr/>
          </p:nvCxnSpPr>
          <p:spPr>
            <a:xfrm>
              <a:off x="3879759" y="6576176"/>
              <a:ext cx="2787651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วงรี 105"/>
            <p:cNvSpPr/>
            <p:nvPr/>
          </p:nvSpPr>
          <p:spPr>
            <a:xfrm>
              <a:off x="3654581" y="6471401"/>
              <a:ext cx="209550" cy="2095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สี่เหลี่ยมผืนผ้า 106"/>
          <p:cNvSpPr/>
          <p:nvPr/>
        </p:nvSpPr>
        <p:spPr>
          <a:xfrm>
            <a:off x="9737723" y="1408448"/>
            <a:ext cx="345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B52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กำหนดปัญหา</a:t>
            </a:r>
            <a:endParaRPr lang="th-TH" sz="2400" dirty="0" smtClean="0">
              <a:solidFill>
                <a:srgbClr val="FFB52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กำหนดปัญหา วิเคราะห์ความเป็นไปได้</a:t>
            </a: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และวางแผน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8" name="สี่เหลี่ยมผืนผ้า 107"/>
          <p:cNvSpPr/>
          <p:nvPr/>
        </p:nvSpPr>
        <p:spPr>
          <a:xfrm>
            <a:off x="9737722" y="2774057"/>
            <a:ext cx="3584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99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วิเคราะห์ระบบ</a:t>
            </a:r>
            <a:endParaRPr lang="th-TH" sz="2400" dirty="0" smtClean="0">
              <a:solidFill>
                <a:srgbClr val="FF99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ขั้นตอนการทำความเข้าใจกับระบบงาน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ระบบงานปัจจุบันและ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ระบบงาน ที่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จะพัฒนาขึ้นมาแทนที่ หรือระบบงานที่พัฒนาขึ้นใหม่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สี่เหลี่ยมผืนผ้า 108"/>
          <p:cNvSpPr/>
          <p:nvPr/>
        </p:nvSpPr>
        <p:spPr>
          <a:xfrm>
            <a:off x="9737723" y="4905463"/>
            <a:ext cx="306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ออกแบบระบบ</a:t>
            </a: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ขั้นตอนการกำหนดวิธีการแก้ปัญหาต่าง ๆ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ขั้นตอนการวิเคราะห์ระบบ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0" name="สี่เหลี่ยมผืนผ้า 109"/>
          <p:cNvSpPr/>
          <p:nvPr/>
        </p:nvSpPr>
        <p:spPr>
          <a:xfrm>
            <a:off x="363982" y="5948458"/>
            <a:ext cx="3096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 และทดสอบระบบ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ขั้นตอนการดำเนินงานต่าง ๆ เพื่อพัฒนา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โดย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ดำเนินงานตามการออกแบบจากขั้นตอนการออกแบบระบบ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1" name="สี่เหลี่ยมผืนผ้า 110"/>
          <p:cNvSpPr/>
          <p:nvPr/>
        </p:nvSpPr>
        <p:spPr>
          <a:xfrm>
            <a:off x="73600" y="4163276"/>
            <a:ext cx="3387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ติดตั้งระบบ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ขั้นตอนการนำซอฟต์แวร์และระบบงานใหม่ที่เสร็จ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สมบูรณ์มา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ติดตั้งในสภาพแวดล้อมการทำงานจริง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เอกสารการติดตั้งระบบงานใหม่และคู่มือการใช้งาน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2" name="สี่เหลี่ยมผืนผ้า 111"/>
          <p:cNvSpPr/>
          <p:nvPr/>
        </p:nvSpPr>
        <p:spPr>
          <a:xfrm>
            <a:off x="73600" y="2549527"/>
            <a:ext cx="3387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บำรุงรักษาระบบ</a:t>
            </a: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ขั้นตอนการดูแลระบบต่าง 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แก้ไข เพิ่มเติม หรือปรับเปลี่ยนระบบในการทำงาน 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93" y="2536696"/>
            <a:ext cx="495633" cy="47015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05" y="3225123"/>
            <a:ext cx="670833" cy="63635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89" y="4672353"/>
            <a:ext cx="491297" cy="46604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6" y="5439099"/>
            <a:ext cx="609748" cy="46826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86" y="4652942"/>
            <a:ext cx="634752" cy="50008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5" y="3257869"/>
            <a:ext cx="601794" cy="570861"/>
          </a:xfrm>
          <a:prstGeom prst="rect">
            <a:avLst/>
          </a:prstGeom>
        </p:spPr>
      </p:pic>
      <p:pic>
        <p:nvPicPr>
          <p:cNvPr id="55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3" descr="C:\Users\taksaporn\Desktop\1.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8"/>
          <a:stretch/>
        </p:blipFill>
        <p:spPr bwMode="auto">
          <a:xfrm flipH="1">
            <a:off x="6187788" y="3448219"/>
            <a:ext cx="959244" cy="15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2" grpId="0" animBg="1"/>
      <p:bldP spid="69" grpId="0"/>
      <p:bldP spid="7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106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Angsana New</vt:lpstr>
      <vt:lpstr>Calibri</vt:lpstr>
      <vt:lpstr>Cordia New</vt:lpstr>
      <vt:lpstr>TH Sarabun New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384</cp:revision>
  <cp:lastPrinted>2018-01-30T07:49:07Z</cp:lastPrinted>
  <dcterms:created xsi:type="dcterms:W3CDTF">2017-09-19T00:56:44Z</dcterms:created>
  <dcterms:modified xsi:type="dcterms:W3CDTF">2019-10-21T06:50:47Z</dcterms:modified>
</cp:coreProperties>
</file>