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318" r:id="rId3"/>
    <p:sldId id="319" r:id="rId4"/>
    <p:sldId id="290" r:id="rId5"/>
    <p:sldId id="291" r:id="rId6"/>
    <p:sldId id="292" r:id="rId7"/>
    <p:sldId id="293" r:id="rId8"/>
    <p:sldId id="326" r:id="rId9"/>
    <p:sldId id="320" r:id="rId10"/>
    <p:sldId id="321" r:id="rId11"/>
    <p:sldId id="322" r:id="rId12"/>
    <p:sldId id="323" r:id="rId13"/>
    <p:sldId id="324" r:id="rId14"/>
    <p:sldId id="325" r:id="rId15"/>
  </p:sldIdLst>
  <p:sldSz cx="13322300" cy="7467600"/>
  <p:notesSz cx="9926638" cy="6797675"/>
  <p:embeddedFontLst>
    <p:embeddedFont>
      <p:font typeface="Angsana New" panose="02020603050405020304" pitchFamily="18" charset="-34"/>
      <p:regular r:id="rId18"/>
      <p:bold r:id="rId19"/>
      <p:italic r:id="rId20"/>
      <p:boldItalic r:id="rId21"/>
    </p:embeddedFont>
    <p:embeddedFont>
      <p:font typeface="TH Sarabun New" panose="020B0604020202020204" charset="-34"/>
      <p:regular r:id="rId22"/>
      <p:bold r:id="rId23"/>
      <p:italic r:id="rId24"/>
      <p:boldItalic r:id="rId25"/>
    </p:embeddedFont>
    <p:embeddedFont>
      <p:font typeface="AngsanaUPC" panose="02020603050405020304" pitchFamily="18" charset="-34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ordia New" panose="020B0304020202020204" pitchFamily="34" charset="-34"/>
      <p:regular r:id="rId34"/>
      <p:bold r:id="rId35"/>
      <p:italic r:id="rId36"/>
      <p:boldItalic r:id="rId37"/>
    </p:embeddedFont>
  </p:embeddedFontLst>
  <p:defaultTextStyle>
    <a:defPPr>
      <a:defRPr lang="th-TH"/>
    </a:defPPr>
    <a:lvl1pPr marL="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59399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187988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1781983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2375977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2969971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3563965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4157960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4751954" algn="l" defTabSz="1187988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>
          <p15:clr>
            <a:srgbClr val="A4A3A4"/>
          </p15:clr>
        </p15:guide>
        <p15:guide id="2" pos="41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2D2"/>
    <a:srgbClr val="FF6969"/>
    <a:srgbClr val="78B832"/>
    <a:srgbClr val="FFE48F"/>
    <a:srgbClr val="CFB4DE"/>
    <a:srgbClr val="FFBDBD"/>
    <a:srgbClr val="512373"/>
    <a:srgbClr val="C1EFFF"/>
    <a:srgbClr val="B6DF89"/>
    <a:srgbClr val="29C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93" autoAdjust="0"/>
    <p:restoredTop sz="98821" autoAdjust="0"/>
  </p:normalViewPr>
  <p:slideViewPr>
    <p:cSldViewPr snapToGrid="0" showGuides="1">
      <p:cViewPr>
        <p:scale>
          <a:sx n="60" d="100"/>
          <a:sy n="60" d="100"/>
        </p:scale>
        <p:origin x="-834" y="-162"/>
      </p:cViewPr>
      <p:guideLst>
        <p:guide orient="horz" pos="2352"/>
        <p:guide pos="41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949" y="0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9FD4-3FF5-43CB-B962-09ADFC31861E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98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949" y="6456398"/>
            <a:ext cx="4302442" cy="3401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2C582-BD26-45E2-A7E4-B014EEE8A1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E21980-6D6E-41E6-9B87-CE82BDA2C158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9588"/>
            <a:ext cx="45481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DC3DCE-ABB4-4315-955F-B07EF0EAE0D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333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5622791" y="6456607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vert="horz" wrap="square" lIns="93177" tIns="46589" rIns="93177" bIns="46589" anchor="b" anchorCtr="0" compatLnSpc="1"/>
          <a:lstStyle/>
          <a:p>
            <a:pPr algn="r" defTabSz="93177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pPr algn="r" defTabSz="93177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</a:t>
            </a:fld>
            <a:endParaRPr lang="th-TH" sz="1200">
              <a:solidFill>
                <a:srgbClr val="000000"/>
              </a:solidFill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A5CF2-37C2-45BA-A5A1-7F1FC0D91701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91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9173" y="2319797"/>
            <a:ext cx="11323955" cy="16006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8345" y="4231640"/>
            <a:ext cx="9325610" cy="1908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3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1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69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1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94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12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8667" y="299051"/>
            <a:ext cx="2997518" cy="637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6115" y="299051"/>
            <a:ext cx="8770514" cy="63716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54882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910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370" y="4798625"/>
            <a:ext cx="11323955" cy="1483148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370" y="3165088"/>
            <a:ext cx="11323955" cy="1633537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9399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8798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8198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759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699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63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579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519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35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6115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2169" y="1742440"/>
            <a:ext cx="5884016" cy="49282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351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671567"/>
            <a:ext cx="5886329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115" y="2368197"/>
            <a:ext cx="5886329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67544" y="1671567"/>
            <a:ext cx="5888642" cy="69663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3994" indent="0">
              <a:buNone/>
              <a:defRPr sz="2600" b="1"/>
            </a:lvl2pPr>
            <a:lvl3pPr marL="1187988" indent="0">
              <a:buNone/>
              <a:defRPr sz="2300" b="1"/>
            </a:lvl3pPr>
            <a:lvl4pPr marL="1781983" indent="0">
              <a:buNone/>
              <a:defRPr sz="2100" b="1"/>
            </a:lvl4pPr>
            <a:lvl5pPr marL="2375977" indent="0">
              <a:buNone/>
              <a:defRPr sz="2100" b="1"/>
            </a:lvl5pPr>
            <a:lvl6pPr marL="2969971" indent="0">
              <a:buNone/>
              <a:defRPr sz="2100" b="1"/>
            </a:lvl6pPr>
            <a:lvl7pPr marL="3563965" indent="0">
              <a:buNone/>
              <a:defRPr sz="2100" b="1"/>
            </a:lvl7pPr>
            <a:lvl8pPr marL="4157960" indent="0">
              <a:buNone/>
              <a:defRPr sz="2100" b="1"/>
            </a:lvl8pPr>
            <a:lvl9pPr marL="475195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67544" y="2368197"/>
            <a:ext cx="5888642" cy="430251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936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021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058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16" y="297321"/>
            <a:ext cx="4382945" cy="126534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8649" y="297322"/>
            <a:ext cx="7447536" cy="6373390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6116" y="1562665"/>
            <a:ext cx="4382945" cy="5108046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26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264" y="5227320"/>
            <a:ext cx="7993380" cy="617115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11264" y="667244"/>
            <a:ext cx="7993380" cy="4480560"/>
          </a:xfrm>
        </p:spPr>
        <p:txBody>
          <a:bodyPr/>
          <a:lstStyle>
            <a:lvl1pPr marL="0" indent="0">
              <a:buNone/>
              <a:defRPr sz="4200"/>
            </a:lvl1pPr>
            <a:lvl2pPr marL="593994" indent="0">
              <a:buNone/>
              <a:defRPr sz="3600"/>
            </a:lvl2pPr>
            <a:lvl3pPr marL="1187988" indent="0">
              <a:buNone/>
              <a:defRPr sz="3100"/>
            </a:lvl3pPr>
            <a:lvl4pPr marL="1781983" indent="0">
              <a:buNone/>
              <a:defRPr sz="2600"/>
            </a:lvl4pPr>
            <a:lvl5pPr marL="2375977" indent="0">
              <a:buNone/>
              <a:defRPr sz="2600"/>
            </a:lvl5pPr>
            <a:lvl6pPr marL="2969971" indent="0">
              <a:buNone/>
              <a:defRPr sz="2600"/>
            </a:lvl6pPr>
            <a:lvl7pPr marL="3563965" indent="0">
              <a:buNone/>
              <a:defRPr sz="2600"/>
            </a:lvl7pPr>
            <a:lvl8pPr marL="4157960" indent="0">
              <a:buNone/>
              <a:defRPr sz="2600"/>
            </a:lvl8pPr>
            <a:lvl9pPr marL="4751954" indent="0">
              <a:buNone/>
              <a:defRPr sz="26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11264" y="5844435"/>
            <a:ext cx="7993380" cy="876405"/>
          </a:xfrm>
        </p:spPr>
        <p:txBody>
          <a:bodyPr/>
          <a:lstStyle>
            <a:lvl1pPr marL="0" indent="0">
              <a:buNone/>
              <a:defRPr sz="1800"/>
            </a:lvl1pPr>
            <a:lvl2pPr marL="593994" indent="0">
              <a:buNone/>
              <a:defRPr sz="1600"/>
            </a:lvl2pPr>
            <a:lvl3pPr marL="1187988" indent="0">
              <a:buNone/>
              <a:defRPr sz="1300"/>
            </a:lvl3pPr>
            <a:lvl4pPr marL="1781983" indent="0">
              <a:buNone/>
              <a:defRPr sz="1200"/>
            </a:lvl4pPr>
            <a:lvl5pPr marL="2375977" indent="0">
              <a:buNone/>
              <a:defRPr sz="1200"/>
            </a:lvl5pPr>
            <a:lvl6pPr marL="2969971" indent="0">
              <a:buNone/>
              <a:defRPr sz="1200"/>
            </a:lvl6pPr>
            <a:lvl7pPr marL="3563965" indent="0">
              <a:buNone/>
              <a:defRPr sz="1200"/>
            </a:lvl7pPr>
            <a:lvl8pPr marL="4157960" indent="0">
              <a:buNone/>
              <a:defRPr sz="1200"/>
            </a:lvl8pPr>
            <a:lvl9pPr marL="475195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417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6115" y="299050"/>
            <a:ext cx="11990070" cy="1244600"/>
          </a:xfrm>
          <a:prstGeom prst="rect">
            <a:avLst/>
          </a:prstGeom>
        </p:spPr>
        <p:txBody>
          <a:bodyPr vert="horz" lIns="118799" tIns="59399" rIns="118799" bIns="5939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6115" y="1742440"/>
            <a:ext cx="11990070" cy="4928271"/>
          </a:xfrm>
          <a:prstGeom prst="rect">
            <a:avLst/>
          </a:prstGeom>
        </p:spPr>
        <p:txBody>
          <a:bodyPr vert="horz" lIns="118799" tIns="59399" rIns="118799" bIns="593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115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4E432-E285-4356-96C5-8842C42F5553}" type="datetimeFigureOut">
              <a:rPr lang="th-TH" smtClean="0"/>
              <a:t>30/01/63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51786" y="6921359"/>
            <a:ext cx="4218728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47648" y="6921359"/>
            <a:ext cx="3108537" cy="397581"/>
          </a:xfrm>
          <a:prstGeom prst="rect">
            <a:avLst/>
          </a:prstGeom>
        </p:spPr>
        <p:txBody>
          <a:bodyPr vert="horz" lIns="118799" tIns="59399" rIns="118799" bIns="5939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83F26-6358-490C-B628-F2C9567072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145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87988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496" indent="-445496" algn="l" defTabSz="1187988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65241" indent="-371246" algn="l" defTabSz="118798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4986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78980" indent="-296997" algn="l" defTabSz="1187988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72974" indent="-296997" algn="l" defTabSz="1187988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6968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0963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4957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8951" indent="-296997" algn="l" defTabSz="1187988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9399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187988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983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375977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2969971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65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157960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4751954" algn="l" defTabSz="1187988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5,25\powerpoint\วิทยาการคำนวณ\ม.2 หน่วย3\pic\ปก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3322300" cy="749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31" y="1145520"/>
            <a:ext cx="3733045" cy="68298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มุมมน 12"/>
          <p:cNvSpPr/>
          <p:nvPr/>
        </p:nvSpPr>
        <p:spPr>
          <a:xfrm>
            <a:off x="366451" y="5753100"/>
            <a:ext cx="12672424" cy="1323976"/>
          </a:xfrm>
          <a:prstGeom prst="roundRect">
            <a:avLst>
              <a:gd name="adj" fmla="val 4829"/>
            </a:avLst>
          </a:prstGeom>
          <a:solidFill>
            <a:srgbClr val="FFFFFF">
              <a:alpha val="90000"/>
            </a:srgbClr>
          </a:solidFill>
          <a:ln>
            <a:solidFill>
              <a:srgbClr val="2992D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8" name="สี่เหลี่ยมผืนผ้า 13"/>
          <p:cNvSpPr/>
          <p:nvPr/>
        </p:nvSpPr>
        <p:spPr>
          <a:xfrm>
            <a:off x="0" y="5990411"/>
            <a:ext cx="13322300" cy="4021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876614" y="6000368"/>
            <a:ext cx="2312789" cy="443124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100" b="1" dirty="0" smtClean="0">
                <a:solidFill>
                  <a:schemeClr val="bg1"/>
                </a:solidFill>
                <a:latin typeface="TH Sarabun New" panose="020B0500040200020003" pitchFamily="34" charset="-34"/>
                <a:ea typeface="AngsanaUPC" charset="0"/>
                <a:cs typeface="TH Sarabun New" panose="020B0500040200020003" pitchFamily="34" charset="-34"/>
              </a:rPr>
              <a:t>ตัวชี้วัด</a:t>
            </a:r>
            <a:endParaRPr lang="th-TH" sz="2100" b="1" dirty="0">
              <a:solidFill>
                <a:schemeClr val="bg1"/>
              </a:solidFill>
              <a:latin typeface="TH Sarabun New" panose="020B0500040200020003" pitchFamily="34" charset="-34"/>
              <a:ea typeface="AngsanaUPC" charset="0"/>
              <a:cs typeface="TH Sarabun New" panose="020B0500040200020003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76614" y="6475660"/>
            <a:ext cx="11977075" cy="443124"/>
          </a:xfrm>
          <a:prstGeom prst="rect">
            <a:avLst/>
          </a:prstGeom>
        </p:spPr>
        <p:txBody>
          <a:bodyPr wrap="square" lIns="118799" tIns="59399" rIns="118799" bIns="59399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th-TH" sz="21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อภิปรายองค์ประกอบและหลักการทำงานของระบบคอมพิวเตอร์ และเทคโนโลยีการสื่อสาร เพื่อประยุกต์ใช้งานหรือแก้ปัญหาเบื้องต้น</a:t>
            </a:r>
            <a:endParaRPr lang="th-TH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7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8" name="มนมุมสี่เหลี่ยมผืนผ้าด้านทแยงมุม 24"/>
          <p:cNvSpPr/>
          <p:nvPr/>
        </p:nvSpPr>
        <p:spPr>
          <a:xfrm>
            <a:off x="285773" y="334054"/>
            <a:ext cx="3071071" cy="54886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9" name="สี่เหลี่ยมผืนผ้า 21"/>
          <p:cNvSpPr/>
          <p:nvPr/>
        </p:nvSpPr>
        <p:spPr>
          <a:xfrm rot="10800000" flipV="1">
            <a:off x="-30" y="334057"/>
            <a:ext cx="971580" cy="548862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1765" y="374003"/>
            <a:ext cx="2907638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31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</a:t>
            </a:r>
            <a:endParaRPr lang="en-US" sz="31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1" name="มนมุมสี่เหลี่ยมผืนผ้าด้านทแยงมุม 24"/>
          <p:cNvSpPr/>
          <p:nvPr/>
        </p:nvSpPr>
        <p:spPr>
          <a:xfrm>
            <a:off x="2558343" y="199349"/>
            <a:ext cx="994481" cy="683570"/>
          </a:xfrm>
          <a:prstGeom prst="round2DiagRect">
            <a:avLst>
              <a:gd name="adj1" fmla="val 48791"/>
              <a:gd name="adj2" fmla="val 0"/>
            </a:avLst>
          </a:prstGeom>
          <a:solidFill>
            <a:srgbClr val="2176A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785742" y="71455"/>
            <a:ext cx="539680" cy="1074065"/>
          </a:xfrm>
          <a:prstGeom prst="rect">
            <a:avLst/>
          </a:prstGeom>
        </p:spPr>
        <p:txBody>
          <a:bodyPr wrap="none" lIns="118799" tIns="59399" rIns="118799" bIns="59399">
            <a:spAutoFit/>
          </a:bodyPr>
          <a:lstStyle/>
          <a:p>
            <a:pPr algn="ctr"/>
            <a:r>
              <a:rPr lang="th-TH" sz="6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</a:p>
        </p:txBody>
      </p:sp>
      <p:sp>
        <p:nvSpPr>
          <p:cNvPr id="43" name="สี่เหลี่ยมผืนผ้า 14"/>
          <p:cNvSpPr/>
          <p:nvPr/>
        </p:nvSpPr>
        <p:spPr>
          <a:xfrm flipV="1">
            <a:off x="-31" y="1805646"/>
            <a:ext cx="3733045" cy="45719"/>
          </a:xfrm>
          <a:prstGeom prst="rect">
            <a:avLst/>
          </a:prstGeom>
          <a:solidFill>
            <a:srgbClr val="299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8799" tIns="59399" rIns="118799" bIns="59399" rtlCol="0" anchor="ctr"/>
          <a:lstStyle/>
          <a:p>
            <a:pPr algn="ctr"/>
            <a:endParaRPr lang="th-TH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5263" y="1141021"/>
            <a:ext cx="3507751" cy="858622"/>
          </a:xfrm>
          <a:prstGeom prst="rect">
            <a:avLst/>
          </a:prstGeom>
          <a:noFill/>
        </p:spPr>
        <p:txBody>
          <a:bodyPr wrap="square" lIns="118799" tIns="59399" rIns="118799" bIns="59399" rtlCol="0">
            <a:spAutoFit/>
          </a:bodyPr>
          <a:lstStyle/>
          <a:p>
            <a:r>
              <a:rPr lang="th-TH" sz="4800" b="1" dirty="0" smtClean="0">
                <a:solidFill>
                  <a:srgbClr val="2992D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ระบบคอมพิวเตอร์</a:t>
            </a:r>
            <a:endParaRPr lang="th-TH" sz="4800" b="1" dirty="0">
              <a:solidFill>
                <a:srgbClr val="2992D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227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40338" r="3170" b="9447"/>
          <a:stretch/>
        </p:blipFill>
        <p:spPr bwMode="auto">
          <a:xfrm>
            <a:off x="552449" y="236482"/>
            <a:ext cx="12044856" cy="3673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ubuntu-linu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83" y="4146332"/>
            <a:ext cx="5361589" cy="3015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9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5639" r="3533" b="6430"/>
          <a:stretch/>
        </p:blipFill>
        <p:spPr bwMode="auto">
          <a:xfrm>
            <a:off x="0" y="315311"/>
            <a:ext cx="12997352" cy="696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26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5423" r="3412" b="6215"/>
          <a:stretch/>
        </p:blipFill>
        <p:spPr bwMode="auto">
          <a:xfrm>
            <a:off x="204951" y="283780"/>
            <a:ext cx="12955562" cy="695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6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6069" r="3412" b="5999"/>
          <a:stretch/>
        </p:blipFill>
        <p:spPr bwMode="auto">
          <a:xfrm>
            <a:off x="189186" y="220717"/>
            <a:ext cx="12960028" cy="69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15289" y="3540149"/>
            <a:ext cx="3113353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h-TH" sz="7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สารสนเทศ</a:t>
            </a:r>
            <a:endParaRPr lang="en-US" sz="7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38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" t="5854" r="3412" b="5998"/>
          <a:stretch/>
        </p:blipFill>
        <p:spPr bwMode="auto">
          <a:xfrm>
            <a:off x="252247" y="299544"/>
            <a:ext cx="12869443" cy="688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45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8" t="5861" r="3436" b="5706"/>
          <a:stretch/>
        </p:blipFill>
        <p:spPr bwMode="auto">
          <a:xfrm>
            <a:off x="395785" y="528548"/>
            <a:ext cx="12501350" cy="671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4" t="6048" r="3332" b="6078"/>
          <a:stretch/>
        </p:blipFill>
        <p:spPr bwMode="auto">
          <a:xfrm>
            <a:off x="173892" y="240248"/>
            <a:ext cx="12953193" cy="690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4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-6440"/>
            <a:ext cx="13322300" cy="74676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65689" y="325068"/>
            <a:ext cx="6559531" cy="750047"/>
            <a:chOff x="3475891" y="429553"/>
            <a:chExt cx="655953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475892" y="429553"/>
              <a:ext cx="6559530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หลักการทำงานของ</a:t>
              </a:r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ระบบคอมพิวเตอร์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271832"/>
            <a:ext cx="13322300" cy="987772"/>
            <a:chOff x="0" y="1271832"/>
            <a:chExt cx="13322300" cy="987772"/>
          </a:xfrm>
        </p:grpSpPr>
        <p:sp>
          <p:nvSpPr>
            <p:cNvPr id="11" name="Rectangle 10"/>
            <p:cNvSpPr/>
            <p:nvPr/>
          </p:nvSpPr>
          <p:spPr>
            <a:xfrm>
              <a:off x="0" y="1271832"/>
              <a:ext cx="13322300" cy="987772"/>
            </a:xfrm>
            <a:prstGeom prst="rect">
              <a:avLst/>
            </a:prstGeom>
            <a:solidFill>
              <a:srgbClr val="FFE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56885" y="1305497"/>
              <a:ext cx="8002100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1. </a:t>
              </a:r>
              <a:r>
                <a:rPr lang="th-TH" sz="2600" b="1" dirty="0" smtClean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รับ</a:t>
              </a:r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ข้อมูล (</a:t>
              </a:r>
              <a:r>
                <a:rPr lang="en-US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Input</a:t>
              </a:r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</a:p>
            <a:p>
              <a:r>
                <a:rPr lang="th-TH" sz="2600" dirty="0">
                  <a:latin typeface="TH Sarabun New" pitchFamily="34" charset="-34"/>
                  <a:cs typeface="TH Sarabun New" pitchFamily="34" charset="-34"/>
                </a:rPr>
                <a:t>    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รับ</a:t>
              </a:r>
              <a:r>
                <a:rPr lang="th-TH" sz="2600" dirty="0">
                  <a:latin typeface="TH Sarabun New" pitchFamily="34" charset="-34"/>
                  <a:cs typeface="TH Sarabun New" pitchFamily="34" charset="-34"/>
                </a:rPr>
                <a:t>ข้อมูลจาก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ผู้ใช้ผ่าน</a:t>
              </a:r>
              <a:r>
                <a:rPr lang="th-TH" sz="2600" dirty="0">
                  <a:latin typeface="TH Sarabun New" pitchFamily="34" charset="-34"/>
                  <a:cs typeface="TH Sarabun New" pitchFamily="34" charset="-34"/>
                </a:rPr>
                <a:t>อุปกรณ์ฮาร์ดแวร์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ต่าง ๆ เช่น แป้นพิมพ์ เมาส์ สแกนเนอร์</a:t>
              </a:r>
              <a:endParaRPr lang="th-TH" sz="2600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433135" y="1479890"/>
              <a:ext cx="141475" cy="104584"/>
              <a:chOff x="420257" y="1738408"/>
              <a:chExt cx="141475" cy="10458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13" name="Isosceles Triangle 12"/>
              <p:cNvSpPr/>
              <p:nvPr/>
            </p:nvSpPr>
            <p:spPr>
              <a:xfrm rot="5400000">
                <a:off x="474578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6" name="Isosceles Triangle 45"/>
              <p:cNvSpPr/>
              <p:nvPr/>
            </p:nvSpPr>
            <p:spPr>
              <a:xfrm rot="5400000">
                <a:off x="402827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329363" y="4221005"/>
            <a:ext cx="2504281" cy="1838246"/>
            <a:chOff x="1329363" y="4221005"/>
            <a:chExt cx="2504281" cy="1838246"/>
          </a:xfrm>
        </p:grpSpPr>
        <p:sp>
          <p:nvSpPr>
            <p:cNvPr id="48" name="Rectangle 47"/>
            <p:cNvSpPr/>
            <p:nvPr/>
          </p:nvSpPr>
          <p:spPr>
            <a:xfrm>
              <a:off x="1521191" y="5163991"/>
              <a:ext cx="2173280" cy="895260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หน่วยรับข้อมูล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Input Unit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2051550" y="5534600"/>
              <a:ext cx="886039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107617" y="5534600"/>
              <a:ext cx="74671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1842879" y="5389179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2" name="Picture 2" descr="D:\25,25\powerpoint\วิทยาการคำนวณ\ม.2 หน่วย3\pic\slide 1-2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63" y="4221005"/>
              <a:ext cx="2504281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831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65689" y="325068"/>
            <a:ext cx="6559531" cy="750047"/>
            <a:chOff x="3475891" y="429553"/>
            <a:chExt cx="655953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475892" y="429553"/>
              <a:ext cx="6559530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หลักการทำงานของ</a:t>
              </a:r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ระบบคอมพิวเตอร์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1271832"/>
            <a:ext cx="13322300" cy="987772"/>
            <a:chOff x="0" y="1271832"/>
            <a:chExt cx="13322300" cy="987772"/>
          </a:xfrm>
        </p:grpSpPr>
        <p:sp>
          <p:nvSpPr>
            <p:cNvPr id="52" name="Rectangle 51"/>
            <p:cNvSpPr/>
            <p:nvPr/>
          </p:nvSpPr>
          <p:spPr>
            <a:xfrm>
              <a:off x="0" y="1271832"/>
              <a:ext cx="13322300" cy="987772"/>
            </a:xfrm>
            <a:prstGeom prst="rect">
              <a:avLst/>
            </a:prstGeom>
            <a:solidFill>
              <a:srgbClr val="FFE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56884" y="1305497"/>
              <a:ext cx="933908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2. </a:t>
              </a:r>
              <a:r>
                <a:rPr lang="th-TH" sz="2600" b="1" dirty="0" smtClean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ประมวลผล</a:t>
              </a:r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ข้อมูล (</a:t>
              </a:r>
              <a:r>
                <a:rPr lang="en-US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Process</a:t>
              </a:r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</a:p>
            <a:p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     ข้อมูลต่าง ๆ จากอุปกรณ์รับข้อมูล ถูกส่งต่อมายังหน่วยประมวลผลกลาง เพื่อประมวลผลข้อมูล</a:t>
              </a:r>
              <a:endParaRPr lang="th-TH" sz="2600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433135" y="1479890"/>
              <a:ext cx="141475" cy="104584"/>
              <a:chOff x="420257" y="1738408"/>
              <a:chExt cx="141475" cy="10458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6" name="Isosceles Triangle 35"/>
              <p:cNvSpPr/>
              <p:nvPr/>
            </p:nvSpPr>
            <p:spPr>
              <a:xfrm rot="5400000">
                <a:off x="474578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9" name="Isosceles Triangle 38"/>
              <p:cNvSpPr/>
              <p:nvPr/>
            </p:nvSpPr>
            <p:spPr>
              <a:xfrm rot="5400000">
                <a:off x="402827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cxnSp>
        <p:nvCxnSpPr>
          <p:cNvPr id="40" name="Straight Arrow Connector 39"/>
          <p:cNvCxnSpPr/>
          <p:nvPr/>
        </p:nvCxnSpPr>
        <p:spPr>
          <a:xfrm>
            <a:off x="4659049" y="4648098"/>
            <a:ext cx="826683" cy="0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/>
          <p:cNvGrpSpPr/>
          <p:nvPr/>
        </p:nvGrpSpPr>
        <p:grpSpPr>
          <a:xfrm>
            <a:off x="6184650" y="4083594"/>
            <a:ext cx="2805401" cy="1086916"/>
            <a:chOff x="5216733" y="3570262"/>
            <a:chExt cx="2805401" cy="1086916"/>
          </a:xfrm>
        </p:grpSpPr>
        <p:sp>
          <p:nvSpPr>
            <p:cNvPr id="42" name="Rectangle 41"/>
            <p:cNvSpPr/>
            <p:nvPr/>
          </p:nvSpPr>
          <p:spPr>
            <a:xfrm>
              <a:off x="5942436" y="3858994"/>
              <a:ext cx="2079698" cy="71006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หน่วยประมวลผลกลาง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CPU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4" descr="D:\25,25\powerpoint\วิทยาการคำนวณ\ม.2 หน่วย3\pic\slide 1-0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733" y="3570262"/>
              <a:ext cx="610856" cy="108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4" name="Straight Connector 43"/>
            <p:cNvCxnSpPr/>
            <p:nvPr/>
          </p:nvCxnSpPr>
          <p:spPr>
            <a:xfrm flipV="1">
              <a:off x="6091455" y="4136212"/>
              <a:ext cx="1814914" cy="2414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910241" y="396512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329363" y="4221005"/>
            <a:ext cx="2504281" cy="1838246"/>
            <a:chOff x="1329363" y="4221005"/>
            <a:chExt cx="2504281" cy="1838246"/>
          </a:xfrm>
        </p:grpSpPr>
        <p:sp>
          <p:nvSpPr>
            <p:cNvPr id="47" name="Rectangle 46"/>
            <p:cNvSpPr/>
            <p:nvPr/>
          </p:nvSpPr>
          <p:spPr>
            <a:xfrm>
              <a:off x="1521191" y="5163991"/>
              <a:ext cx="2173280" cy="895260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หน่วยรับข้อมูล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Input Unit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2051550" y="5534600"/>
              <a:ext cx="886039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107617" y="5534600"/>
              <a:ext cx="74671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842879" y="5389179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" name="Picture 2" descr="D:\25,25\powerpoint\วิทยาการคำนวณ\ม.2 หน่วย3\pic\slide 1-2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63" y="4221005"/>
              <a:ext cx="2504281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7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18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936966"/>
            <a:ext cx="13322300" cy="987772"/>
            <a:chOff x="0" y="936966"/>
            <a:chExt cx="13322300" cy="987772"/>
          </a:xfrm>
        </p:grpSpPr>
        <p:sp>
          <p:nvSpPr>
            <p:cNvPr id="37" name="Rectangle 36"/>
            <p:cNvSpPr/>
            <p:nvPr/>
          </p:nvSpPr>
          <p:spPr>
            <a:xfrm>
              <a:off x="0" y="936966"/>
              <a:ext cx="13322300" cy="987772"/>
            </a:xfrm>
            <a:prstGeom prst="rect">
              <a:avLst/>
            </a:prstGeom>
            <a:solidFill>
              <a:srgbClr val="FFE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56884" y="970631"/>
              <a:ext cx="9339085" cy="8925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3. </a:t>
              </a:r>
              <a:r>
                <a:rPr lang="th-TH" sz="2600" b="1" dirty="0" smtClean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จัดเก็บ</a:t>
              </a:r>
              <a:r>
                <a:rPr lang="th-TH" sz="2600" b="1" dirty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ข้อมูล (</a:t>
              </a:r>
              <a:r>
                <a:rPr lang="en-US" sz="2600" b="1" dirty="0" smtClean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Storage)</a:t>
              </a:r>
              <a:endParaRPr lang="th-TH" sz="26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  <a:p>
              <a:r>
                <a:rPr lang="th-TH" sz="2600" b="1" dirty="0" smtClean="0">
                  <a:ln w="3175"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    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เก็บข้อมูลลงในอุปกรณ์ที่เก็บข้อมูล เพื่อให้สามารถนำมาใช้ใหม่ได้ในอนาคต</a:t>
              </a:r>
              <a:endParaRPr lang="th-TH" sz="2600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33135" y="1145024"/>
              <a:ext cx="141475" cy="104584"/>
              <a:chOff x="420257" y="1738408"/>
              <a:chExt cx="141475" cy="10458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0" name="Isosceles Triangle 39"/>
              <p:cNvSpPr/>
              <p:nvPr/>
            </p:nvSpPr>
            <p:spPr>
              <a:xfrm rot="5400000">
                <a:off x="474578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402827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665689" y="124720"/>
            <a:ext cx="6559531" cy="750047"/>
            <a:chOff x="3475891" y="429553"/>
            <a:chExt cx="6559531" cy="750047"/>
          </a:xfrm>
        </p:grpSpPr>
        <p:sp>
          <p:nvSpPr>
            <p:cNvPr id="24" name="Snip Same Side Corner Rectangle 23"/>
            <p:cNvSpPr/>
            <p:nvPr/>
          </p:nvSpPr>
          <p:spPr>
            <a:xfrm>
              <a:off x="3475892" y="429553"/>
              <a:ext cx="6559530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หลักการทำงานของ</a:t>
              </a:r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ระบบคอมพิวเตอร์</a:t>
              </a:r>
            </a:p>
          </p:txBody>
        </p:sp>
      </p:grp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659049" y="4648098"/>
            <a:ext cx="826683" cy="0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337926" y="5276836"/>
            <a:ext cx="287402" cy="394998"/>
            <a:chOff x="6337926" y="5276836"/>
            <a:chExt cx="287402" cy="394998"/>
          </a:xfrm>
        </p:grpSpPr>
        <p:cxnSp>
          <p:nvCxnSpPr>
            <p:cNvPr id="68" name="Straight Arrow Connector 67"/>
            <p:cNvCxnSpPr/>
            <p:nvPr/>
          </p:nvCxnSpPr>
          <p:spPr>
            <a:xfrm flipV="1">
              <a:off x="6625328" y="5276837"/>
              <a:ext cx="0" cy="394997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337926" y="5276836"/>
              <a:ext cx="0" cy="394998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337926" y="3589967"/>
            <a:ext cx="357741" cy="365456"/>
            <a:chOff x="6337926" y="3589967"/>
            <a:chExt cx="357741" cy="365456"/>
          </a:xfrm>
        </p:grpSpPr>
        <p:cxnSp>
          <p:nvCxnSpPr>
            <p:cNvPr id="66" name="Straight Arrow Connector 65"/>
            <p:cNvCxnSpPr/>
            <p:nvPr/>
          </p:nvCxnSpPr>
          <p:spPr>
            <a:xfrm flipV="1">
              <a:off x="6337926" y="3589967"/>
              <a:ext cx="0" cy="365456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695667" y="3600866"/>
              <a:ext cx="0" cy="354557"/>
            </a:xfrm>
            <a:prstGeom prst="straightConnector1">
              <a:avLst/>
            </a:prstGeom>
            <a:ln w="47625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5527870" y="5688904"/>
            <a:ext cx="2068582" cy="1905045"/>
            <a:chOff x="4540219" y="5665503"/>
            <a:chExt cx="2068582" cy="1905045"/>
          </a:xfrm>
        </p:grpSpPr>
        <p:sp>
          <p:nvSpPr>
            <p:cNvPr id="72" name="Rectangle 71"/>
            <p:cNvSpPr/>
            <p:nvPr/>
          </p:nvSpPr>
          <p:spPr>
            <a:xfrm>
              <a:off x="4540219" y="6375043"/>
              <a:ext cx="2068582" cy="1195505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หน่วยความจำสำรอง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Secondary Storage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3" name="Picture 2" descr="D:\25,25\powerpoint\วิทยาการคำนวณ\ม.2 หน่วย3\pic\slide 1-0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80" y="5665503"/>
              <a:ext cx="784762" cy="90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Straight Connector 73"/>
            <p:cNvCxnSpPr/>
            <p:nvPr/>
          </p:nvCxnSpPr>
          <p:spPr>
            <a:xfrm>
              <a:off x="4790939" y="6887070"/>
              <a:ext cx="1616300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Oval 74"/>
            <p:cNvSpPr/>
            <p:nvPr/>
          </p:nvSpPr>
          <p:spPr>
            <a:xfrm>
              <a:off x="4578461" y="6743701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98267" y="1954711"/>
            <a:ext cx="1796623" cy="1512048"/>
            <a:chOff x="4610616" y="1256684"/>
            <a:chExt cx="1796623" cy="1512048"/>
          </a:xfrm>
        </p:grpSpPr>
        <p:sp>
          <p:nvSpPr>
            <p:cNvPr id="77" name="Rectangle 76"/>
            <p:cNvSpPr/>
            <p:nvPr/>
          </p:nvSpPr>
          <p:spPr>
            <a:xfrm>
              <a:off x="4662152" y="2164908"/>
              <a:ext cx="1745087" cy="603824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หน่วยความจำหลัก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Primary Storage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78" name="Picture 5" descr="D:\25,25\powerpoint\วิทยาการคำนวณ\ม.2 หน่วย3\pic\slide 1-0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510" y="1256684"/>
              <a:ext cx="1164000" cy="92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9" name="Straight Connector 78"/>
            <p:cNvCxnSpPr/>
            <p:nvPr/>
          </p:nvCxnSpPr>
          <p:spPr>
            <a:xfrm>
              <a:off x="4821135" y="2379465"/>
              <a:ext cx="1437997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4610616" y="222327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6184650" y="4083594"/>
            <a:ext cx="2805401" cy="1086916"/>
            <a:chOff x="5216733" y="3570262"/>
            <a:chExt cx="2805401" cy="1086916"/>
          </a:xfrm>
        </p:grpSpPr>
        <p:sp>
          <p:nvSpPr>
            <p:cNvPr id="82" name="Rectangle 81"/>
            <p:cNvSpPr/>
            <p:nvPr/>
          </p:nvSpPr>
          <p:spPr>
            <a:xfrm>
              <a:off x="5942436" y="3858994"/>
              <a:ext cx="2079698" cy="71006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หน่วยประมวลผลกลาง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CPU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83" name="Picture 4" descr="D:\25,25\powerpoint\วิทยาการคำนวณ\ม.2 หน่วย3\pic\slide 1-0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733" y="3570262"/>
              <a:ext cx="610856" cy="108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4" name="Straight Connector 83"/>
            <p:cNvCxnSpPr/>
            <p:nvPr/>
          </p:nvCxnSpPr>
          <p:spPr>
            <a:xfrm flipV="1">
              <a:off x="6091455" y="4136212"/>
              <a:ext cx="1814914" cy="2414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5910241" y="396512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29363" y="4221005"/>
            <a:ext cx="2504281" cy="1838246"/>
            <a:chOff x="1329363" y="4221005"/>
            <a:chExt cx="2504281" cy="1838246"/>
          </a:xfrm>
        </p:grpSpPr>
        <p:sp>
          <p:nvSpPr>
            <p:cNvPr id="50" name="Rectangle 49"/>
            <p:cNvSpPr/>
            <p:nvPr/>
          </p:nvSpPr>
          <p:spPr>
            <a:xfrm>
              <a:off x="1521191" y="5163991"/>
              <a:ext cx="2173280" cy="895260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หน่วยรับข้อมูล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Input Unit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52" name="Straight Connector 51"/>
            <p:cNvCxnSpPr/>
            <p:nvPr/>
          </p:nvCxnSpPr>
          <p:spPr>
            <a:xfrm>
              <a:off x="2051550" y="5534600"/>
              <a:ext cx="886039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107617" y="5534600"/>
              <a:ext cx="74671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1842879" y="5389179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2" name="Picture 2" descr="D:\25,25\powerpoint\วิทยาการคำนวณ\ม.2 หน่วย3\pic\slide 1-29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63" y="4221005"/>
              <a:ext cx="2504281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3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459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75615" y="4536371"/>
            <a:ext cx="720354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098904" y="3973966"/>
            <a:ext cx="2173280" cy="2085285"/>
            <a:chOff x="8853715" y="3269473"/>
            <a:chExt cx="2173280" cy="2085285"/>
          </a:xfrm>
        </p:grpSpPr>
        <p:sp>
          <p:nvSpPr>
            <p:cNvPr id="42" name="Rectangle 41"/>
            <p:cNvSpPr/>
            <p:nvPr/>
          </p:nvSpPr>
          <p:spPr>
            <a:xfrm>
              <a:off x="8853715" y="4687895"/>
              <a:ext cx="2173280" cy="666863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หน่วยแสดงผล</a:t>
              </a:r>
              <a:r>
                <a:rPr lang="th-TH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ข้อมูล</a:t>
              </a:r>
            </a:p>
            <a:p>
              <a:pPr algn="ctr"/>
              <a:r>
                <a:rPr lang="th-TH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Output Unit</a:t>
              </a:r>
              <a:r>
                <a:rPr lang="th-TH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</a:p>
          </p:txBody>
        </p:sp>
        <p:pic>
          <p:nvPicPr>
            <p:cNvPr id="3074" name="Picture 2" descr="D:\25,25\powerpoint\วิทยาการคำนวณ\ม.2 หน่วย3\pic\slide 1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011" y="3269473"/>
              <a:ext cx="1598082" cy="133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Oval 86"/>
            <p:cNvSpPr/>
            <p:nvPr/>
          </p:nvSpPr>
          <p:spPr>
            <a:xfrm>
              <a:off x="8931821" y="4795271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9169573" y="4937559"/>
              <a:ext cx="1288933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>
            <a:off x="10662873" y="4937559"/>
            <a:ext cx="5422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936966"/>
            <a:ext cx="13322300" cy="987772"/>
            <a:chOff x="0" y="936966"/>
            <a:chExt cx="13322300" cy="987772"/>
          </a:xfrm>
        </p:grpSpPr>
        <p:sp>
          <p:nvSpPr>
            <p:cNvPr id="44" name="Rectangle 43"/>
            <p:cNvSpPr/>
            <p:nvPr/>
          </p:nvSpPr>
          <p:spPr>
            <a:xfrm>
              <a:off x="0" y="936966"/>
              <a:ext cx="13322300" cy="987772"/>
            </a:xfrm>
            <a:prstGeom prst="rect">
              <a:avLst/>
            </a:prstGeom>
            <a:solidFill>
              <a:srgbClr val="FFE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6884" y="970631"/>
              <a:ext cx="9339085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6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4. </a:t>
              </a:r>
              <a:r>
                <a:rPr lang="th-TH" sz="2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แสดงผล</a:t>
              </a:r>
              <a:r>
                <a:rPr lang="th-TH" sz="26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ข้อมูล (</a:t>
              </a:r>
              <a:r>
                <a:rPr lang="en-US" sz="2600" b="1" dirty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Output)</a:t>
              </a:r>
              <a:endParaRPr lang="th-TH" sz="2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  <a:p>
              <a:r>
                <a:rPr lang="th-TH" sz="2800" dirty="0" smtClean="0">
                  <a:latin typeface="TH Sarabun New" pitchFamily="34" charset="-34"/>
                  <a:cs typeface="TH Sarabun New" pitchFamily="34" charset="-34"/>
                </a:rPr>
                <a:t>    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แสดงผลลัพธ์ใ</a:t>
              </a:r>
              <a:r>
                <a:rPr lang="th-TH" sz="2600" dirty="0">
                  <a:latin typeface="TH Sarabun New" pitchFamily="34" charset="-34"/>
                  <a:cs typeface="TH Sarabun New" pitchFamily="34" charset="-34"/>
                </a:rPr>
                <a:t>น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รูปแบบ</a:t>
              </a:r>
              <a:r>
                <a:rPr lang="th-TH" sz="2600" dirty="0">
                  <a:latin typeface="TH Sarabun New" pitchFamily="34" charset="-34"/>
                  <a:cs typeface="TH Sarabun New" pitchFamily="34" charset="-34"/>
                </a:rPr>
                <a:t>ที่มนุษย์เข้าใจ ผ่านอุปกรณ์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ฮาร์ดแวร์ต่าง</a:t>
              </a:r>
              <a:r>
                <a:rPr lang="th-TH" sz="800" dirty="0" smtClean="0"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ๆ</a:t>
              </a:r>
              <a:r>
                <a:rPr lang="th-TH" sz="800" dirty="0" smtClean="0">
                  <a:latin typeface="TH Sarabun New" pitchFamily="34" charset="-34"/>
                  <a:cs typeface="TH Sarabun New" pitchFamily="34" charset="-34"/>
                </a:rPr>
                <a:t>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เช่น จอภาพ ลำโพง </a:t>
              </a:r>
              <a:r>
                <a:rPr lang="th-TH" sz="2600" dirty="0" err="1" smtClean="0">
                  <a:latin typeface="TH Sarabun New" pitchFamily="34" charset="-34"/>
                  <a:cs typeface="TH Sarabun New" pitchFamily="34" charset="-34"/>
                </a:rPr>
                <a:t>ปริ้นเตอร์</a:t>
              </a:r>
              <a:endParaRPr lang="th-TH" sz="2600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33135" y="1145024"/>
              <a:ext cx="141475" cy="104584"/>
              <a:chOff x="420257" y="1738408"/>
              <a:chExt cx="141475" cy="10458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7" name="Isosceles Triangle 46"/>
              <p:cNvSpPr/>
              <p:nvPr/>
            </p:nvSpPr>
            <p:spPr>
              <a:xfrm rot="5400000">
                <a:off x="474578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402827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665689" y="124720"/>
            <a:ext cx="6559531" cy="750047"/>
            <a:chOff x="3475891" y="429553"/>
            <a:chExt cx="6559531" cy="750047"/>
          </a:xfrm>
        </p:grpSpPr>
        <p:sp>
          <p:nvSpPr>
            <p:cNvPr id="50" name="Snip Same Side Corner Rectangle 49"/>
            <p:cNvSpPr/>
            <p:nvPr/>
          </p:nvSpPr>
          <p:spPr>
            <a:xfrm>
              <a:off x="3475892" y="429553"/>
              <a:ext cx="6559530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หลักการทำงานของ</a:t>
              </a:r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ระบบคอมพิวเตอร์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4659049" y="4648098"/>
            <a:ext cx="826683" cy="0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337926" y="3589967"/>
            <a:ext cx="0" cy="365456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625328" y="5276837"/>
            <a:ext cx="0" cy="394997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37926" y="5276836"/>
            <a:ext cx="0" cy="394998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695667" y="3600866"/>
            <a:ext cx="0" cy="354557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5527870" y="5688904"/>
            <a:ext cx="2068582" cy="1905045"/>
            <a:chOff x="4540219" y="5665503"/>
            <a:chExt cx="2068582" cy="1905045"/>
          </a:xfrm>
        </p:grpSpPr>
        <p:sp>
          <p:nvSpPr>
            <p:cNvPr id="95" name="Rectangle 94"/>
            <p:cNvSpPr/>
            <p:nvPr/>
          </p:nvSpPr>
          <p:spPr>
            <a:xfrm>
              <a:off x="4540219" y="6375043"/>
              <a:ext cx="2068582" cy="1195505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หน่วยความจำสำรอง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Secondary Storage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96" name="Picture 2" descr="D:\25,25\powerpoint\วิทยาการคำนวณ\ม.2 หน่วย3\pic\slide 1-0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80" y="5665503"/>
              <a:ext cx="784762" cy="90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4790939" y="6887070"/>
              <a:ext cx="1616300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578461" y="6743701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98267" y="1954711"/>
            <a:ext cx="1796623" cy="1512048"/>
            <a:chOff x="4610616" y="1256684"/>
            <a:chExt cx="1796623" cy="1512048"/>
          </a:xfrm>
        </p:grpSpPr>
        <p:sp>
          <p:nvSpPr>
            <p:cNvPr id="100" name="Rectangle 99"/>
            <p:cNvSpPr/>
            <p:nvPr/>
          </p:nvSpPr>
          <p:spPr>
            <a:xfrm>
              <a:off x="4662152" y="2164908"/>
              <a:ext cx="1745087" cy="603824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หน่วยความจำหลัก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Primary Storage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1" name="Picture 5" descr="D:\25,25\powerpoint\วิทยาการคำนวณ\ม.2 หน่วย3\pic\slide 1-0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510" y="1256684"/>
              <a:ext cx="1164000" cy="92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Connector 101"/>
            <p:cNvCxnSpPr/>
            <p:nvPr/>
          </p:nvCxnSpPr>
          <p:spPr>
            <a:xfrm>
              <a:off x="4821135" y="2379465"/>
              <a:ext cx="1437997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4610616" y="222327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84650" y="4083594"/>
            <a:ext cx="2805401" cy="1086916"/>
            <a:chOff x="5216733" y="3570262"/>
            <a:chExt cx="2805401" cy="1086916"/>
          </a:xfrm>
        </p:grpSpPr>
        <p:sp>
          <p:nvSpPr>
            <p:cNvPr id="105" name="Rectangle 104"/>
            <p:cNvSpPr/>
            <p:nvPr/>
          </p:nvSpPr>
          <p:spPr>
            <a:xfrm>
              <a:off x="5942436" y="3858994"/>
              <a:ext cx="2079698" cy="71006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หน่วยประมวลผลกลาง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CPU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6" name="Picture 4" descr="D:\25,25\powerpoint\วิทยาการคำนวณ\ม.2 หน่วย3\pic\slide 1-0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733" y="3570262"/>
              <a:ext cx="610856" cy="108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V="1">
              <a:off x="6091455" y="4136212"/>
              <a:ext cx="1814914" cy="2414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5910241" y="396512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29363" y="4221005"/>
            <a:ext cx="2504281" cy="1838246"/>
            <a:chOff x="1329363" y="4221005"/>
            <a:chExt cx="2504281" cy="1838246"/>
          </a:xfrm>
        </p:grpSpPr>
        <p:sp>
          <p:nvSpPr>
            <p:cNvPr id="60" name="Rectangle 59"/>
            <p:cNvSpPr/>
            <p:nvPr/>
          </p:nvSpPr>
          <p:spPr>
            <a:xfrm>
              <a:off x="1521191" y="5163991"/>
              <a:ext cx="2173280" cy="895260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หน่วยรับข้อมูล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Input Unit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51550" y="5534600"/>
              <a:ext cx="886039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07617" y="5534600"/>
              <a:ext cx="74671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842879" y="5389179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6" name="Picture 2" descr="D:\25,25\powerpoint\วิทยาการคำนวณ\ม.2 หน่วย3\pic\slide 1-2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63" y="4221005"/>
              <a:ext cx="2504281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886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13322300" cy="7467600"/>
          </a:xfrm>
          <a:prstGeom prst="rect">
            <a:avLst/>
          </a:prstGeom>
          <a:solidFill>
            <a:srgbClr val="FFF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สี่เหลี่ยมผืนผ้า 39"/>
          <p:cNvSpPr/>
          <p:nvPr/>
        </p:nvSpPr>
        <p:spPr>
          <a:xfrm>
            <a:off x="1086929" y="7350519"/>
            <a:ext cx="11717052" cy="46681"/>
          </a:xfrm>
          <a:prstGeom prst="rect">
            <a:avLst/>
          </a:prstGeom>
          <a:solidFill>
            <a:srgbClr val="2992D2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th-TH" sz="2800" b="1" i="0" u="none" strike="noStrike" kern="1200" cap="none" spc="0" baseline="0" dirty="0">
              <a:solidFill>
                <a:srgbClr val="FFFFFF"/>
              </a:solidFill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9175615" y="4536371"/>
            <a:ext cx="720354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9" y="7218091"/>
            <a:ext cx="849772" cy="18726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0098904" y="3973966"/>
            <a:ext cx="2173280" cy="2085285"/>
            <a:chOff x="8853715" y="3269473"/>
            <a:chExt cx="2173280" cy="2085285"/>
          </a:xfrm>
        </p:grpSpPr>
        <p:sp>
          <p:nvSpPr>
            <p:cNvPr id="42" name="Rectangle 41"/>
            <p:cNvSpPr/>
            <p:nvPr/>
          </p:nvSpPr>
          <p:spPr>
            <a:xfrm>
              <a:off x="8853715" y="4687895"/>
              <a:ext cx="2173280" cy="666863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หน่วยแสดงผล</a:t>
              </a:r>
              <a:r>
                <a:rPr lang="th-TH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ข้อมูล</a:t>
              </a:r>
            </a:p>
            <a:p>
              <a:pPr algn="ctr"/>
              <a:r>
                <a:rPr lang="th-TH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Output Unit</a:t>
              </a:r>
              <a:r>
                <a:rPr lang="th-TH" sz="2400" dirty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</a:p>
          </p:txBody>
        </p:sp>
        <p:pic>
          <p:nvPicPr>
            <p:cNvPr id="3074" name="Picture 2" descr="D:\25,25\powerpoint\วิทยาการคำนวณ\ม.2 หน่วย3\pic\slide 1-1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9011" y="3269473"/>
              <a:ext cx="1598082" cy="13339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Oval 86"/>
            <p:cNvSpPr/>
            <p:nvPr/>
          </p:nvSpPr>
          <p:spPr>
            <a:xfrm>
              <a:off x="8931821" y="4795271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9169573" y="4937559"/>
              <a:ext cx="1288933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4" name="Straight Connector 93"/>
          <p:cNvCxnSpPr/>
          <p:nvPr/>
        </p:nvCxnSpPr>
        <p:spPr>
          <a:xfrm>
            <a:off x="10662873" y="4937559"/>
            <a:ext cx="54220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0" y="936966"/>
            <a:ext cx="13322300" cy="1357104"/>
            <a:chOff x="0" y="936966"/>
            <a:chExt cx="13322300" cy="1357104"/>
          </a:xfrm>
        </p:grpSpPr>
        <p:sp>
          <p:nvSpPr>
            <p:cNvPr id="44" name="Rectangle 43"/>
            <p:cNvSpPr/>
            <p:nvPr/>
          </p:nvSpPr>
          <p:spPr>
            <a:xfrm>
              <a:off x="0" y="936966"/>
              <a:ext cx="13322300" cy="1357104"/>
            </a:xfrm>
            <a:prstGeom prst="rect">
              <a:avLst/>
            </a:prstGeom>
            <a:solidFill>
              <a:srgbClr val="FFE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6884" y="970631"/>
              <a:ext cx="1233247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th-TH" sz="2600" b="1" dirty="0" smtClean="0">
                  <a:ln>
                    <a:solidFill>
                      <a:schemeClr val="accent6">
                        <a:lumMod val="75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TH Sarabun New" pitchFamily="34" charset="-34"/>
                  <a:cs typeface="TH Sarabun New" pitchFamily="34" charset="-34"/>
                </a:rPr>
                <a:t>ขั้นตอนการทำงานของระบบคอมพิวเตอร์</a:t>
              </a:r>
              <a:endParaRPr lang="th-TH" sz="26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endParaRPr>
            </a:p>
            <a:p>
              <a:r>
                <a:rPr lang="th-TH" sz="2800" dirty="0" smtClean="0">
                  <a:latin typeface="TH Sarabun New" pitchFamily="34" charset="-34"/>
                  <a:cs typeface="TH Sarabun New" pitchFamily="34" charset="-34"/>
                </a:rPr>
                <a:t>    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หน่วยรับข้อมูล </a:t>
              </a:r>
              <a:r>
                <a:rPr lang="en-US" sz="2600" dirty="0" smtClean="0">
                  <a:latin typeface="TH Sarabun New" pitchFamily="34" charset="-34"/>
                  <a:cs typeface="TH Sarabun New" pitchFamily="34" charset="-34"/>
                </a:rPr>
                <a:t>(input unit) </a:t>
              </a:r>
              <a:r>
                <a:rPr lang="th-TH" sz="2600" dirty="0" smtClean="0">
                  <a:latin typeface="TH Sarabun New" pitchFamily="34" charset="-34"/>
                  <a:cs typeface="TH Sarabun New" pitchFamily="34" charset="-34"/>
                </a:rPr>
                <a:t>ส่งข้อมูลเข้าไปที่ หน่วยประมวลผลกลาง หน่วยประมวลผลกลางจะทำหน้าที่ส่งงานให้ระบบคอมพิวเตอร์ทำงานได้ โดยมีการรับส่งข้อมูลกับหน่วยความจำหลัก และหน่วยความจำสำรอง แล้วนำข้อมูลที่ประมวลผลไปแสดงออกทางหน้าจอ</a:t>
              </a:r>
              <a:endParaRPr lang="th-TH" sz="2600" dirty="0">
                <a:latin typeface="TH Sarabun New" pitchFamily="34" charset="-34"/>
                <a:cs typeface="TH Sarabun New" pitchFamily="34" charset="-34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433135" y="1145024"/>
              <a:ext cx="141475" cy="104584"/>
              <a:chOff x="420257" y="1738408"/>
              <a:chExt cx="141475" cy="104584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7" name="Isosceles Triangle 46"/>
              <p:cNvSpPr/>
              <p:nvPr/>
            </p:nvSpPr>
            <p:spPr>
              <a:xfrm rot="5400000">
                <a:off x="474578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48" name="Isosceles Triangle 47"/>
              <p:cNvSpPr/>
              <p:nvPr/>
            </p:nvSpPr>
            <p:spPr>
              <a:xfrm rot="5400000">
                <a:off x="402827" y="1755838"/>
                <a:ext cx="104584" cy="6972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3665689" y="124720"/>
            <a:ext cx="6559531" cy="750047"/>
            <a:chOff x="3475891" y="429553"/>
            <a:chExt cx="6559531" cy="750047"/>
          </a:xfrm>
        </p:grpSpPr>
        <p:sp>
          <p:nvSpPr>
            <p:cNvPr id="50" name="Snip Same Side Corner Rectangle 49"/>
            <p:cNvSpPr/>
            <p:nvPr/>
          </p:nvSpPr>
          <p:spPr>
            <a:xfrm>
              <a:off x="3475892" y="429553"/>
              <a:ext cx="6559530" cy="691431"/>
            </a:xfrm>
            <a:prstGeom prst="snip2SameRect">
              <a:avLst>
                <a:gd name="adj1" fmla="val 49711"/>
                <a:gd name="adj2" fmla="val 0"/>
              </a:avLst>
            </a:prstGeom>
            <a:solidFill>
              <a:srgbClr val="2992D2"/>
            </a:solidFill>
            <a:ln w="19050">
              <a:noFill/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สี่เหลี่ยมผืนผ้า 1"/>
            <p:cNvSpPr/>
            <p:nvPr/>
          </p:nvSpPr>
          <p:spPr>
            <a:xfrm>
              <a:off x="3475891" y="471714"/>
              <a:ext cx="641252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h-TH" sz="4000" b="1" dirty="0" smtClean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หลักการทำงานของ</a:t>
              </a:r>
              <a:r>
                <a:rPr lang="th-TH" sz="40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ระบบคอมพิวเตอร์</a:t>
              </a:r>
            </a:p>
          </p:txBody>
        </p:sp>
      </p:grpSp>
      <p:cxnSp>
        <p:nvCxnSpPr>
          <p:cNvPr id="52" name="Straight Arrow Connector 51"/>
          <p:cNvCxnSpPr/>
          <p:nvPr/>
        </p:nvCxnSpPr>
        <p:spPr>
          <a:xfrm>
            <a:off x="4659049" y="4648098"/>
            <a:ext cx="826683" cy="0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337926" y="3589967"/>
            <a:ext cx="0" cy="365456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625328" y="5276837"/>
            <a:ext cx="0" cy="394997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6337926" y="5276836"/>
            <a:ext cx="0" cy="394998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6695667" y="3600866"/>
            <a:ext cx="0" cy="354557"/>
          </a:xfrm>
          <a:prstGeom prst="straightConnector1">
            <a:avLst/>
          </a:prstGeom>
          <a:ln w="476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/>
          <p:cNvGrpSpPr/>
          <p:nvPr/>
        </p:nvGrpSpPr>
        <p:grpSpPr>
          <a:xfrm>
            <a:off x="5527870" y="5688904"/>
            <a:ext cx="2068582" cy="1905045"/>
            <a:chOff x="4540219" y="5665503"/>
            <a:chExt cx="2068582" cy="1905045"/>
          </a:xfrm>
        </p:grpSpPr>
        <p:sp>
          <p:nvSpPr>
            <p:cNvPr id="95" name="Rectangle 94"/>
            <p:cNvSpPr/>
            <p:nvPr/>
          </p:nvSpPr>
          <p:spPr>
            <a:xfrm>
              <a:off x="4540219" y="6375043"/>
              <a:ext cx="2068582" cy="1195505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หน่วยความจำสำรอง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Secondary Storage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96" name="Picture 2" descr="D:\25,25\powerpoint\วิทยาการคำนวณ\ม.2 หน่วย3\pic\slide 1-09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780" y="5665503"/>
              <a:ext cx="784762" cy="90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7" name="Straight Connector 96"/>
            <p:cNvCxnSpPr/>
            <p:nvPr/>
          </p:nvCxnSpPr>
          <p:spPr>
            <a:xfrm>
              <a:off x="4790939" y="6887070"/>
              <a:ext cx="1616300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Oval 97"/>
            <p:cNvSpPr/>
            <p:nvPr/>
          </p:nvSpPr>
          <p:spPr>
            <a:xfrm>
              <a:off x="4578461" y="6743701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98267" y="2077919"/>
            <a:ext cx="1796623" cy="1512048"/>
            <a:chOff x="4610616" y="1256684"/>
            <a:chExt cx="1796623" cy="1512048"/>
          </a:xfrm>
        </p:grpSpPr>
        <p:sp>
          <p:nvSpPr>
            <p:cNvPr id="100" name="Rectangle 99"/>
            <p:cNvSpPr/>
            <p:nvPr/>
          </p:nvSpPr>
          <p:spPr>
            <a:xfrm>
              <a:off x="4662152" y="2164908"/>
              <a:ext cx="1745087" cy="603824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หน่วยความจำหลัก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Primary Storage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1" name="Picture 5" descr="D:\25,25\powerpoint\วิทยาการคำนวณ\ม.2 หน่วย3\pic\slide 1-0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510" y="1256684"/>
              <a:ext cx="1164000" cy="920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2" name="Straight Connector 101"/>
            <p:cNvCxnSpPr/>
            <p:nvPr/>
          </p:nvCxnSpPr>
          <p:spPr>
            <a:xfrm>
              <a:off x="4821135" y="2379465"/>
              <a:ext cx="1437997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/>
            <p:nvPr/>
          </p:nvSpPr>
          <p:spPr>
            <a:xfrm>
              <a:off x="4610616" y="222327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184650" y="4083594"/>
            <a:ext cx="2805401" cy="1086916"/>
            <a:chOff x="5216733" y="3570262"/>
            <a:chExt cx="2805401" cy="1086916"/>
          </a:xfrm>
        </p:grpSpPr>
        <p:sp>
          <p:nvSpPr>
            <p:cNvPr id="105" name="Rectangle 104"/>
            <p:cNvSpPr/>
            <p:nvPr/>
          </p:nvSpPr>
          <p:spPr>
            <a:xfrm>
              <a:off x="5942436" y="3858994"/>
              <a:ext cx="2079698" cy="710066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หน่วยประมวลผลกลาง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CPU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106" name="Picture 4" descr="D:\25,25\powerpoint\วิทยาการคำนวณ\ม.2 หน่วย3\pic\slide 1-07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733" y="3570262"/>
              <a:ext cx="610856" cy="10869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7" name="Straight Connector 106"/>
            <p:cNvCxnSpPr/>
            <p:nvPr/>
          </p:nvCxnSpPr>
          <p:spPr>
            <a:xfrm flipV="1">
              <a:off x="6091455" y="4136212"/>
              <a:ext cx="1814914" cy="2414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/>
            <p:cNvSpPr/>
            <p:nvPr/>
          </p:nvSpPr>
          <p:spPr>
            <a:xfrm>
              <a:off x="5910241" y="3965123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329363" y="4221005"/>
            <a:ext cx="2504281" cy="1838246"/>
            <a:chOff x="1329363" y="4221005"/>
            <a:chExt cx="2504281" cy="1838246"/>
          </a:xfrm>
        </p:grpSpPr>
        <p:sp>
          <p:nvSpPr>
            <p:cNvPr id="60" name="Rectangle 59"/>
            <p:cNvSpPr/>
            <p:nvPr/>
          </p:nvSpPr>
          <p:spPr>
            <a:xfrm>
              <a:off x="1521191" y="5163991"/>
              <a:ext cx="2173280" cy="895260"/>
            </a:xfrm>
            <a:prstGeom prst="rect">
              <a:avLst/>
            </a:prstGeom>
            <a:noFill/>
            <a:ln w="38100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หน่วยรับข้อมูล</a:t>
              </a:r>
            </a:p>
            <a:p>
              <a:pPr algn="ctr"/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(</a:t>
              </a:r>
              <a:r>
                <a:rPr lang="en-US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Input Unit</a:t>
              </a:r>
              <a:r>
                <a:rPr lang="th-TH" sz="2400" dirty="0" smtClean="0">
                  <a:solidFill>
                    <a:schemeClr val="tx1"/>
                  </a:solidFill>
                  <a:latin typeface="TH Sarabun New" pitchFamily="34" charset="-34"/>
                  <a:cs typeface="TH Sarabun New" pitchFamily="34" charset="-34"/>
                </a:rPr>
                <a:t>)</a:t>
              </a:r>
              <a:endPara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2051550" y="5534600"/>
              <a:ext cx="886039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3107617" y="5534600"/>
              <a:ext cx="74671" cy="0"/>
            </a:xfrm>
            <a:prstGeom prst="line">
              <a:avLst/>
            </a:prstGeom>
            <a:ln w="12700">
              <a:solidFill>
                <a:srgbClr val="FFC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1842879" y="5389179"/>
              <a:ext cx="90114" cy="90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6" name="Picture 2" descr="D:\25,25\powerpoint\วิทยาการคำนวณ\ม.2 หน่วย3\pic\slide 1-29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9363" y="4221005"/>
              <a:ext cx="2504281" cy="835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3" name="รูปภาพ 119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354" y="7132667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14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" t="6070" r="3532" b="5783"/>
          <a:stretch/>
        </p:blipFill>
        <p:spPr bwMode="auto">
          <a:xfrm>
            <a:off x="100873" y="283780"/>
            <a:ext cx="13129475" cy="704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77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8964</TotalTime>
  <Words>316</Words>
  <Application>Microsoft Office PowerPoint</Application>
  <PresentationFormat>Custom</PresentationFormat>
  <Paragraphs>61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Angsana New</vt:lpstr>
      <vt:lpstr>TH Sarabun New</vt:lpstr>
      <vt:lpstr>AngsanaUPC</vt:lpstr>
      <vt:lpstr>Calibri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Paradon Ponsai</dc:creator>
  <cp:lastModifiedBy>SDSSRU</cp:lastModifiedBy>
  <cp:revision>637</cp:revision>
  <cp:lastPrinted>2019-02-12T06:02:52Z</cp:lastPrinted>
  <dcterms:created xsi:type="dcterms:W3CDTF">2017-09-19T00:56:44Z</dcterms:created>
  <dcterms:modified xsi:type="dcterms:W3CDTF">2020-01-30T03:20:56Z</dcterms:modified>
</cp:coreProperties>
</file>