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6" r:id="rId2"/>
    <p:sldId id="271" r:id="rId3"/>
    <p:sldId id="294" r:id="rId4"/>
    <p:sldId id="293" r:id="rId5"/>
    <p:sldId id="278" r:id="rId6"/>
    <p:sldId id="279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2" r:id="rId23"/>
    <p:sldId id="310" r:id="rId24"/>
    <p:sldId id="311" r:id="rId25"/>
    <p:sldId id="313" r:id="rId26"/>
    <p:sldId id="314" r:id="rId27"/>
  </p:sldIdLst>
  <p:sldSz cx="13322300" cy="7467600"/>
  <p:notesSz cx="9926638" cy="6797675"/>
  <p:embeddedFontLst>
    <p:embeddedFont>
      <p:font typeface="Angsana New" panose="02020603050405020304" pitchFamily="18" charset="-34"/>
      <p:regular r:id="rId30"/>
      <p:bold r:id="rId31"/>
      <p:italic r:id="rId32"/>
      <p:boldItalic r:id="rId33"/>
    </p:embeddedFont>
    <p:embeddedFont>
      <p:font typeface="AngsanaUPC" panose="02020603050405020304" pitchFamily="18" charset="-34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rdia New" panose="020B0304020202020204" pitchFamily="34" charset="-34"/>
      <p:regular r:id="rId42"/>
      <p:bold r:id="rId43"/>
      <p:italic r:id="rId44"/>
      <p:boldItalic r:id="rId45"/>
    </p:embeddedFont>
    <p:embeddedFont>
      <p:font typeface="TH Sarabun New" panose="020B0604020202020204" charset="-34"/>
      <p:regular r:id="rId46"/>
      <p:bold r:id="rId47"/>
      <p:italic r:id="rId48"/>
      <p:boldItalic r:id="rId49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2D2"/>
    <a:srgbClr val="FFE1FF"/>
    <a:srgbClr val="C1EFFF"/>
    <a:srgbClr val="FFE48F"/>
    <a:srgbClr val="FF2929"/>
    <a:srgbClr val="FFFFFF"/>
    <a:srgbClr val="E1F5FF"/>
    <a:srgbClr val="00F26D"/>
    <a:srgbClr val="33CCFF"/>
    <a:srgbClr val="2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522" y="-72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949" y="0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69FD4-3FF5-43CB-B962-09ADFC3186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98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949" y="6456398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2C582-BD26-45E2-A7E4-B014EEE8A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9588"/>
            <a:ext cx="45481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5622791" y="6456607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anchor="b" anchorCtr="0" compatLnSpc="1"/>
          <a:lstStyle/>
          <a:p>
            <a:pPr algn="r" defTabSz="93177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pPr algn="r" defTabSz="93177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th-TH" sz="1200">
              <a:solidFill>
                <a:srgbClr val="000000"/>
              </a:solidFill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84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25/10/62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" y="-1"/>
            <a:ext cx="13322464" cy="74806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3322300" cy="74806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มุมมน 12"/>
          <p:cNvSpPr/>
          <p:nvPr/>
        </p:nvSpPr>
        <p:spPr>
          <a:xfrm>
            <a:off x="366451" y="5753100"/>
            <a:ext cx="12672424" cy="1323976"/>
          </a:xfrm>
          <a:prstGeom prst="roundRect">
            <a:avLst>
              <a:gd name="adj" fmla="val 4829"/>
            </a:avLst>
          </a:prstGeom>
          <a:solidFill>
            <a:srgbClr val="FFFFFF">
              <a:alpha val="80000"/>
            </a:srgbClr>
          </a:solidFill>
          <a:ln>
            <a:solidFill>
              <a:srgbClr val="2992D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0" y="5990411"/>
            <a:ext cx="13322300" cy="402162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876614" y="6000368"/>
            <a:ext cx="2312789" cy="44312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b="1" dirty="0" smtClean="0">
                <a:solidFill>
                  <a:schemeClr val="bg1"/>
                </a:solidFill>
                <a:latin typeface="TH Sarabun New" panose="020B0500040200020003" pitchFamily="34" charset="-34"/>
                <a:ea typeface="AngsanaUPC" charset="0"/>
                <a:cs typeface="TH Sarabun New" panose="020B0500040200020003" pitchFamily="34" charset="-34"/>
              </a:rPr>
              <a:t>ตัวชี้วัด</a:t>
            </a:r>
            <a:endParaRPr lang="th-TH" sz="2100" b="1" dirty="0">
              <a:solidFill>
                <a:schemeClr val="bg1"/>
              </a:solidFill>
              <a:latin typeface="TH Sarabun New" panose="020B0500040200020003" pitchFamily="34" charset="-34"/>
              <a:ea typeface="AngsanaUPC" charset="0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614" y="6475660"/>
            <a:ext cx="11977075" cy="443124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ออกแบบและเขียนโปรแกรมที่ใช้ตรรกะและฟังก์ชันในการแก้ปัญหา</a:t>
            </a:r>
            <a:endParaRPr lang="th-TH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1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285773" y="334054"/>
            <a:ext cx="3071071" cy="548860"/>
          </a:xfrm>
          <a:prstGeom prst="round2DiagRect">
            <a:avLst>
              <a:gd name="adj1" fmla="val 48791"/>
              <a:gd name="adj2" fmla="val 0"/>
            </a:avLst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สี่เหลี่ยมผืนผ้า 21"/>
          <p:cNvSpPr/>
          <p:nvPr/>
        </p:nvSpPr>
        <p:spPr>
          <a:xfrm rot="10800000" flipV="1">
            <a:off x="-30" y="334057"/>
            <a:ext cx="971580" cy="548862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 14"/>
          <p:cNvSpPr/>
          <p:nvPr/>
        </p:nvSpPr>
        <p:spPr>
          <a:xfrm flipV="1">
            <a:off x="-31" y="2569220"/>
            <a:ext cx="7686675" cy="45719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5263" y="1141021"/>
            <a:ext cx="7801105" cy="1597286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4800" b="1" dirty="0" smtClean="0">
                <a:solidFill>
                  <a:srgbClr val="2992D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การออกแบบขั้นตอนการทำงาน</a:t>
            </a:r>
          </a:p>
          <a:p>
            <a:r>
              <a:rPr lang="th-TH" sz="4800" b="1" dirty="0" smtClean="0">
                <a:solidFill>
                  <a:srgbClr val="2992D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และการเขียนโปรแกรมด้วยภาษา </a:t>
            </a:r>
            <a:r>
              <a:rPr lang="en-US" sz="4800" b="1" dirty="0" smtClean="0">
                <a:solidFill>
                  <a:srgbClr val="2992D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Python</a:t>
            </a:r>
            <a:endParaRPr lang="th-TH" sz="4800" b="1" dirty="0">
              <a:solidFill>
                <a:srgbClr val="2992D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22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6" y="597451"/>
            <a:ext cx="11990070" cy="1161627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/>
              <a:t>รหัสควบคุม</a:t>
            </a:r>
            <a:r>
              <a:rPr lang="th-TH" dirty="0" smtClean="0"/>
              <a:t> คือ รหัสพิเศษที่ช่วยในการจัดรูปแบบข้อความที่แสดงผลออกทางหน้าจอ</a:t>
            </a:r>
            <a:endParaRPr lang="th-T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77379"/>
              </p:ext>
            </p:extLst>
          </p:nvPr>
        </p:nvGraphicFramePr>
        <p:xfrm>
          <a:off x="1415567" y="1695174"/>
          <a:ext cx="10700989" cy="567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688"/>
                <a:gridCol w="7667301"/>
              </a:tblGrid>
              <a:tr h="517734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/>
                        <a:t>รหัสควบคุม</a:t>
                      </a:r>
                      <a:endParaRPr lang="th-TH" sz="22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/>
                        <a:t>ความหมาย</a:t>
                      </a:r>
                      <a:endParaRPr lang="th-TH" sz="2200" dirty="0"/>
                    </a:p>
                  </a:txBody>
                  <a:tcPr marL="133223" marR="133223" marT="49784" marB="49784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\a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2600" dirty="0" smtClean="0"/>
                        <a:t>เสียงดังออกลำโพง</a:t>
                      </a:r>
                      <a:r>
                        <a:rPr lang="th-TH" sz="2600" baseline="0" dirty="0" smtClean="0"/>
                        <a:t> </a:t>
                      </a:r>
                      <a:r>
                        <a:rPr lang="en-US" sz="2600" baseline="0" dirty="0" smtClean="0"/>
                        <a:t>1</a:t>
                      </a:r>
                      <a:r>
                        <a:rPr lang="th-TH" sz="2600" baseline="0" dirty="0" smtClean="0"/>
                        <a:t> ครั้ง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</a:tr>
              <a:tr h="5177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\b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2600" dirty="0" smtClean="0"/>
                        <a:t>เลื่อน </a:t>
                      </a:r>
                      <a:r>
                        <a:rPr lang="en-US" sz="2600" dirty="0" smtClean="0"/>
                        <a:t>cursor </a:t>
                      </a:r>
                      <a:r>
                        <a:rPr lang="th-TH" sz="2600" dirty="0" smtClean="0"/>
                        <a:t>ไปลบตัวอักษรทางซ้ายมือ </a:t>
                      </a:r>
                      <a:r>
                        <a:rPr lang="en-US" sz="2600" dirty="0" smtClean="0"/>
                        <a:t>1</a:t>
                      </a:r>
                      <a:r>
                        <a:rPr lang="th-TH" sz="2600" dirty="0" smtClean="0"/>
                        <a:t> ตัวอักษร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</a:tr>
              <a:tr h="5177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\f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2600" dirty="0" smtClean="0"/>
                        <a:t>ขึ้นหน้าใหม่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</a:tr>
              <a:tr h="5177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\n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2600" dirty="0" smtClean="0"/>
                        <a:t>ขึ้นบรรทัดใหม่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</a:tr>
              <a:tr h="5177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\r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2600" dirty="0" smtClean="0"/>
                        <a:t>เลื่อน </a:t>
                      </a:r>
                      <a:r>
                        <a:rPr lang="en-US" sz="2600" dirty="0" smtClean="0"/>
                        <a:t>cursor </a:t>
                      </a:r>
                      <a:r>
                        <a:rPr lang="th-TH" sz="2600" dirty="0" smtClean="0"/>
                        <a:t>ไปทางซ้ายมือสุดของบรรทัด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</a:tr>
              <a:tr h="5177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\t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2600" dirty="0" smtClean="0"/>
                        <a:t>ตั้ง </a:t>
                      </a:r>
                      <a:r>
                        <a:rPr lang="en-US" sz="2600" dirty="0" smtClean="0"/>
                        <a:t>tab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th-TH" sz="2600" baseline="0" dirty="0" smtClean="0"/>
                        <a:t>ในแนวนอน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</a:tr>
              <a:tr h="5177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\v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2600" dirty="0" smtClean="0"/>
                        <a:t>ตั้ง </a:t>
                      </a:r>
                      <a:r>
                        <a:rPr lang="en-US" sz="2600" dirty="0" smtClean="0"/>
                        <a:t>tab </a:t>
                      </a:r>
                      <a:r>
                        <a:rPr lang="th-TH" sz="2600" dirty="0" smtClean="0"/>
                        <a:t>ในแนวตั้ง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</a:tr>
              <a:tr h="5177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\\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2600" dirty="0" smtClean="0"/>
                        <a:t>เครื่องหมาย </a:t>
                      </a:r>
                      <a:r>
                        <a:rPr lang="en-US" sz="2600" dirty="0" smtClean="0"/>
                        <a:t>\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</a:tr>
              <a:tr h="5177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\’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2600" dirty="0" smtClean="0"/>
                        <a:t>เครื่องหมาย </a:t>
                      </a:r>
                      <a:r>
                        <a:rPr lang="en-US" sz="2600" dirty="0" smtClean="0"/>
                        <a:t>‘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</a:tr>
              <a:tr h="5177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\”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2600" dirty="0" smtClean="0"/>
                        <a:t>เครื่องหมาย </a:t>
                      </a:r>
                      <a:r>
                        <a:rPr lang="en-US" sz="2600" dirty="0" smtClean="0"/>
                        <a:t>“</a:t>
                      </a:r>
                      <a:endParaRPr lang="th-TH" sz="2600" dirty="0"/>
                    </a:p>
                  </a:txBody>
                  <a:tcPr marL="133223" marR="133223" marT="49784" marB="4978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4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6" y="832678"/>
            <a:ext cx="11990070" cy="1161627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/>
              <a:t>รหัสรูปแบบข้อมูล </a:t>
            </a:r>
            <a:r>
              <a:rPr lang="en-US" b="1" dirty="0" smtClean="0"/>
              <a:t>(Format Code)</a:t>
            </a:r>
            <a:r>
              <a:rPr lang="en-US" dirty="0" smtClean="0"/>
              <a:t> </a:t>
            </a:r>
            <a:r>
              <a:rPr lang="th-TH" dirty="0" smtClean="0"/>
              <a:t>รหัสที่ใช้แทนชนิดข้อมูล ใช้ร่วมกับคำสั่งการแสดงผลและคำสั่งรับข้อมูล</a:t>
            </a:r>
            <a:endParaRPr lang="th-T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284047"/>
              </p:ext>
            </p:extLst>
          </p:nvPr>
        </p:nvGraphicFramePr>
        <p:xfrm>
          <a:off x="471362" y="2165626"/>
          <a:ext cx="12589398" cy="225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252"/>
                <a:gridCol w="5255073"/>
                <a:gridCol w="5255073"/>
              </a:tblGrid>
              <a:tr h="564219">
                <a:tc>
                  <a:txBody>
                    <a:bodyPr/>
                    <a:lstStyle/>
                    <a:p>
                      <a:pPr algn="ctr"/>
                      <a:r>
                        <a:rPr lang="th-TH" sz="3000" dirty="0" smtClean="0">
                          <a:cs typeface="+mj-cs"/>
                        </a:rPr>
                        <a:t>รหัสควบคุม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 smtClean="0">
                          <a:cs typeface="+mj-cs"/>
                        </a:rPr>
                        <a:t>ชนิดข้อมูลของตัวแปร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 smtClean="0">
                          <a:cs typeface="+mj-cs"/>
                        </a:rPr>
                        <a:t>ลักษณะการแสดงผลออกทางหน้าจอ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</a:tr>
              <a:tr h="56421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cs typeface="+mj-cs"/>
                        </a:rPr>
                        <a:t>%s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cs typeface="+mj-cs"/>
                        </a:rPr>
                        <a:t>ตัวอักษร (</a:t>
                      </a:r>
                      <a:r>
                        <a:rPr lang="en-US" sz="3000" dirty="0" smtClean="0">
                          <a:cs typeface="+mj-cs"/>
                        </a:rPr>
                        <a:t>String)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cs typeface="+mj-cs"/>
                        </a:rPr>
                        <a:t>แสดงข้อมูลที่เป็นตัวอักษร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</a:tr>
              <a:tr h="56421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cs typeface="+mj-cs"/>
                        </a:rPr>
                        <a:t>%d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cs typeface="+mj-cs"/>
                        </a:rPr>
                        <a:t>เลขจำนวนเต็ม</a:t>
                      </a:r>
                      <a:r>
                        <a:rPr lang="en-US" sz="3000" dirty="0" smtClean="0">
                          <a:cs typeface="+mj-cs"/>
                        </a:rPr>
                        <a:t> (Integer)</a:t>
                      </a:r>
                      <a:r>
                        <a:rPr lang="en-US" sz="3000" baseline="0" dirty="0" smtClean="0">
                          <a:cs typeface="+mj-cs"/>
                        </a:rPr>
                        <a:t> 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cs typeface="+mj-cs"/>
                        </a:rPr>
                        <a:t>แสดงข้อมูลที่เป็นเลขจำนวนเต็ม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</a:tr>
              <a:tr h="56421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cs typeface="+mj-cs"/>
                        </a:rPr>
                        <a:t>%f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cs typeface="+mj-cs"/>
                        </a:rPr>
                        <a:t>เลขจำนวนจริง </a:t>
                      </a:r>
                      <a:r>
                        <a:rPr lang="en-US" sz="3000" dirty="0" smtClean="0">
                          <a:cs typeface="+mj-cs"/>
                        </a:rPr>
                        <a:t>(Float)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cs typeface="+mj-cs"/>
                        </a:rPr>
                        <a:t>แสดงข้อมูลที่เป็ฯเลขจำนวนจริง</a:t>
                      </a:r>
                      <a:endParaRPr lang="th-TH" sz="3000" dirty="0">
                        <a:cs typeface="+mj-cs"/>
                      </a:endParaRPr>
                    </a:p>
                  </a:txBody>
                  <a:tcPr marL="133223" marR="133223" marT="49784" marB="4978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32" y="218528"/>
            <a:ext cx="11990070" cy="1161627"/>
          </a:xfrm>
        </p:spPr>
        <p:txBody>
          <a:bodyPr/>
          <a:lstStyle/>
          <a:p>
            <a:pPr algn="l"/>
            <a:r>
              <a:rPr lang="th-TH" b="1" dirty="0" smtClean="0"/>
              <a:t>ตัวดำเนินการ</a:t>
            </a:r>
            <a:endParaRPr lang="th-TH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99989"/>
              </p:ext>
            </p:extLst>
          </p:nvPr>
        </p:nvGraphicFramePr>
        <p:xfrm>
          <a:off x="1953773" y="1236073"/>
          <a:ext cx="8881534" cy="6040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767"/>
                <a:gridCol w="4440767"/>
              </a:tblGrid>
              <a:tr h="696976">
                <a:tc>
                  <a:txBody>
                    <a:bodyPr/>
                    <a:lstStyle/>
                    <a:p>
                      <a:pPr algn="ctr"/>
                      <a:r>
                        <a:rPr lang="th-TH" sz="3900" dirty="0" smtClean="0"/>
                        <a:t>ลำดับความสำคัญ</a:t>
                      </a:r>
                      <a:endParaRPr lang="th-TH" sz="39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900" dirty="0" smtClean="0"/>
                        <a:t>ตัวดำเนินการ</a:t>
                      </a:r>
                      <a:endParaRPr lang="th-TH" sz="3900" dirty="0"/>
                    </a:p>
                  </a:txBody>
                  <a:tcPr marL="133223" marR="133223" marT="49784" marB="49784"/>
                </a:tc>
              </a:tr>
              <a:tr h="696976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smtClean="0"/>
                        <a:t>1</a:t>
                      </a:r>
                      <a:endParaRPr lang="th-TH" sz="39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0" i="0" kern="1200" dirty="0" smtClean="0">
                          <a:solidFill>
                            <a:schemeClr val="dk1"/>
                          </a:solidFill>
                          <a:effectLst/>
                          <a:latin typeface="Cordia New (Body)"/>
                          <a:ea typeface="+mn-ea"/>
                          <a:cs typeface="+mj-cs"/>
                        </a:rPr>
                        <a:t>( )</a:t>
                      </a:r>
                      <a:endParaRPr lang="th-TH" sz="3900" dirty="0">
                        <a:latin typeface="Cordia New (Body)"/>
                        <a:cs typeface="+mj-cs"/>
                      </a:endParaRPr>
                    </a:p>
                  </a:txBody>
                  <a:tcPr marL="133223" marR="133223" marT="49784" marB="49784"/>
                </a:tc>
              </a:tr>
              <a:tr h="696976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smtClean="0"/>
                        <a:t>2</a:t>
                      </a:r>
                      <a:endParaRPr lang="th-TH" sz="39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0" i="0" kern="1200" dirty="0" smtClean="0">
                          <a:solidFill>
                            <a:schemeClr val="dk1"/>
                          </a:solidFill>
                          <a:effectLst/>
                          <a:latin typeface="Cordia New (Body)"/>
                          <a:ea typeface="+mn-ea"/>
                          <a:cs typeface="+mn-cs"/>
                        </a:rPr>
                        <a:t>**</a:t>
                      </a:r>
                      <a:endParaRPr lang="th-TH" sz="3900" dirty="0">
                        <a:latin typeface="Cordia New (Body)"/>
                        <a:cs typeface="+mj-cs"/>
                      </a:endParaRPr>
                    </a:p>
                  </a:txBody>
                  <a:tcPr marL="133223" marR="133223" marT="49784" marB="49784"/>
                </a:tc>
              </a:tr>
              <a:tr h="1161627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smtClean="0"/>
                        <a:t>3</a:t>
                      </a:r>
                      <a:endParaRPr lang="th-TH" sz="39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kern="1200" dirty="0" smtClean="0">
                          <a:solidFill>
                            <a:schemeClr val="dk1"/>
                          </a:solidFill>
                          <a:effectLst/>
                          <a:latin typeface="Cordia New (Body)"/>
                          <a:ea typeface="+mn-ea"/>
                          <a:cs typeface="+mj-cs"/>
                        </a:rPr>
                        <a:t>*  ,   /    ,   %</a:t>
                      </a:r>
                      <a:endParaRPr lang="th-TH" sz="3900" dirty="0" smtClean="0">
                        <a:latin typeface="Cordia New (Body)"/>
                        <a:cs typeface="+mj-cs"/>
                      </a:endParaRPr>
                    </a:p>
                    <a:p>
                      <a:pPr algn="ctr"/>
                      <a:endParaRPr lang="th-TH" sz="3900" dirty="0">
                        <a:latin typeface="Cordia New (Body)"/>
                        <a:cs typeface="+mj-cs"/>
                      </a:endParaRPr>
                    </a:p>
                  </a:txBody>
                  <a:tcPr marL="133223" marR="133223" marT="49784" marB="49784"/>
                </a:tc>
              </a:tr>
              <a:tr h="696976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smtClean="0"/>
                        <a:t>4</a:t>
                      </a:r>
                      <a:endParaRPr lang="th-TH" sz="39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0" i="0" kern="1200" dirty="0" smtClean="0">
                          <a:solidFill>
                            <a:schemeClr val="dk1"/>
                          </a:solidFill>
                          <a:effectLst/>
                          <a:latin typeface="Cordia New (Body)"/>
                          <a:ea typeface="+mn-ea"/>
                          <a:cs typeface="+mn-cs"/>
                        </a:rPr>
                        <a:t>+  ,   -</a:t>
                      </a:r>
                      <a:endParaRPr lang="th-TH" sz="3900" dirty="0">
                        <a:latin typeface="Cordia New (Body)"/>
                      </a:endParaRPr>
                    </a:p>
                  </a:txBody>
                  <a:tcPr marL="133223" marR="133223" marT="49784" marB="49784"/>
                </a:tc>
              </a:tr>
              <a:tr h="696976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smtClean="0"/>
                        <a:t>5</a:t>
                      </a:r>
                      <a:endParaRPr lang="th-TH" sz="39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0" i="0" kern="1200" dirty="0" smtClean="0">
                          <a:solidFill>
                            <a:schemeClr val="dk1"/>
                          </a:solidFill>
                          <a:effectLst/>
                          <a:latin typeface="Cordia New (Body)"/>
                          <a:ea typeface="+mn-ea"/>
                          <a:cs typeface="+mn-cs"/>
                        </a:rPr>
                        <a:t>&lt;  ,   &lt;=  ,   &gt;  ,   &gt;=</a:t>
                      </a:r>
                      <a:endParaRPr lang="th-TH" sz="3900" dirty="0">
                        <a:latin typeface="Cordia New (Body)"/>
                      </a:endParaRPr>
                    </a:p>
                  </a:txBody>
                  <a:tcPr marL="133223" marR="133223" marT="49784" marB="49784"/>
                </a:tc>
              </a:tr>
              <a:tr h="696976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smtClean="0"/>
                        <a:t>6</a:t>
                      </a:r>
                      <a:endParaRPr lang="th-TH" sz="39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0" i="0" kern="1200" dirty="0" smtClean="0">
                          <a:solidFill>
                            <a:schemeClr val="dk1"/>
                          </a:solidFill>
                          <a:effectLst/>
                          <a:latin typeface="Cordia New (Body)"/>
                          <a:ea typeface="+mn-ea"/>
                          <a:cs typeface="+mn-cs"/>
                        </a:rPr>
                        <a:t>==  ,   !=</a:t>
                      </a:r>
                      <a:endParaRPr lang="th-TH" sz="3900" dirty="0">
                        <a:latin typeface="Cordia New (Body)"/>
                      </a:endParaRPr>
                    </a:p>
                  </a:txBody>
                  <a:tcPr marL="133223" marR="133223" marT="49784" marB="49784"/>
                </a:tc>
              </a:tr>
              <a:tr h="696976">
                <a:tc>
                  <a:txBody>
                    <a:bodyPr/>
                    <a:lstStyle/>
                    <a:p>
                      <a:pPr algn="ctr"/>
                      <a:r>
                        <a:rPr lang="en-US" sz="3900" dirty="0" smtClean="0"/>
                        <a:t>7</a:t>
                      </a:r>
                      <a:endParaRPr lang="th-TH" sz="3900" dirty="0"/>
                    </a:p>
                  </a:txBody>
                  <a:tcPr marL="133223" marR="133223" marT="49784" marB="49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0" i="0" kern="1200" dirty="0" smtClean="0">
                          <a:solidFill>
                            <a:schemeClr val="dk1"/>
                          </a:solidFill>
                          <a:effectLst/>
                          <a:latin typeface="Cordia New (Body)"/>
                          <a:ea typeface="+mn-ea"/>
                          <a:cs typeface="+mn-cs"/>
                        </a:rPr>
                        <a:t>=</a:t>
                      </a:r>
                      <a:endParaRPr lang="th-TH" sz="3900" dirty="0">
                        <a:latin typeface="Cordia New (Body)"/>
                        <a:cs typeface="+mn-cs"/>
                      </a:endParaRPr>
                    </a:p>
                  </a:txBody>
                  <a:tcPr marL="133223" marR="133223" marT="49784" marB="49784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85708" y="146813"/>
            <a:ext cx="5350494" cy="122795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marL="668244" indent="-668244">
              <a:buAutoNum type="arabicPeriod"/>
            </a:pPr>
            <a:r>
              <a:rPr lang="th-TH" dirty="0" smtClean="0"/>
              <a:t>ตัวดำเนินการทางคณิตศาสตร์</a:t>
            </a:r>
          </a:p>
          <a:p>
            <a:pPr marL="668244" indent="-668244">
              <a:buAutoNum type="arabicPeriod"/>
            </a:pPr>
            <a:r>
              <a:rPr lang="th-TH" dirty="0" smtClean="0"/>
              <a:t>ตัวดำเนินการเปรียบเทียบ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5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การสร้างและกำหนดค่าให้ตัวแปร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961564" y="2593074"/>
            <a:ext cx="144302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dirty="0" smtClean="0">
                <a:cs typeface="+mj-cs"/>
              </a:rPr>
              <a:t>ชื่อตัวแปร</a:t>
            </a:r>
            <a:endParaRPr lang="th-TH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8299" y="2581700"/>
            <a:ext cx="41389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cs typeface="+mj-cs"/>
              </a:rPr>
              <a:t>=</a:t>
            </a:r>
            <a:endParaRPr lang="th-TH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6471" y="2570326"/>
            <a:ext cx="314701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dirty="0" smtClean="0">
                <a:cs typeface="+mj-cs"/>
              </a:rPr>
              <a:t>ค่าที่จะเก็บไว้ในตัวแปร </a:t>
            </a:r>
            <a:endParaRPr lang="th-TH" dirty="0">
              <a:cs typeface="+mj-cs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403297" y="3411940"/>
            <a:ext cx="559558" cy="68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2847109" y="4153301"/>
            <a:ext cx="167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</a:t>
            </a:r>
            <a:endParaRPr lang="th-TH" dirty="0"/>
          </a:p>
        </p:txBody>
      </p:sp>
      <p:sp>
        <p:nvSpPr>
          <p:cNvPr id="9" name="Down Arrow 8"/>
          <p:cNvSpPr/>
          <p:nvPr/>
        </p:nvSpPr>
        <p:spPr>
          <a:xfrm>
            <a:off x="7410199" y="3398292"/>
            <a:ext cx="559558" cy="68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7097668" y="4171330"/>
            <a:ext cx="118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</a:t>
            </a:r>
            <a:endParaRPr lang="th-TH" dirty="0"/>
          </a:p>
        </p:txBody>
      </p:sp>
      <p:sp>
        <p:nvSpPr>
          <p:cNvPr id="11" name="Down Arrow 10"/>
          <p:cNvSpPr/>
          <p:nvPr/>
        </p:nvSpPr>
        <p:spPr>
          <a:xfrm>
            <a:off x="3403296" y="4799632"/>
            <a:ext cx="559558" cy="68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Down Arrow 11"/>
          <p:cNvSpPr/>
          <p:nvPr/>
        </p:nvSpPr>
        <p:spPr>
          <a:xfrm>
            <a:off x="7410199" y="4817661"/>
            <a:ext cx="559558" cy="68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322273" y="6024855"/>
            <a:ext cx="155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ตัวอย่าง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1866786" y="6023887"/>
            <a:ext cx="279779" cy="68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3060149" y="5701690"/>
            <a:ext cx="124585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+mj-cs"/>
              </a:rPr>
              <a:t>name</a:t>
            </a:r>
            <a:endParaRPr lang="th-TH" dirty="0"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8299" y="5701690"/>
            <a:ext cx="41389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cs typeface="+mj-cs"/>
              </a:rPr>
              <a:t>=</a:t>
            </a:r>
            <a:endParaRPr lang="th-TH" dirty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2709" y="5718751"/>
            <a:ext cx="247086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+mj-cs"/>
              </a:rPr>
              <a:t>“</a:t>
            </a:r>
            <a:r>
              <a:rPr lang="en-US" dirty="0" err="1" smtClean="0">
                <a:cs typeface="+mj-cs"/>
              </a:rPr>
              <a:t>Yingying</a:t>
            </a:r>
            <a:r>
              <a:rPr lang="en-US" dirty="0" smtClean="0">
                <a:cs typeface="+mj-cs"/>
              </a:rPr>
              <a:t>”   </a:t>
            </a:r>
            <a:endParaRPr lang="th-TH" dirty="0"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0149" y="6500421"/>
            <a:ext cx="17251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+mj-cs"/>
              </a:rPr>
              <a:t>Number</a:t>
            </a:r>
            <a:endParaRPr lang="th-TH" dirty="0"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8299" y="6502233"/>
            <a:ext cx="41389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cs typeface="+mj-cs"/>
              </a:rPr>
              <a:t>=</a:t>
            </a:r>
            <a:endParaRPr lang="th-TH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2709" y="6483194"/>
            <a:ext cx="96532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+mj-cs"/>
              </a:rPr>
              <a:t>28   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11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กฎการตั้งชื่อตัวแปร</a:t>
            </a:r>
            <a:endParaRPr lang="th-T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   </a:t>
            </a:r>
            <a:r>
              <a:rPr lang="th-TH" b="1" dirty="0" smtClean="0">
                <a:solidFill>
                  <a:srgbClr val="7030A0"/>
                </a:solidFill>
              </a:rPr>
              <a:t>1</a:t>
            </a:r>
            <a:r>
              <a:rPr lang="th-TH" b="1" dirty="0">
                <a:solidFill>
                  <a:srgbClr val="7030A0"/>
                </a:solidFill>
              </a:rPr>
              <a:t>. ขึ้นต้นด้วยตัวอักษรตั้งแต่ 1 ตัวขึ้นไป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    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2. ตัวแปรห้ามมีช่องว่าง</a:t>
            </a:r>
            <a:br>
              <a:rPr lang="th-TH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th-TH" dirty="0"/>
              <a:t>    </a:t>
            </a:r>
            <a:r>
              <a:rPr lang="th-TH" b="1" dirty="0">
                <a:solidFill>
                  <a:srgbClr val="0070C0"/>
                </a:solidFill>
              </a:rPr>
              <a:t>3. ห้ามมีสัญลักษณ์พิเศษ เช่น </a:t>
            </a:r>
            <a:r>
              <a:rPr lang="en-US" b="1" dirty="0">
                <a:solidFill>
                  <a:srgbClr val="0070C0"/>
                </a:solidFill>
              </a:rPr>
              <a:t>#, ?, $, … , @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th-TH" b="1" dirty="0">
                <a:solidFill>
                  <a:srgbClr val="FF0000"/>
                </a:solidFill>
              </a:rPr>
              <a:t>4. ตัวแปรต้องไม่ซ้ำกับคำสงวน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th-TH" dirty="0"/>
              <a:t>   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. ตัวแปรใช้ตัวพิมพ์เล็ก พิมพ์ใหญ่ มี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ความหมายต่างกัน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    </a:t>
            </a:r>
            <a:r>
              <a:rPr lang="th-TH" b="1" dirty="0">
                <a:solidFill>
                  <a:schemeClr val="accent3">
                    <a:lumMod val="50000"/>
                  </a:schemeClr>
                </a:solidFill>
              </a:rPr>
              <a:t>6. ห้ามขึ้นต้นด้วยตัวเลข แต่ตามท้ายด้วยตัวเลขได้</a:t>
            </a:r>
          </a:p>
        </p:txBody>
      </p:sp>
    </p:spTree>
    <p:extLst>
      <p:ext uri="{BB962C8B-B14F-4D97-AF65-F5344CB8AC3E}">
        <p14:creationId xmlns:p14="http://schemas.microsoft.com/office/powerpoint/2010/main" val="11606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การแสดงผลด้วยฟังก์ชัน </a:t>
            </a:r>
            <a:r>
              <a:rPr lang="en-US" dirty="0" smtClean="0"/>
              <a:t>print()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946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86" y="1303130"/>
            <a:ext cx="11990070" cy="2148177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การแสดงผลด้วยฟังก์ชัน </a:t>
            </a:r>
            <a:r>
              <a:rPr lang="en-US" dirty="0"/>
              <a:t>print()</a:t>
            </a:r>
          </a:p>
          <a:p>
            <a:pPr marL="0" indent="0">
              <a:buNone/>
            </a:pPr>
            <a:r>
              <a:rPr lang="th-TH" dirty="0" smtClean="0"/>
              <a:t>       ใน</a:t>
            </a:r>
            <a:r>
              <a:rPr lang="th-TH" dirty="0"/>
              <a:t>การแสดงผลในภาษา </a:t>
            </a:r>
            <a:r>
              <a:rPr lang="en-US" dirty="0"/>
              <a:t>Python </a:t>
            </a:r>
            <a:r>
              <a:rPr lang="th-TH" dirty="0"/>
              <a:t>นั้นจะใช้ฟังก์ชัน </a:t>
            </a:r>
            <a:r>
              <a:rPr lang="en-US" dirty="0"/>
              <a:t>print() </a:t>
            </a:r>
            <a:r>
              <a:rPr lang="th-TH" dirty="0"/>
              <a:t>เพื่อแสดงผลข้อความ ตัวเลข หรือข้อมูลประเภทอื่นๆ ออกทาง</a:t>
            </a:r>
            <a:r>
              <a:rPr lang="th-TH" dirty="0" smtClean="0"/>
              <a:t>หน้าจอ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38294" r="17451" b="54762"/>
          <a:stretch/>
        </p:blipFill>
        <p:spPr bwMode="auto">
          <a:xfrm>
            <a:off x="681187" y="3350540"/>
            <a:ext cx="12068583" cy="69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>
          <a:xfrm rot="16200000">
            <a:off x="6924529" y="-962372"/>
            <a:ext cx="627270" cy="101764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8799" tIns="59399" rIns="118799" bIns="59399"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031681" y="4467676"/>
            <a:ext cx="2585112" cy="673956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r>
              <a:rPr lang="th-TH" dirty="0" smtClean="0"/>
              <a:t>อาร์กิวเมน (ข้อมูล)</a:t>
            </a:r>
            <a:endParaRPr lang="th-TH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1095275" y="3627204"/>
            <a:ext cx="313635" cy="7221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8799" tIns="59399" rIns="118799" bIns="59399"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209064" y="4200101"/>
            <a:ext cx="1841319" cy="673956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r>
              <a:rPr lang="th-TH" dirty="0" smtClean="0"/>
              <a:t>ฟังก์ชันคำสั่ง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23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86" y="754269"/>
            <a:ext cx="11990070" cy="1489766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ถ้าภายในวงเล็บของคำสั่ง </a:t>
            </a:r>
            <a:r>
              <a:rPr lang="en-US" dirty="0" smtClean="0"/>
              <a:t>print </a:t>
            </a:r>
            <a:r>
              <a:rPr lang="th-TH" dirty="0" smtClean="0"/>
              <a:t>เป็นค่าตัวอักษร ต้องใส่ </a:t>
            </a:r>
            <a:r>
              <a:rPr lang="en-US" dirty="0" smtClean="0"/>
              <a:t>double quote </a:t>
            </a:r>
            <a:r>
              <a:rPr lang="th-TH" dirty="0" smtClean="0"/>
              <a:t>หรือ </a:t>
            </a:r>
            <a:r>
              <a:rPr lang="en-US" dirty="0" smtClean="0"/>
              <a:t>(“  ”) </a:t>
            </a:r>
            <a:r>
              <a:rPr lang="th-TH" dirty="0" smtClean="0"/>
              <a:t>ครอบตัวอักษรไว้ แต่ถ้าข้อมูลเป็นตัวเลข สามารถใส่ค่าตัวเลขได้ โดยไม่ต้องมี </a:t>
            </a:r>
            <a:r>
              <a:rPr lang="en-US" dirty="0" smtClean="0"/>
              <a:t>double quote </a:t>
            </a:r>
            <a:r>
              <a:rPr lang="th-TH" dirty="0" smtClean="0"/>
              <a:t>ครอบไว้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33909" r="52108" b="23515"/>
          <a:stretch/>
        </p:blipFill>
        <p:spPr bwMode="auto">
          <a:xfrm>
            <a:off x="1520480" y="2488567"/>
            <a:ext cx="10707730" cy="438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4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86" y="440635"/>
            <a:ext cx="11990070" cy="1254539"/>
          </a:xfrm>
        </p:spPr>
        <p:txBody>
          <a:bodyPr/>
          <a:lstStyle/>
          <a:p>
            <a:r>
              <a:rPr lang="th-TH" dirty="0" smtClean="0"/>
              <a:t>รหัสควบคุม </a:t>
            </a:r>
            <a:r>
              <a:rPr lang="en-US" dirty="0" smtClean="0"/>
              <a:t>\n </a:t>
            </a:r>
            <a:r>
              <a:rPr lang="th-TH" dirty="0" smtClean="0"/>
              <a:t>ใช้เป็นคำสั่งสำหรับขึ้นบรรทัดใหม่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32665" r="52747" b="24026"/>
          <a:stretch/>
        </p:blipFill>
        <p:spPr bwMode="auto">
          <a:xfrm>
            <a:off x="401086" y="1224720"/>
            <a:ext cx="12554763" cy="526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74" y="440634"/>
            <a:ext cx="11990070" cy="1520908"/>
          </a:xfrm>
        </p:spPr>
        <p:txBody>
          <a:bodyPr/>
          <a:lstStyle/>
          <a:p>
            <a:r>
              <a:rPr lang="en-US" dirty="0" smtClean="0"/>
              <a:t>Comments </a:t>
            </a:r>
            <a:r>
              <a:rPr lang="th-TH" dirty="0" smtClean="0"/>
              <a:t>หรือการอธิบายโค้ด คำสั่ง ให้ใส่เครื่องหมาย </a:t>
            </a:r>
            <a:r>
              <a:rPr lang="en-US" dirty="0" smtClean="0"/>
              <a:t># </a:t>
            </a:r>
            <a:r>
              <a:rPr lang="th-TH" dirty="0" smtClean="0"/>
              <a:t>ไว้หน้าข้อความที่ใช้สำหรับอธิบาย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1" t="13726" r="36937" b="81372"/>
          <a:stretch/>
        </p:blipFill>
        <p:spPr bwMode="auto">
          <a:xfrm>
            <a:off x="786097" y="2714487"/>
            <a:ext cx="11959929" cy="78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5531" y="2714487"/>
            <a:ext cx="5560318" cy="781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/>
          </a:p>
        </p:txBody>
      </p:sp>
      <p:sp>
        <p:nvSpPr>
          <p:cNvPr id="5" name="Right Arrow 4"/>
          <p:cNvSpPr/>
          <p:nvPr/>
        </p:nvSpPr>
        <p:spPr>
          <a:xfrm rot="2830438">
            <a:off x="9940122" y="2043333"/>
            <a:ext cx="682397" cy="558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8478358" y="1538356"/>
            <a:ext cx="2214690" cy="673956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r>
              <a:rPr lang="en-US" dirty="0" smtClean="0"/>
              <a:t>comments</a:t>
            </a: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35951" r="6371" b="19880"/>
          <a:stretch/>
        </p:blipFill>
        <p:spPr bwMode="auto">
          <a:xfrm>
            <a:off x="2740482" y="3890618"/>
            <a:ext cx="8051160" cy="33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42179" y="0"/>
            <a:ext cx="13322300" cy="746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64409" y="333297"/>
            <a:ext cx="7362091" cy="750047"/>
            <a:chOff x="3006968" y="429553"/>
            <a:chExt cx="7362091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3006968" y="429553"/>
              <a:ext cx="7362091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วงจรการพัฒนาโปรแกรม</a:t>
              </a:r>
              <a:endPara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4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049275" y="1364778"/>
            <a:ext cx="1774209" cy="17742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วิเคราะห์ระบบ</a:t>
            </a:r>
            <a:endParaRPr lang="th-TH" dirty="0"/>
          </a:p>
        </p:txBody>
      </p:sp>
      <p:sp>
        <p:nvSpPr>
          <p:cNvPr id="35" name="Oval 34"/>
          <p:cNvSpPr/>
          <p:nvPr/>
        </p:nvSpPr>
        <p:spPr>
          <a:xfrm>
            <a:off x="8124968" y="2846695"/>
            <a:ext cx="1774209" cy="177420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dirty="0" smtClean="0"/>
              <a:t>ออกแบบระบบ</a:t>
            </a:r>
            <a:endParaRPr lang="th-TH" sz="3000" dirty="0"/>
          </a:p>
        </p:txBody>
      </p:sp>
      <p:sp>
        <p:nvSpPr>
          <p:cNvPr id="36" name="Oval 35"/>
          <p:cNvSpPr/>
          <p:nvPr/>
        </p:nvSpPr>
        <p:spPr>
          <a:xfrm>
            <a:off x="7071814" y="4997356"/>
            <a:ext cx="1774209" cy="177420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dirty="0" smtClean="0"/>
              <a:t>เขียนโปรแกรม</a:t>
            </a:r>
            <a:endParaRPr lang="th-TH" sz="3000" dirty="0"/>
          </a:p>
        </p:txBody>
      </p:sp>
      <p:sp>
        <p:nvSpPr>
          <p:cNvPr id="37" name="Oval 36"/>
          <p:cNvSpPr/>
          <p:nvPr/>
        </p:nvSpPr>
        <p:spPr>
          <a:xfrm>
            <a:off x="4287671" y="4519685"/>
            <a:ext cx="1774209" cy="17742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ติดตั้ง/ทดสอบ</a:t>
            </a:r>
            <a:endParaRPr lang="th-TH" dirty="0"/>
          </a:p>
        </p:txBody>
      </p:sp>
      <p:sp>
        <p:nvSpPr>
          <p:cNvPr id="38" name="Oval 37"/>
          <p:cNvSpPr/>
          <p:nvPr/>
        </p:nvSpPr>
        <p:spPr>
          <a:xfrm>
            <a:off x="3733332" y="2417928"/>
            <a:ext cx="1774209" cy="17742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/>
              <a:t>ปรับปรุง/บำรุงรักษา</a:t>
            </a:r>
            <a:endParaRPr lang="th-TH" sz="2800" dirty="0"/>
          </a:p>
        </p:txBody>
      </p:sp>
      <p:sp>
        <p:nvSpPr>
          <p:cNvPr id="29" name="Curved Left Arrow 28"/>
          <p:cNvSpPr/>
          <p:nvPr/>
        </p:nvSpPr>
        <p:spPr>
          <a:xfrm rot="5891494">
            <a:off x="6169857" y="5799742"/>
            <a:ext cx="514065" cy="11464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3" name="Curved Left Arrow 62"/>
          <p:cNvSpPr/>
          <p:nvPr/>
        </p:nvSpPr>
        <p:spPr>
          <a:xfrm rot="1728630">
            <a:off x="9140692" y="4726397"/>
            <a:ext cx="514065" cy="11464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4" name="Curved Left Arrow 63"/>
          <p:cNvSpPr/>
          <p:nvPr/>
        </p:nvSpPr>
        <p:spPr>
          <a:xfrm rot="18866455">
            <a:off x="8443505" y="1841030"/>
            <a:ext cx="514065" cy="11464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5" name="Curved Left Arrow 64"/>
          <p:cNvSpPr/>
          <p:nvPr/>
        </p:nvSpPr>
        <p:spPr>
          <a:xfrm rot="9492414">
            <a:off x="3579170" y="4047697"/>
            <a:ext cx="514065" cy="11464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8" name="Curved Left Arrow 67"/>
          <p:cNvSpPr/>
          <p:nvPr/>
        </p:nvSpPr>
        <p:spPr>
          <a:xfrm rot="14533718">
            <a:off x="5177904" y="1379655"/>
            <a:ext cx="514065" cy="11464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2992D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39108" y="333297"/>
            <a:ext cx="9308123" cy="750047"/>
            <a:chOff x="1981667" y="429553"/>
            <a:chExt cx="9308123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2661606" y="429553"/>
              <a:ext cx="8018584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1981667" y="471714"/>
              <a:ext cx="9308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การเขียนคำสั่งควบคุมการทำงานตามโครงสร้าง</a:t>
              </a: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78304" y="1604686"/>
            <a:ext cx="11574379" cy="5440884"/>
          </a:xfrm>
          <a:prstGeom prst="roundRect">
            <a:avLst>
              <a:gd name="adj" fmla="val 5071"/>
            </a:avLst>
          </a:prstGeom>
          <a:solidFill>
            <a:schemeClr val="bg1"/>
          </a:solidFill>
          <a:ln w="38100">
            <a:solidFill>
              <a:srgbClr val="2992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81925" y="1060206"/>
            <a:ext cx="1369235" cy="646331"/>
            <a:chOff x="86108" y="1331986"/>
            <a:chExt cx="1369235" cy="646331"/>
          </a:xfrm>
        </p:grpSpPr>
        <p:sp>
          <p:nvSpPr>
            <p:cNvPr id="20" name="Round Same Side Corner Rectangle 19"/>
            <p:cNvSpPr/>
            <p:nvPr/>
          </p:nvSpPr>
          <p:spPr>
            <a:xfrm>
              <a:off x="86108" y="1374916"/>
              <a:ext cx="1369235" cy="513581"/>
            </a:xfrm>
            <a:prstGeom prst="round2SameRect">
              <a:avLst/>
            </a:prstGeom>
            <a:solidFill>
              <a:srgbClr val="299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6058" y="1331986"/>
              <a:ext cx="12456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วิธีคิด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7" name="Picture 9" descr="C:\Users\tongchai.cha\Desktop\PTT_วิทยาการคำนวณ_ป.2\แบบ\3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314"/>
          <a:stretch/>
        </p:blipFill>
        <p:spPr bwMode="auto">
          <a:xfrm flipH="1">
            <a:off x="2119443" y="3462512"/>
            <a:ext cx="2803340" cy="36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ular Callout 47"/>
          <p:cNvSpPr/>
          <p:nvPr/>
        </p:nvSpPr>
        <p:spPr>
          <a:xfrm>
            <a:off x="4161832" y="2731853"/>
            <a:ext cx="3152442" cy="1701665"/>
          </a:xfrm>
          <a:prstGeom prst="wedgeRoundRectCallout">
            <a:avLst>
              <a:gd name="adj1" fmla="val -43892"/>
              <a:gd name="adj2" fmla="val 77516"/>
              <a:gd name="adj3" fmla="val 16667"/>
            </a:avLst>
          </a:prstGeom>
          <a:noFill/>
          <a:ln w="38100">
            <a:solidFill>
              <a:srgbClr val="29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สามารถออกแบบโดยใช้ภาษาธรรมชาติ รหัสจำลอง หรือผังงานก็ได้</a:t>
            </a:r>
            <a:endParaRPr lang="th-TH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50593" y="1987142"/>
            <a:ext cx="7607941" cy="673956"/>
            <a:chOff x="2350593" y="1987142"/>
            <a:chExt cx="7607941" cy="673956"/>
          </a:xfrm>
        </p:grpSpPr>
        <p:sp>
          <p:nvSpPr>
            <p:cNvPr id="23" name="TextBox 22"/>
            <p:cNvSpPr txBox="1"/>
            <p:nvPr/>
          </p:nvSpPr>
          <p:spPr>
            <a:xfrm>
              <a:off x="2963506" y="1987142"/>
              <a:ext cx="6995028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ออกแบบขั้นตอนการทำงานของโปรแกรม</a:t>
              </a:r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350593" y="2026345"/>
              <a:ext cx="548648" cy="548648"/>
            </a:xfrm>
            <a:prstGeom prst="ellipse">
              <a:avLst/>
            </a:prstGeom>
            <a:solidFill>
              <a:srgbClr val="2992D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 New" pitchFamily="34" charset="-34"/>
                  <a:cs typeface="TH Sarabun New" pitchFamily="34" charset="-34"/>
                </a:rPr>
                <a:t>1 </a:t>
              </a:r>
              <a:endParaRPr lang="en-US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51111" y="1871525"/>
            <a:ext cx="4714820" cy="5135945"/>
            <a:chOff x="5291863" y="3138034"/>
            <a:chExt cx="3966437" cy="432071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863" y="3138034"/>
              <a:ext cx="2632937" cy="432071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163572" y="3325837"/>
              <a:ext cx="3013992" cy="463409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START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87158" y="4025697"/>
              <a:ext cx="3013992" cy="463409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width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52082" y="4768647"/>
              <a:ext cx="3013992" cy="463409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length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20408" y="5454447"/>
              <a:ext cx="3013992" cy="463409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area = width</a:t>
              </a:r>
              <a:r>
                <a:rPr lang="th-TH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*</a:t>
              </a:r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length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44308" y="6151084"/>
              <a:ext cx="3013992" cy="463409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area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04162" y="6875737"/>
              <a:ext cx="3013992" cy="463409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STOP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7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2992D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39108" y="333297"/>
            <a:ext cx="9308123" cy="750047"/>
            <a:chOff x="1981667" y="429553"/>
            <a:chExt cx="9308123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2661606" y="429553"/>
              <a:ext cx="8018584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1981667" y="471714"/>
              <a:ext cx="9308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การเขียนคำสั่งควบคุมการทำงานตามโครงสร้าง</a:t>
              </a: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78304" y="3177262"/>
            <a:ext cx="11574379" cy="3868308"/>
          </a:xfrm>
          <a:prstGeom prst="roundRect">
            <a:avLst>
              <a:gd name="adj" fmla="val 5071"/>
            </a:avLst>
          </a:prstGeom>
          <a:solidFill>
            <a:schemeClr val="bg1"/>
          </a:solidFill>
          <a:ln w="38100">
            <a:solidFill>
              <a:srgbClr val="2992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07127" y="3628660"/>
            <a:ext cx="4240104" cy="1843507"/>
          </a:xfrm>
          <a:prstGeom prst="rect">
            <a:avLst/>
          </a:prstGeom>
          <a:solidFill>
            <a:srgbClr val="2992D2">
              <a:alpha val="20000"/>
            </a:srgbClr>
          </a:solidFill>
        </p:spPr>
        <p:txBody>
          <a:bodyPr wrap="square" lIns="118799" tIns="59399" rIns="118799" bIns="59399" rtlCol="0">
            <a:spAutoFit/>
          </a:bodyPr>
          <a:lstStyle/>
          <a:p>
            <a:pPr algn="thaiDist"/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while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เงื่อนไข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</a:p>
          <a:p>
            <a:pPr algn="thaiDist"/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do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คำสั่งการทำงาน</a:t>
            </a:r>
          </a:p>
          <a:p>
            <a:pPr algn="thaiDist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lang="th-TH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คำสั่งทำงาน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30973" y="3357349"/>
            <a:ext cx="2470068" cy="1930114"/>
            <a:chOff x="1930973" y="3436835"/>
            <a:chExt cx="2470068" cy="1930114"/>
          </a:xfrm>
        </p:grpSpPr>
        <p:sp>
          <p:nvSpPr>
            <p:cNvPr id="22" name="Flowchart: Decision 21"/>
            <p:cNvSpPr/>
            <p:nvPr/>
          </p:nvSpPr>
          <p:spPr>
            <a:xfrm>
              <a:off x="1930973" y="4191292"/>
              <a:ext cx="2470068" cy="1175657"/>
            </a:xfrm>
            <a:prstGeom prst="flowChartDecision">
              <a:avLst/>
            </a:prstGeom>
            <a:solidFill>
              <a:srgbClr val="2992D2">
                <a:alpha val="50000"/>
              </a:srgbClr>
            </a:solidFill>
            <a:ln>
              <a:solidFill>
                <a:srgbClr val="299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เงื่อนไข</a:t>
              </a:r>
              <a:endPara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25" name="Straight Arrow Connector 24"/>
            <p:cNvCxnSpPr>
              <a:endCxn id="22" idx="0"/>
            </p:cNvCxnSpPr>
            <p:nvPr/>
          </p:nvCxnSpPr>
          <p:spPr>
            <a:xfrm>
              <a:off x="3166007" y="3436835"/>
              <a:ext cx="0" cy="754457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3006447" y="5797892"/>
            <a:ext cx="319120" cy="297973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2250988" y="5268607"/>
            <a:ext cx="1182674" cy="550845"/>
            <a:chOff x="2250988" y="5268607"/>
            <a:chExt cx="1182674" cy="550845"/>
          </a:xfrm>
        </p:grpSpPr>
        <p:sp>
          <p:nvSpPr>
            <p:cNvPr id="40" name="TextBox 39"/>
            <p:cNvSpPr txBox="1"/>
            <p:nvPr/>
          </p:nvSpPr>
          <p:spPr>
            <a:xfrm>
              <a:off x="2250988" y="5268607"/>
              <a:ext cx="1182674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False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37" name="Straight Arrow Connector 36"/>
            <p:cNvCxnSpPr>
              <a:stCxn id="22" idx="2"/>
              <a:endCxn id="33" idx="0"/>
            </p:cNvCxnSpPr>
            <p:nvPr/>
          </p:nvCxnSpPr>
          <p:spPr>
            <a:xfrm>
              <a:off x="3166007" y="5287463"/>
              <a:ext cx="0" cy="510429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>
            <a:off x="3166007" y="6142757"/>
            <a:ext cx="0" cy="430943"/>
          </a:xfrm>
          <a:prstGeom prst="straightConnector1">
            <a:avLst/>
          </a:prstGeom>
          <a:ln w="38100">
            <a:solidFill>
              <a:srgbClr val="2992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28456" y="4366176"/>
            <a:ext cx="1919242" cy="6650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คำสั่ง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5969" y="4261697"/>
            <a:ext cx="1182674" cy="550845"/>
            <a:chOff x="4265969" y="4261697"/>
            <a:chExt cx="1182674" cy="550845"/>
          </a:xfrm>
        </p:grpSpPr>
        <p:cxnSp>
          <p:nvCxnSpPr>
            <p:cNvPr id="11" name="Elbow Connector 10"/>
            <p:cNvCxnSpPr>
              <a:stCxn id="22" idx="3"/>
              <a:endCxn id="23" idx="1"/>
            </p:cNvCxnSpPr>
            <p:nvPr/>
          </p:nvCxnSpPr>
          <p:spPr>
            <a:xfrm flipV="1">
              <a:off x="4401041" y="4698687"/>
              <a:ext cx="627415" cy="9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265969" y="4261697"/>
              <a:ext cx="1182674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True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513" y="1949561"/>
            <a:ext cx="13309600" cy="646331"/>
          </a:xfrm>
          <a:prstGeom prst="rect">
            <a:avLst/>
          </a:prstGeom>
          <a:solidFill>
            <a:srgbClr val="2992D2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“โปรแกรมทำการตรวจสอบตามเงื่อนไขจนกว่าจะไม่เป็นจริงตามเงื่อนไข”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31401" y="1276073"/>
            <a:ext cx="548648" cy="548648"/>
          </a:xfrm>
          <a:prstGeom prst="ellipse">
            <a:avLst/>
          </a:prstGeom>
          <a:solidFill>
            <a:srgbClr val="2992D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 </a:t>
            </a:r>
            <a:endParaRPr lang="en-US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80049" y="1265754"/>
            <a:ext cx="6995028" cy="673956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thaiDist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โครงสร้างการทำงานแบบวนซ้ำ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Round Same Side Corner Rectangle 35"/>
          <p:cNvSpPr/>
          <p:nvPr/>
        </p:nvSpPr>
        <p:spPr>
          <a:xfrm>
            <a:off x="1321875" y="2674029"/>
            <a:ext cx="4242536" cy="513581"/>
          </a:xfrm>
          <a:prstGeom prst="round2Same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80472" y="2631099"/>
            <a:ext cx="4781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2.1 แบบ </a:t>
            </a:r>
            <a:r>
              <a:rPr 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Single Selection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43" name="Elbow Connector 42"/>
          <p:cNvCxnSpPr>
            <a:stCxn id="23" idx="0"/>
          </p:cNvCxnSpPr>
          <p:nvPr/>
        </p:nvCxnSpPr>
        <p:spPr>
          <a:xfrm rot="16200000" flipV="1">
            <a:off x="4260854" y="2638953"/>
            <a:ext cx="632376" cy="2822070"/>
          </a:xfrm>
          <a:prstGeom prst="bentConnector2">
            <a:avLst/>
          </a:prstGeom>
          <a:ln w="38100">
            <a:solidFill>
              <a:srgbClr val="2992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0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2992D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39108" y="333297"/>
            <a:ext cx="9308123" cy="750047"/>
            <a:chOff x="1981667" y="429553"/>
            <a:chExt cx="9308123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2661606" y="429553"/>
              <a:ext cx="8018584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1981667" y="471714"/>
              <a:ext cx="9308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การเขียนคำสั่งควบคุมการทำงานตามโครงสร้าง</a:t>
              </a: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78304" y="3177262"/>
            <a:ext cx="11574379" cy="3868308"/>
          </a:xfrm>
          <a:prstGeom prst="roundRect">
            <a:avLst>
              <a:gd name="adj" fmla="val 5071"/>
            </a:avLst>
          </a:prstGeom>
          <a:solidFill>
            <a:schemeClr val="bg1"/>
          </a:solidFill>
          <a:ln w="38100">
            <a:solidFill>
              <a:srgbClr val="2992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07127" y="3628660"/>
            <a:ext cx="4240104" cy="3136168"/>
          </a:xfrm>
          <a:prstGeom prst="rect">
            <a:avLst/>
          </a:prstGeom>
          <a:solidFill>
            <a:srgbClr val="2992D2">
              <a:alpha val="20000"/>
            </a:srgbClr>
          </a:solidFill>
        </p:spPr>
        <p:txBody>
          <a:bodyPr wrap="square" lIns="118799" tIns="59399" rIns="118799" bIns="59399" rtlCol="0">
            <a:spAutoFit/>
          </a:bodyPr>
          <a:lstStyle/>
          <a:p>
            <a:pPr algn="thaiDist"/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เงื่อนไข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</a:p>
          <a:p>
            <a:pPr algn="thaiDist"/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คำสั่งการทำงาน</a:t>
            </a:r>
          </a:p>
          <a:p>
            <a:pPr algn="thaiDist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</a:t>
            </a:r>
          </a:p>
          <a:p>
            <a:pPr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...</a:t>
            </a:r>
          </a:p>
          <a:p>
            <a:pPr algn="thaiDist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คำสั่งการ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</a:p>
          <a:p>
            <a:pPr algn="thaiDist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คำสั่งการ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</a:p>
          <a:p>
            <a:pPr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...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30973" y="3733800"/>
            <a:ext cx="2470068" cy="1633149"/>
            <a:chOff x="1930973" y="3733800"/>
            <a:chExt cx="2470068" cy="1633149"/>
          </a:xfrm>
        </p:grpSpPr>
        <p:sp>
          <p:nvSpPr>
            <p:cNvPr id="22" name="Flowchart: Decision 21"/>
            <p:cNvSpPr/>
            <p:nvPr/>
          </p:nvSpPr>
          <p:spPr>
            <a:xfrm>
              <a:off x="1930973" y="4191292"/>
              <a:ext cx="2470068" cy="1175657"/>
            </a:xfrm>
            <a:prstGeom prst="flowChartDecision">
              <a:avLst/>
            </a:prstGeom>
            <a:solidFill>
              <a:srgbClr val="2992D2">
                <a:alpha val="50000"/>
              </a:srgbClr>
            </a:solidFill>
            <a:ln>
              <a:solidFill>
                <a:srgbClr val="299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เงื่อนไข</a:t>
              </a:r>
              <a:endPara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25" name="Straight Arrow Connector 24"/>
            <p:cNvCxnSpPr>
              <a:endCxn id="22" idx="0"/>
            </p:cNvCxnSpPr>
            <p:nvPr/>
          </p:nvCxnSpPr>
          <p:spPr>
            <a:xfrm>
              <a:off x="3166007" y="3733800"/>
              <a:ext cx="0" cy="457492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3006447" y="5797892"/>
            <a:ext cx="319120" cy="297973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2250988" y="5268607"/>
            <a:ext cx="1182674" cy="550845"/>
            <a:chOff x="2250988" y="5268607"/>
            <a:chExt cx="1182674" cy="550845"/>
          </a:xfrm>
        </p:grpSpPr>
        <p:sp>
          <p:nvSpPr>
            <p:cNvPr id="40" name="TextBox 39"/>
            <p:cNvSpPr txBox="1"/>
            <p:nvPr/>
          </p:nvSpPr>
          <p:spPr>
            <a:xfrm>
              <a:off x="2250988" y="5268607"/>
              <a:ext cx="1182674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False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37" name="Straight Arrow Connector 36"/>
            <p:cNvCxnSpPr>
              <a:stCxn id="22" idx="2"/>
              <a:endCxn id="33" idx="0"/>
            </p:cNvCxnSpPr>
            <p:nvPr/>
          </p:nvCxnSpPr>
          <p:spPr>
            <a:xfrm>
              <a:off x="3166007" y="5366949"/>
              <a:ext cx="0" cy="430943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>
            <a:off x="3166007" y="6142757"/>
            <a:ext cx="0" cy="430943"/>
          </a:xfrm>
          <a:prstGeom prst="straightConnector1">
            <a:avLst/>
          </a:prstGeom>
          <a:ln w="38100">
            <a:solidFill>
              <a:srgbClr val="2992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3" idx="1"/>
            <a:endCxn id="33" idx="6"/>
          </p:cNvCxnSpPr>
          <p:nvPr/>
        </p:nvCxnSpPr>
        <p:spPr>
          <a:xfrm flipH="1">
            <a:off x="3325567" y="5946879"/>
            <a:ext cx="1279223" cy="0"/>
          </a:xfrm>
          <a:prstGeom prst="straightConnector1">
            <a:avLst/>
          </a:prstGeom>
          <a:ln w="38100">
            <a:solidFill>
              <a:srgbClr val="2992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04790" y="5614368"/>
            <a:ext cx="1919242" cy="6650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คำสั่ง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01041" y="4266723"/>
            <a:ext cx="1319819" cy="1347645"/>
            <a:chOff x="4401041" y="4266723"/>
            <a:chExt cx="1319819" cy="1347645"/>
          </a:xfrm>
        </p:grpSpPr>
        <p:cxnSp>
          <p:nvCxnSpPr>
            <p:cNvPr id="11" name="Elbow Connector 10"/>
            <p:cNvCxnSpPr>
              <a:stCxn id="22" idx="3"/>
              <a:endCxn id="23" idx="0"/>
            </p:cNvCxnSpPr>
            <p:nvPr/>
          </p:nvCxnSpPr>
          <p:spPr>
            <a:xfrm>
              <a:off x="4401041" y="4779121"/>
              <a:ext cx="1163370" cy="835247"/>
            </a:xfrm>
            <a:prstGeom prst="bentConnector2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38186" y="4266723"/>
              <a:ext cx="1182674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True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513" y="1949561"/>
            <a:ext cx="13309600" cy="646331"/>
          </a:xfrm>
          <a:prstGeom prst="rect">
            <a:avLst/>
          </a:prstGeom>
          <a:solidFill>
            <a:srgbClr val="2992D2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“โปรแกรมมีกระบวนการตัดสินใจตามเงื่อนไขที่กำหนด โดยมี 3 ลักษณะ”</a:t>
            </a:r>
          </a:p>
        </p:txBody>
      </p:sp>
      <p:sp>
        <p:nvSpPr>
          <p:cNvPr id="32" name="Oval 31"/>
          <p:cNvSpPr/>
          <p:nvPr/>
        </p:nvSpPr>
        <p:spPr>
          <a:xfrm>
            <a:off x="1131401" y="1276073"/>
            <a:ext cx="548648" cy="548648"/>
          </a:xfrm>
          <a:prstGeom prst="ellipse">
            <a:avLst/>
          </a:prstGeom>
          <a:solidFill>
            <a:srgbClr val="2992D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 </a:t>
            </a:r>
            <a:endParaRPr lang="en-US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80049" y="1265754"/>
            <a:ext cx="6995028" cy="673956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thaiDist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โครงสร้างการทำงานแบบเลือกทำ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Round Same Side Corner Rectangle 35"/>
          <p:cNvSpPr/>
          <p:nvPr/>
        </p:nvSpPr>
        <p:spPr>
          <a:xfrm>
            <a:off x="1321875" y="2674029"/>
            <a:ext cx="4242536" cy="513581"/>
          </a:xfrm>
          <a:prstGeom prst="round2Same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80472" y="2631099"/>
            <a:ext cx="4781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2.1 แบบ </a:t>
            </a:r>
            <a:r>
              <a:rPr 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Single Selection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35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2992D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39108" y="333297"/>
            <a:ext cx="9308123" cy="750047"/>
            <a:chOff x="1981667" y="429553"/>
            <a:chExt cx="9308123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2661606" y="429553"/>
              <a:ext cx="8018584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1981667" y="471714"/>
              <a:ext cx="9308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การเขียนคำสั่งควบคุมการทำงานตามโครงสร้าง</a:t>
              </a: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78304" y="1723599"/>
            <a:ext cx="11574379" cy="5321971"/>
          </a:xfrm>
          <a:prstGeom prst="roundRect">
            <a:avLst>
              <a:gd name="adj" fmla="val 5071"/>
            </a:avLst>
          </a:prstGeom>
          <a:solidFill>
            <a:schemeClr val="bg1"/>
          </a:solidFill>
          <a:ln w="38100">
            <a:solidFill>
              <a:srgbClr val="2992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07127" y="2601056"/>
            <a:ext cx="4240104" cy="3567056"/>
          </a:xfrm>
          <a:prstGeom prst="rect">
            <a:avLst/>
          </a:prstGeom>
          <a:solidFill>
            <a:srgbClr val="2992D2">
              <a:alpha val="20000"/>
            </a:srgbClr>
          </a:solidFill>
        </p:spPr>
        <p:txBody>
          <a:bodyPr wrap="square" lIns="118799" tIns="59399" rIns="118799" bIns="59399" rtlCol="0">
            <a:spAutoFit/>
          </a:bodyPr>
          <a:lstStyle/>
          <a:p>
            <a:pPr algn="thaiDist"/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เงื่อนไข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</a:p>
          <a:p>
            <a:pPr algn="thaiDist"/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คำสั่งการทำงาน</a:t>
            </a:r>
          </a:p>
          <a:p>
            <a:pPr algn="thaiDist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</a:t>
            </a:r>
          </a:p>
          <a:p>
            <a:pPr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...</a:t>
            </a:r>
          </a:p>
          <a:p>
            <a:pPr algn="thaiDist"/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else :</a:t>
            </a:r>
            <a:endParaRPr lang="th-TH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คำสั่ง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</a:p>
          <a:p>
            <a:pPr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คำสั่ง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</a:p>
          <a:p>
            <a:pPr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...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548" y="4164525"/>
            <a:ext cx="1956703" cy="6650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คำสั่ง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4013" y="2233374"/>
            <a:ext cx="2470068" cy="1633149"/>
            <a:chOff x="1684013" y="2233374"/>
            <a:chExt cx="2470068" cy="1633149"/>
          </a:xfrm>
        </p:grpSpPr>
        <p:sp>
          <p:nvSpPr>
            <p:cNvPr id="13" name="Flowchart: Decision 12"/>
            <p:cNvSpPr/>
            <p:nvPr/>
          </p:nvSpPr>
          <p:spPr>
            <a:xfrm>
              <a:off x="1684013" y="2690866"/>
              <a:ext cx="2470068" cy="1175657"/>
            </a:xfrm>
            <a:prstGeom prst="flowChartDecision">
              <a:avLst/>
            </a:prstGeom>
            <a:solidFill>
              <a:srgbClr val="2992D2">
                <a:alpha val="50000"/>
              </a:srgbClr>
            </a:solidFill>
            <a:ln w="38100">
              <a:solidFill>
                <a:srgbClr val="299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เงื่อนไข</a:t>
              </a:r>
              <a:endPara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15" name="Straight Arrow Connector 14"/>
            <p:cNvCxnSpPr>
              <a:endCxn id="13" idx="0"/>
            </p:cNvCxnSpPr>
            <p:nvPr/>
          </p:nvCxnSpPr>
          <p:spPr>
            <a:xfrm>
              <a:off x="2919047" y="2233374"/>
              <a:ext cx="0" cy="457492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>
            <a:stCxn id="16" idx="4"/>
            <a:endCxn id="42" idx="0"/>
          </p:cNvCxnSpPr>
          <p:nvPr/>
        </p:nvCxnSpPr>
        <p:spPr>
          <a:xfrm>
            <a:off x="2919047" y="5400813"/>
            <a:ext cx="0" cy="298828"/>
          </a:xfrm>
          <a:prstGeom prst="straightConnector1">
            <a:avLst/>
          </a:prstGeom>
          <a:ln w="38100">
            <a:solidFill>
              <a:srgbClr val="2992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2" idx="2"/>
            <a:endCxn id="16" idx="0"/>
          </p:cNvCxnSpPr>
          <p:nvPr/>
        </p:nvCxnSpPr>
        <p:spPr>
          <a:xfrm flipH="1">
            <a:off x="2919047" y="4804012"/>
            <a:ext cx="1" cy="298828"/>
          </a:xfrm>
          <a:prstGeom prst="straightConnector1">
            <a:avLst/>
          </a:prstGeom>
          <a:ln w="38100">
            <a:solidFill>
              <a:srgbClr val="2992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847622" y="3651712"/>
            <a:ext cx="1071426" cy="550845"/>
            <a:chOff x="1847622" y="3651712"/>
            <a:chExt cx="1071426" cy="550845"/>
          </a:xfrm>
        </p:grpSpPr>
        <p:cxnSp>
          <p:nvCxnSpPr>
            <p:cNvPr id="17" name="Straight Arrow Connector 16"/>
            <p:cNvCxnSpPr>
              <a:stCxn id="13" idx="2"/>
              <a:endCxn id="32" idx="0"/>
            </p:cNvCxnSpPr>
            <p:nvPr/>
          </p:nvCxnSpPr>
          <p:spPr>
            <a:xfrm>
              <a:off x="2919047" y="3866523"/>
              <a:ext cx="1" cy="272467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47622" y="3651712"/>
              <a:ext cx="875744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False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54081" y="2766297"/>
            <a:ext cx="1319819" cy="1398228"/>
            <a:chOff x="4154081" y="2766297"/>
            <a:chExt cx="1319819" cy="1398228"/>
          </a:xfrm>
        </p:grpSpPr>
        <p:cxnSp>
          <p:nvCxnSpPr>
            <p:cNvPr id="23" name="Elbow Connector 22"/>
            <p:cNvCxnSpPr>
              <a:stCxn id="13" idx="3"/>
              <a:endCxn id="14" idx="0"/>
            </p:cNvCxnSpPr>
            <p:nvPr/>
          </p:nvCxnSpPr>
          <p:spPr>
            <a:xfrm>
              <a:off x="4154081" y="3278695"/>
              <a:ext cx="1319819" cy="885830"/>
            </a:xfrm>
            <a:prstGeom prst="bentConnector2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291226" y="2766297"/>
              <a:ext cx="1182674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True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940696" y="4138990"/>
            <a:ext cx="1956703" cy="6650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คำสั่ง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9" name="Elbow Connector 38"/>
          <p:cNvCxnSpPr>
            <a:stCxn id="14" idx="2"/>
            <a:endCxn id="16" idx="6"/>
          </p:cNvCxnSpPr>
          <p:nvPr/>
        </p:nvCxnSpPr>
        <p:spPr>
          <a:xfrm rot="5400000">
            <a:off x="4065114" y="3843041"/>
            <a:ext cx="422280" cy="2395293"/>
          </a:xfrm>
          <a:prstGeom prst="bentConnector2">
            <a:avLst/>
          </a:prstGeom>
          <a:ln w="38100">
            <a:solidFill>
              <a:srgbClr val="2992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2" idx="2"/>
          </p:cNvCxnSpPr>
          <p:nvPr/>
        </p:nvCxnSpPr>
        <p:spPr>
          <a:xfrm flipH="1">
            <a:off x="2919046" y="6364663"/>
            <a:ext cx="1" cy="447813"/>
          </a:xfrm>
          <a:prstGeom prst="straightConnector1">
            <a:avLst/>
          </a:prstGeom>
          <a:ln w="38100">
            <a:solidFill>
              <a:srgbClr val="2992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 Same Side Corner Rectangle 29"/>
          <p:cNvSpPr/>
          <p:nvPr/>
        </p:nvSpPr>
        <p:spPr>
          <a:xfrm>
            <a:off x="1321875" y="1208654"/>
            <a:ext cx="4242536" cy="513581"/>
          </a:xfrm>
          <a:prstGeom prst="round2Same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80472" y="1165724"/>
            <a:ext cx="478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 แบบ </a:t>
            </a:r>
            <a:r>
              <a:rPr 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Double </a:t>
            </a:r>
            <a:r>
              <a:rPr lang="en-US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Selection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40695" y="5699641"/>
            <a:ext cx="1956703" cy="6650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คำสั่ง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59487" y="5102840"/>
            <a:ext cx="319120" cy="297973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3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3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32" grpId="0" animBg="1"/>
      <p:bldP spid="4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2992D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39108" y="333297"/>
            <a:ext cx="9308123" cy="750047"/>
            <a:chOff x="1981667" y="429553"/>
            <a:chExt cx="9308123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2661606" y="429553"/>
              <a:ext cx="8018584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1981667" y="471714"/>
              <a:ext cx="9308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การเขียนคำสั่งควบคุมการทำงานตามโครงสร้าง</a:t>
              </a: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78304" y="1723599"/>
            <a:ext cx="11574379" cy="5321971"/>
          </a:xfrm>
          <a:prstGeom prst="roundRect">
            <a:avLst>
              <a:gd name="adj" fmla="val 5071"/>
            </a:avLst>
          </a:prstGeom>
          <a:solidFill>
            <a:schemeClr val="bg1"/>
          </a:solidFill>
          <a:ln w="38100">
            <a:solidFill>
              <a:srgbClr val="2992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51319" y="2385612"/>
            <a:ext cx="4240104" cy="3997943"/>
          </a:xfrm>
          <a:prstGeom prst="rect">
            <a:avLst/>
          </a:prstGeom>
          <a:solidFill>
            <a:srgbClr val="2992D2">
              <a:alpha val="20000"/>
            </a:srgbClr>
          </a:solidFill>
        </p:spPr>
        <p:txBody>
          <a:bodyPr wrap="square" lIns="118799" tIns="59399" rIns="118799" bIns="59399" rtlCol="0">
            <a:spAutoFit/>
          </a:bodyPr>
          <a:lstStyle/>
          <a:p>
            <a:pPr algn="thaiDist"/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เงื่อนไขที่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</a:p>
          <a:p>
            <a:pPr algn="thaiDist"/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คำสั่งการทำงาน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</a:p>
          <a:p>
            <a:pPr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...</a:t>
            </a:r>
          </a:p>
          <a:p>
            <a:pPr algn="thaiDist"/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if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เงื่อนไขที่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 :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คำสั่งการทำงาน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...</a:t>
            </a:r>
          </a:p>
          <a:p>
            <a:pPr algn="thaiDist"/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else :</a:t>
            </a:r>
            <a:endParaRPr lang="th-TH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คำสั่ง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N</a:t>
            </a:r>
            <a:endParaRPr lang="th-TH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...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0467" y="2145367"/>
            <a:ext cx="2213385" cy="1297951"/>
            <a:chOff x="1410467" y="2145367"/>
            <a:chExt cx="2213385" cy="1297951"/>
          </a:xfrm>
        </p:grpSpPr>
        <p:sp>
          <p:nvSpPr>
            <p:cNvPr id="13" name="Flowchart: Decision 12"/>
            <p:cNvSpPr/>
            <p:nvPr/>
          </p:nvSpPr>
          <p:spPr>
            <a:xfrm>
              <a:off x="1410467" y="2514556"/>
              <a:ext cx="2213385" cy="928762"/>
            </a:xfrm>
            <a:prstGeom prst="flowChartDecision">
              <a:avLst/>
            </a:prstGeom>
            <a:solidFill>
              <a:srgbClr val="2992D2">
                <a:alpha val="50000"/>
              </a:srgbClr>
            </a:solidFill>
            <a:ln w="38100">
              <a:solidFill>
                <a:srgbClr val="299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เงื่อนไข </a:t>
              </a:r>
              <a:r>
                <a:rPr lang="en-US" sz="3200" b="1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1</a:t>
              </a:r>
              <a:endParaRPr lang="th-TH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15" name="Straight Arrow Connector 14"/>
            <p:cNvCxnSpPr>
              <a:endCxn id="13" idx="0"/>
            </p:cNvCxnSpPr>
            <p:nvPr/>
          </p:nvCxnSpPr>
          <p:spPr>
            <a:xfrm>
              <a:off x="2517159" y="2145367"/>
              <a:ext cx="1" cy="369189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>
            <a:stCxn id="16" idx="4"/>
          </p:cNvCxnSpPr>
          <p:nvPr/>
        </p:nvCxnSpPr>
        <p:spPr>
          <a:xfrm>
            <a:off x="2517995" y="6523757"/>
            <a:ext cx="0" cy="298828"/>
          </a:xfrm>
          <a:prstGeom prst="straightConnector1">
            <a:avLst/>
          </a:prstGeom>
          <a:ln w="38100">
            <a:solidFill>
              <a:srgbClr val="2992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590114" y="3379383"/>
            <a:ext cx="927046" cy="550845"/>
            <a:chOff x="1590114" y="3379383"/>
            <a:chExt cx="927046" cy="550845"/>
          </a:xfrm>
        </p:grpSpPr>
        <p:cxnSp>
          <p:nvCxnSpPr>
            <p:cNvPr id="17" name="Straight Arrow Connector 16"/>
            <p:cNvCxnSpPr>
              <a:stCxn id="13" idx="2"/>
              <a:endCxn id="43" idx="0"/>
            </p:cNvCxnSpPr>
            <p:nvPr/>
          </p:nvCxnSpPr>
          <p:spPr>
            <a:xfrm>
              <a:off x="2517160" y="3443318"/>
              <a:ext cx="0" cy="330457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90114" y="3379383"/>
              <a:ext cx="875744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False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20953" y="2460648"/>
            <a:ext cx="1182674" cy="550845"/>
            <a:chOff x="3620953" y="2460648"/>
            <a:chExt cx="1182674" cy="550845"/>
          </a:xfrm>
        </p:grpSpPr>
        <p:sp>
          <p:nvSpPr>
            <p:cNvPr id="26" name="TextBox 25"/>
            <p:cNvSpPr txBox="1"/>
            <p:nvPr/>
          </p:nvSpPr>
          <p:spPr>
            <a:xfrm>
              <a:off x="3620953" y="2460648"/>
              <a:ext cx="1182674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True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37" name="Straight Arrow Connector 36"/>
            <p:cNvCxnSpPr>
              <a:stCxn id="13" idx="3"/>
              <a:endCxn id="14" idx="1"/>
            </p:cNvCxnSpPr>
            <p:nvPr/>
          </p:nvCxnSpPr>
          <p:spPr>
            <a:xfrm>
              <a:off x="3623852" y="2978937"/>
              <a:ext cx="868984" cy="0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owchart: Decision 42"/>
          <p:cNvSpPr/>
          <p:nvPr/>
        </p:nvSpPr>
        <p:spPr>
          <a:xfrm>
            <a:off x="1410467" y="3773775"/>
            <a:ext cx="2213385" cy="928762"/>
          </a:xfrm>
          <a:prstGeom prst="flowChartDecision">
            <a:avLst/>
          </a:prstGeom>
          <a:solidFill>
            <a:srgbClr val="2992D2">
              <a:alpha val="50000"/>
            </a:srgbClr>
          </a:solidFill>
          <a:ln w="38100">
            <a:solidFill>
              <a:srgbClr val="29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เงื่อนไข </a:t>
            </a:r>
            <a:r>
              <a:rPr lang="en-US" sz="32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2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20953" y="3719142"/>
            <a:ext cx="1191932" cy="550845"/>
            <a:chOff x="3620953" y="3719142"/>
            <a:chExt cx="1191932" cy="550845"/>
          </a:xfrm>
        </p:grpSpPr>
        <p:cxnSp>
          <p:nvCxnSpPr>
            <p:cNvPr id="46" name="Straight Arrow Connector 45"/>
            <p:cNvCxnSpPr>
              <a:endCxn id="44" idx="1"/>
            </p:cNvCxnSpPr>
            <p:nvPr/>
          </p:nvCxnSpPr>
          <p:spPr>
            <a:xfrm flipV="1">
              <a:off x="3620953" y="4235174"/>
              <a:ext cx="871883" cy="1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630211" y="3719142"/>
              <a:ext cx="1182674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True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713615" y="5171386"/>
            <a:ext cx="1607088" cy="6650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คำสั่ง </a:t>
            </a:r>
            <a:r>
              <a:rPr lang="en-US" sz="32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N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5316" y="4621803"/>
            <a:ext cx="911844" cy="550845"/>
            <a:chOff x="1605316" y="4621803"/>
            <a:chExt cx="911844" cy="550845"/>
          </a:xfrm>
        </p:grpSpPr>
        <p:cxnSp>
          <p:nvCxnSpPr>
            <p:cNvPr id="51" name="Straight Arrow Connector 50"/>
            <p:cNvCxnSpPr>
              <a:stCxn id="43" idx="2"/>
              <a:endCxn id="50" idx="0"/>
            </p:cNvCxnSpPr>
            <p:nvPr/>
          </p:nvCxnSpPr>
          <p:spPr>
            <a:xfrm flipH="1">
              <a:off x="2517159" y="4702537"/>
              <a:ext cx="1" cy="468849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605316" y="4621803"/>
              <a:ext cx="875744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False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56" name="Straight Arrow Connector 55"/>
          <p:cNvCxnSpPr>
            <a:stCxn id="50" idx="2"/>
            <a:endCxn id="16" idx="0"/>
          </p:cNvCxnSpPr>
          <p:nvPr/>
        </p:nvCxnSpPr>
        <p:spPr>
          <a:xfrm>
            <a:off x="2517159" y="5836408"/>
            <a:ext cx="836" cy="389376"/>
          </a:xfrm>
          <a:prstGeom prst="straightConnector1">
            <a:avLst/>
          </a:prstGeom>
          <a:ln w="38100">
            <a:solidFill>
              <a:srgbClr val="2992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 Same Side Corner Rectangle 33"/>
          <p:cNvSpPr/>
          <p:nvPr/>
        </p:nvSpPr>
        <p:spPr>
          <a:xfrm>
            <a:off x="1321875" y="1208654"/>
            <a:ext cx="4242536" cy="513581"/>
          </a:xfrm>
          <a:prstGeom prst="round2Same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80472" y="1165724"/>
            <a:ext cx="478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แบบ </a:t>
            </a:r>
            <a:r>
              <a:rPr 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Multiple </a:t>
            </a:r>
            <a:r>
              <a:rPr lang="en-US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Selection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58435" y="6225784"/>
            <a:ext cx="319120" cy="297973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4492836" y="2646426"/>
            <a:ext cx="1607088" cy="6650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คำสั่ง </a:t>
            </a:r>
            <a:r>
              <a:rPr lang="en-US" sz="32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1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92836" y="3902663"/>
            <a:ext cx="1607088" cy="6650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คำสั่ง </a:t>
            </a:r>
            <a:r>
              <a:rPr lang="en-US" sz="32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2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713055" y="2992443"/>
            <a:ext cx="4114974" cy="3410162"/>
            <a:chOff x="2713055" y="2992443"/>
            <a:chExt cx="4114974" cy="3410162"/>
          </a:xfrm>
        </p:grpSpPr>
        <p:cxnSp>
          <p:nvCxnSpPr>
            <p:cNvPr id="20" name="Straight Connector 19"/>
            <p:cNvCxnSpPr>
              <a:stCxn id="44" idx="3"/>
            </p:cNvCxnSpPr>
            <p:nvPr/>
          </p:nvCxnSpPr>
          <p:spPr>
            <a:xfrm>
              <a:off x="6099924" y="4235174"/>
              <a:ext cx="713033" cy="0"/>
            </a:xfrm>
            <a:prstGeom prst="line">
              <a:avLst/>
            </a:prstGeom>
            <a:ln w="38100">
              <a:solidFill>
                <a:srgbClr val="299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099923" y="3007512"/>
              <a:ext cx="713033" cy="0"/>
            </a:xfrm>
            <a:prstGeom prst="line">
              <a:avLst/>
            </a:prstGeom>
            <a:ln w="38100">
              <a:solidFill>
                <a:srgbClr val="299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812956" y="2992443"/>
              <a:ext cx="0" cy="3410162"/>
            </a:xfrm>
            <a:prstGeom prst="line">
              <a:avLst/>
            </a:prstGeom>
            <a:ln w="38100">
              <a:solidFill>
                <a:srgbClr val="299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2713055" y="6402605"/>
              <a:ext cx="4114974" cy="0"/>
            </a:xfrm>
            <a:prstGeom prst="straightConnector1">
              <a:avLst/>
            </a:prstGeom>
            <a:ln w="38100">
              <a:solidFill>
                <a:srgbClr val="2992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9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3" grpId="0" animBg="1"/>
      <p:bldP spid="50" grpId="0" animBg="1"/>
      <p:bldP spid="16" grpId="0" animBg="1"/>
      <p:bldP spid="1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7" y="268482"/>
            <a:ext cx="11990070" cy="6105022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ให้นักเรียนเขียนโปรแกรมคำนวณหาพื้นที่สี่เหลี่ยมคางหมู จากค่าของรูปภาพด้านล่าง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สูตร ½ * ผลบวกของด้านคู่ขนาด * สูง</a:t>
            </a:r>
          </a:p>
          <a:p>
            <a:endParaRPr lang="th-TH" dirty="0"/>
          </a:p>
          <a:p>
            <a:r>
              <a:rPr lang="th-TH" dirty="0" smtClean="0"/>
              <a:t>แสดงผลลัพธ์       พื้นที่สี่เหลี่ยมคางหมูคือ.................ตารางเซนติเมตร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026" name="Picture 2" descr="C:\Users\SDSSRU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30" y="862775"/>
            <a:ext cx="4892912" cy="30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15" y="313900"/>
            <a:ext cx="11990070" cy="6356812"/>
          </a:xfrm>
        </p:spPr>
        <p:txBody>
          <a:bodyPr/>
          <a:lstStyle/>
          <a:p>
            <a:r>
              <a:rPr lang="th-TH" dirty="0" smtClean="0"/>
              <a:t>ให้นักเรียนเขียนโปรแกรมคำนวณค่าใช้จ่ายสุทธิในการซื้อสินค้าจากรายการต่อไปนี้</a:t>
            </a:r>
          </a:p>
          <a:p>
            <a:r>
              <a:rPr lang="th-TH" dirty="0" smtClean="0"/>
              <a:t>1. สบู่ ราคา 250 บาท</a:t>
            </a:r>
          </a:p>
          <a:p>
            <a:r>
              <a:rPr lang="th-TH" dirty="0" smtClean="0"/>
              <a:t>2. แชมพู ราคา 350 บาท</a:t>
            </a:r>
          </a:p>
          <a:p>
            <a:r>
              <a:rPr lang="th-TH" dirty="0" smtClean="0"/>
              <a:t>3. แป้ง ราคา 280 บาท</a:t>
            </a:r>
          </a:p>
          <a:p>
            <a:r>
              <a:rPr lang="th-TH" dirty="0" smtClean="0"/>
              <a:t>4. ครีมทาผิว ราคา 260 </a:t>
            </a:r>
            <a:r>
              <a:rPr lang="th-TH" dirty="0" smtClean="0"/>
              <a:t>บาท</a:t>
            </a:r>
          </a:p>
          <a:p>
            <a:endParaRPr lang="th-TH" dirty="0"/>
          </a:p>
          <a:p>
            <a:r>
              <a:rPr lang="th-TH" dirty="0" smtClean="0"/>
              <a:t>แสดงผลลัพธ์ </a:t>
            </a:r>
            <a:r>
              <a:rPr lang="en-US" dirty="0" smtClean="0"/>
              <a:t>: </a:t>
            </a:r>
            <a:r>
              <a:rPr lang="th-TH" dirty="0" smtClean="0"/>
              <a:t>ค่าใช้จ่ายสุทธิคือ .............. </a:t>
            </a:r>
            <a:r>
              <a:rPr lang="th-TH" smtClean="0"/>
              <a:t>บาท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729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42179" y="0"/>
            <a:ext cx="13322300" cy="746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64409" y="333297"/>
            <a:ext cx="7362091" cy="750047"/>
            <a:chOff x="3006968" y="429553"/>
            <a:chExt cx="7362091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3006968" y="429553"/>
              <a:ext cx="7362091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วิเคราะห์ระบบ</a:t>
              </a:r>
              <a:endPara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4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5761375" y="2480356"/>
            <a:ext cx="1793174" cy="1793174"/>
            <a:chOff x="5764563" y="2241045"/>
            <a:chExt cx="1793174" cy="1793174"/>
          </a:xfrm>
        </p:grpSpPr>
        <p:sp>
          <p:nvSpPr>
            <p:cNvPr id="20" name="Oval 19"/>
            <p:cNvSpPr/>
            <p:nvPr/>
          </p:nvSpPr>
          <p:spPr>
            <a:xfrm>
              <a:off x="5764563" y="2241045"/>
              <a:ext cx="1793174" cy="179317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1573" y="2779571"/>
              <a:ext cx="1579154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ประมวลผล 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process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64992" y="2480356"/>
            <a:ext cx="1793174" cy="1793174"/>
            <a:chOff x="2164992" y="2241045"/>
            <a:chExt cx="1793174" cy="1793174"/>
          </a:xfrm>
        </p:grpSpPr>
        <p:sp>
          <p:nvSpPr>
            <p:cNvPr id="23" name="Oval 22"/>
            <p:cNvSpPr/>
            <p:nvPr/>
          </p:nvSpPr>
          <p:spPr>
            <a:xfrm>
              <a:off x="2164992" y="2241045"/>
              <a:ext cx="1793174" cy="179317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1823" y="2779571"/>
              <a:ext cx="1299512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รับข้อมูล 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input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357758" y="2480356"/>
            <a:ext cx="1793174" cy="1793174"/>
            <a:chOff x="9357758" y="2241045"/>
            <a:chExt cx="1793174" cy="1793174"/>
          </a:xfrm>
        </p:grpSpPr>
        <p:sp>
          <p:nvSpPr>
            <p:cNvPr id="27" name="Oval 26"/>
            <p:cNvSpPr/>
            <p:nvPr/>
          </p:nvSpPr>
          <p:spPr>
            <a:xfrm>
              <a:off x="9357758" y="2241045"/>
              <a:ext cx="1793174" cy="179317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69634" y="2779571"/>
              <a:ext cx="1769423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แสดงผลลัพธ์ 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output)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4248192" y="3376943"/>
            <a:ext cx="1223158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44574" y="3376943"/>
            <a:ext cx="1223158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5" y="-10413"/>
            <a:ext cx="13066319" cy="735051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64409" y="333297"/>
            <a:ext cx="7362091" cy="750047"/>
            <a:chOff x="3006968" y="429553"/>
            <a:chExt cx="7362091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3006968" y="429553"/>
              <a:ext cx="7362091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การออกแบบขั้นตอนการทำงานของโปรแกรม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85556" y="1265754"/>
            <a:ext cx="4702629" cy="673956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thaiDist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ออกแบบโดยใช้ภาษาธรรมชาติ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31401" y="1276073"/>
            <a:ext cx="548648" cy="548648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1 </a:t>
            </a:r>
            <a:endParaRPr lang="en-US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13" y="1949561"/>
            <a:ext cx="13309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“เป็นการใช้ภาษาพูดที่เข้าใจง่ายเพื่ออธิบายขั้นตอนการทำงานของโปรแกรม”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83306" y="3501038"/>
            <a:ext cx="5244050" cy="550845"/>
            <a:chOff x="4625908" y="4140260"/>
            <a:chExt cx="5244050" cy="550845"/>
          </a:xfrm>
        </p:grpSpPr>
        <p:sp>
          <p:nvSpPr>
            <p:cNvPr id="7" name="Hexagon 6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1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th-TH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เริ่มการทำงาน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81538" y="2779351"/>
            <a:ext cx="6845969" cy="673956"/>
            <a:chOff x="3281538" y="2779351"/>
            <a:chExt cx="6845969" cy="673956"/>
          </a:xfrm>
        </p:grpSpPr>
        <p:sp>
          <p:nvSpPr>
            <p:cNvPr id="33" name="TextBox 32"/>
            <p:cNvSpPr txBox="1"/>
            <p:nvPr/>
          </p:nvSpPr>
          <p:spPr>
            <a:xfrm>
              <a:off x="3281538" y="2779351"/>
              <a:ext cx="6845969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โปรแกรมคำนวณพื้นที่สี่เหลี่ยม</a:t>
              </a:r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817688" y="3280910"/>
              <a:ext cx="377366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983306" y="4126944"/>
            <a:ext cx="5244050" cy="550845"/>
            <a:chOff x="4625908" y="4140260"/>
            <a:chExt cx="5244050" cy="550845"/>
          </a:xfrm>
        </p:grpSpPr>
        <p:sp>
          <p:nvSpPr>
            <p:cNvPr id="43" name="Hexagon 42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2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th-TH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นำเข้าข้อมูลความกว้าง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83306" y="4752850"/>
            <a:ext cx="5244050" cy="550845"/>
            <a:chOff x="4625908" y="4140260"/>
            <a:chExt cx="5244050" cy="550845"/>
          </a:xfrm>
        </p:grpSpPr>
        <p:sp>
          <p:nvSpPr>
            <p:cNvPr id="46" name="Hexagon 45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3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th-TH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นำเข้าข้อมูลความยาว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83306" y="5378756"/>
            <a:ext cx="5244050" cy="550845"/>
            <a:chOff x="4625908" y="4140260"/>
            <a:chExt cx="5244050" cy="550845"/>
          </a:xfrm>
        </p:grpSpPr>
        <p:sp>
          <p:nvSpPr>
            <p:cNvPr id="52" name="Hexagon 51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4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th-TH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คำนวณ พื้นที่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รูปสี่เหลี่ยม 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 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กว้าง 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x 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ยาว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983306" y="6004662"/>
            <a:ext cx="5244050" cy="550845"/>
            <a:chOff x="4625908" y="4140260"/>
            <a:chExt cx="5244050" cy="550845"/>
          </a:xfrm>
        </p:grpSpPr>
        <p:sp>
          <p:nvSpPr>
            <p:cNvPr id="55" name="Hexagon 54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5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th-TH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แสดงผลพื้นที่ของรูปสี่เหลี่ยม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83306" y="6630569"/>
            <a:ext cx="5244050" cy="550845"/>
            <a:chOff x="4625908" y="4140260"/>
            <a:chExt cx="5244050" cy="550845"/>
          </a:xfrm>
        </p:grpSpPr>
        <p:sp>
          <p:nvSpPr>
            <p:cNvPr id="60" name="Hexagon 59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6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th-TH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จบการทำงาน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34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0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5" y="-10413"/>
            <a:ext cx="13066319" cy="735051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64409" y="333297"/>
            <a:ext cx="7362091" cy="750047"/>
            <a:chOff x="3006968" y="429553"/>
            <a:chExt cx="7362091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3006968" y="429553"/>
              <a:ext cx="7362091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การออกแบบขั้นตอนการทำงานของโปรแกรม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85556" y="1265754"/>
            <a:ext cx="6995028" cy="673956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thaiDist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ออกแบบโดยใช้รหัสจำลอง (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13" y="1949561"/>
            <a:ext cx="13309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“เป็นการใช้ภาษาที่มีโครงสร้างกระชับ และไม่ขึ้นกับภาษาของโปรแกรมใด”</a:t>
            </a:r>
          </a:p>
        </p:txBody>
      </p:sp>
      <p:sp>
        <p:nvSpPr>
          <p:cNvPr id="39" name="Oval 38"/>
          <p:cNvSpPr/>
          <p:nvPr/>
        </p:nvSpPr>
        <p:spPr>
          <a:xfrm>
            <a:off x="1131401" y="1276073"/>
            <a:ext cx="548648" cy="548648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 </a:t>
            </a:r>
            <a:endParaRPr lang="en-US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81538" y="2779351"/>
            <a:ext cx="6845969" cy="673956"/>
            <a:chOff x="3281538" y="2779351"/>
            <a:chExt cx="6845969" cy="673956"/>
          </a:xfrm>
        </p:grpSpPr>
        <p:sp>
          <p:nvSpPr>
            <p:cNvPr id="46" name="TextBox 45"/>
            <p:cNvSpPr txBox="1"/>
            <p:nvPr/>
          </p:nvSpPr>
          <p:spPr>
            <a:xfrm>
              <a:off x="3281538" y="2779351"/>
              <a:ext cx="6845969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โปรแกรมคำนวณพื้นที่สี่เหลี่ยม</a:t>
              </a:r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817688" y="3280910"/>
              <a:ext cx="377366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83306" y="3501038"/>
            <a:ext cx="5244050" cy="550845"/>
            <a:chOff x="4625908" y="4140260"/>
            <a:chExt cx="5244050" cy="550845"/>
          </a:xfrm>
        </p:grpSpPr>
        <p:sp>
          <p:nvSpPr>
            <p:cNvPr id="52" name="Hexagon 51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1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Start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983306" y="4126944"/>
            <a:ext cx="5244050" cy="550845"/>
            <a:chOff x="4625908" y="4140260"/>
            <a:chExt cx="5244050" cy="550845"/>
          </a:xfrm>
        </p:grpSpPr>
        <p:sp>
          <p:nvSpPr>
            <p:cNvPr id="55" name="Hexagon 54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2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INPUT </a:t>
              </a:r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width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83306" y="4752850"/>
            <a:ext cx="5244050" cy="550845"/>
            <a:chOff x="4625908" y="4140260"/>
            <a:chExt cx="5244050" cy="550845"/>
          </a:xfrm>
        </p:grpSpPr>
        <p:sp>
          <p:nvSpPr>
            <p:cNvPr id="60" name="Hexagon 59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3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INPUT </a:t>
              </a:r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length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983306" y="5378756"/>
            <a:ext cx="5244050" cy="550845"/>
            <a:chOff x="4625908" y="4140260"/>
            <a:chExt cx="5244050" cy="550845"/>
          </a:xfrm>
        </p:grpSpPr>
        <p:sp>
          <p:nvSpPr>
            <p:cNvPr id="76" name="Hexagon 75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4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COMPUTE area = </a:t>
              </a:r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width*length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983306" y="6004662"/>
            <a:ext cx="5244050" cy="550845"/>
            <a:chOff x="4625908" y="4140260"/>
            <a:chExt cx="5244050" cy="550845"/>
          </a:xfrm>
        </p:grpSpPr>
        <p:sp>
          <p:nvSpPr>
            <p:cNvPr id="82" name="Hexagon 81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5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OUTPUT </a:t>
              </a:r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area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983306" y="6630569"/>
            <a:ext cx="5244050" cy="550845"/>
            <a:chOff x="4625908" y="4140260"/>
            <a:chExt cx="5244050" cy="550845"/>
          </a:xfrm>
        </p:grpSpPr>
        <p:sp>
          <p:nvSpPr>
            <p:cNvPr id="85" name="Hexagon 84"/>
            <p:cNvSpPr/>
            <p:nvPr/>
          </p:nvSpPr>
          <p:spPr>
            <a:xfrm>
              <a:off x="4625908" y="4171041"/>
              <a:ext cx="541421" cy="489284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6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67329" y="4140260"/>
              <a:ext cx="4702629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STOP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34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1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5" y="-10413"/>
            <a:ext cx="13066319" cy="735051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64409" y="333297"/>
            <a:ext cx="7362091" cy="750047"/>
            <a:chOff x="3006968" y="429553"/>
            <a:chExt cx="7362091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3006968" y="429553"/>
              <a:ext cx="7362091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การออกแบบขั้นตอนการทำงานของโปรแกรม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80049" y="1265754"/>
            <a:ext cx="6995028" cy="673956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thaiDist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ออกแบบโดยใช้ผังงาน (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13" y="1949561"/>
            <a:ext cx="13309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“เป็นการ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ใช้สัญลักษณ์ เพื่อ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อธิบายขั้นตอนการทำงานของโปรแกรม”</a:t>
            </a:r>
          </a:p>
        </p:txBody>
      </p:sp>
      <p:sp>
        <p:nvSpPr>
          <p:cNvPr id="31" name="Oval 30"/>
          <p:cNvSpPr/>
          <p:nvPr/>
        </p:nvSpPr>
        <p:spPr>
          <a:xfrm>
            <a:off x="1131401" y="1276073"/>
            <a:ext cx="548648" cy="548648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 </a:t>
            </a:r>
            <a:endParaRPr lang="en-US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81538" y="2722201"/>
            <a:ext cx="6845969" cy="673956"/>
            <a:chOff x="3281538" y="2779351"/>
            <a:chExt cx="6845969" cy="673956"/>
          </a:xfrm>
        </p:grpSpPr>
        <p:sp>
          <p:nvSpPr>
            <p:cNvPr id="32" name="TextBox 31"/>
            <p:cNvSpPr txBox="1"/>
            <p:nvPr/>
          </p:nvSpPr>
          <p:spPr>
            <a:xfrm>
              <a:off x="3281538" y="2779351"/>
              <a:ext cx="6845969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โปรแกรมคำนวณพื้นที่สี่เหลี่ยม</a:t>
              </a:r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817688" y="3280910"/>
              <a:ext cx="377366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291863" y="3138034"/>
            <a:ext cx="3966437" cy="4320717"/>
            <a:chOff x="5291863" y="3138034"/>
            <a:chExt cx="3966437" cy="43207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863" y="3138034"/>
              <a:ext cx="2632937" cy="432071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139533" y="3301797"/>
              <a:ext cx="3013992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START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7158" y="4025697"/>
              <a:ext cx="3013992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width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68108" y="4768647"/>
              <a:ext cx="3013992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length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20408" y="5454447"/>
              <a:ext cx="3013992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area = width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*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length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44308" y="6151084"/>
              <a:ext cx="3013992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area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4162" y="6843684"/>
              <a:ext cx="3013992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thaiDist"/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STOP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9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5" y="-10413"/>
            <a:ext cx="13066319" cy="735051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64409" y="333297"/>
            <a:ext cx="7362091" cy="750047"/>
            <a:chOff x="3006968" y="429553"/>
            <a:chExt cx="7362091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3006968" y="429553"/>
              <a:ext cx="7362091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สัญลักษณ์ </a:t>
              </a:r>
              <a:r>
                <a:rPr lang="en-US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Flowchart</a:t>
              </a:r>
              <a:endPara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817688" y="3223760"/>
            <a:ext cx="37736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oup 26"/>
          <p:cNvGrpSpPr/>
          <p:nvPr/>
        </p:nvGrpSpPr>
        <p:grpSpPr>
          <a:xfrm>
            <a:off x="334212" y="1347262"/>
            <a:ext cx="6133340" cy="5870829"/>
            <a:chOff x="350589" y="986159"/>
            <a:chExt cx="6133340" cy="5870829"/>
          </a:xfrm>
        </p:grpSpPr>
        <p:sp>
          <p:nvSpPr>
            <p:cNvPr id="33" name="Rectangle 32"/>
            <p:cNvSpPr/>
            <p:nvPr/>
          </p:nvSpPr>
          <p:spPr>
            <a:xfrm>
              <a:off x="350589" y="1304232"/>
              <a:ext cx="6133338" cy="5549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350589" y="1001415"/>
              <a:ext cx="3390138" cy="58189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Round Same Side Corner Rectangle 41"/>
            <p:cNvSpPr/>
            <p:nvPr/>
          </p:nvSpPr>
          <p:spPr>
            <a:xfrm>
              <a:off x="3764477" y="1001415"/>
              <a:ext cx="2719450" cy="581891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752602" y="1583306"/>
              <a:ext cx="0" cy="52702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lowchart: Data 44"/>
            <p:cNvSpPr/>
            <p:nvPr/>
          </p:nvSpPr>
          <p:spPr>
            <a:xfrm>
              <a:off x="1402219" y="2813781"/>
              <a:ext cx="1286878" cy="70226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Flowchart: Manual Input 45"/>
            <p:cNvSpPr/>
            <p:nvPr/>
          </p:nvSpPr>
          <p:spPr>
            <a:xfrm>
              <a:off x="1402219" y="3870670"/>
              <a:ext cx="1286878" cy="702260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Flowchart: Decision 46"/>
            <p:cNvSpPr/>
            <p:nvPr/>
          </p:nvSpPr>
          <p:spPr>
            <a:xfrm>
              <a:off x="1402219" y="4927559"/>
              <a:ext cx="1286878" cy="702104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Flowchart: Document 47"/>
            <p:cNvSpPr/>
            <p:nvPr/>
          </p:nvSpPr>
          <p:spPr>
            <a:xfrm>
              <a:off x="1402219" y="5984293"/>
              <a:ext cx="1286878" cy="702104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55910" y="1894154"/>
              <a:ext cx="1936584" cy="42773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เริ่มต้น/สิ้นสุดการทำงาน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48318" y="2797155"/>
              <a:ext cx="2351767" cy="73551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รับข้อมูล</a:t>
              </a:r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</a:p>
            <a:p>
              <a:pPr algn="ctr"/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แสดงผล</a:t>
              </a:r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โดยไม่กำหนดอุปกรณ์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209349" y="4004568"/>
              <a:ext cx="1829706" cy="42773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รับข้อมูลทางแป้นพิมพ์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46855" y="5064743"/>
              <a:ext cx="1354693" cy="73551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ทางเลือกเงื่อนไข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09349" y="6121477"/>
              <a:ext cx="1829706" cy="73551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แสดงผลทางเครื่องพิมพ์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55909" y="986159"/>
              <a:ext cx="1936584" cy="61240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ความหมาย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77366" y="986668"/>
              <a:ext cx="1936584" cy="61240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ภาพสัญลักษณ์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363982" y="2629813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63982" y="3692741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63982" y="4755669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63982" y="5818596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817901" y="1347260"/>
            <a:ext cx="6133338" cy="5867410"/>
            <a:chOff x="6834278" y="986157"/>
            <a:chExt cx="6133338" cy="5867410"/>
          </a:xfrm>
        </p:grpSpPr>
        <p:sp>
          <p:nvSpPr>
            <p:cNvPr id="61" name="Rectangle 60"/>
            <p:cNvSpPr/>
            <p:nvPr/>
          </p:nvSpPr>
          <p:spPr>
            <a:xfrm>
              <a:off x="6834278" y="1304232"/>
              <a:ext cx="6133338" cy="5549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Round Same Side Corner Rectangle 61"/>
            <p:cNvSpPr/>
            <p:nvPr/>
          </p:nvSpPr>
          <p:spPr>
            <a:xfrm>
              <a:off x="6834278" y="1001415"/>
              <a:ext cx="3390138" cy="58189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Round Same Side Corner Rectangle 62"/>
            <p:cNvSpPr/>
            <p:nvPr/>
          </p:nvSpPr>
          <p:spPr>
            <a:xfrm>
              <a:off x="10248166" y="1001415"/>
              <a:ext cx="2719450" cy="581891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0236291" y="1583306"/>
              <a:ext cx="0" cy="52702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7885908" y="3215563"/>
              <a:ext cx="1286878" cy="70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Flowchart: Display 67"/>
            <p:cNvSpPr/>
            <p:nvPr/>
          </p:nvSpPr>
          <p:spPr>
            <a:xfrm>
              <a:off x="7885908" y="1886052"/>
              <a:ext cx="1286878" cy="702104"/>
            </a:xfrm>
            <a:prstGeom prst="flowChartDisp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984149" y="4522319"/>
              <a:ext cx="1090398" cy="662486"/>
              <a:chOff x="13834753" y="5257144"/>
              <a:chExt cx="1090398" cy="662486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3834753" y="5257144"/>
                <a:ext cx="174171" cy="662486"/>
                <a:chOff x="13834753" y="5257144"/>
                <a:chExt cx="174171" cy="662486"/>
              </a:xfrm>
            </p:grpSpPr>
            <p:cxnSp>
              <p:nvCxnSpPr>
                <p:cNvPr id="83" name="Straight Arrow Connector 82"/>
                <p:cNvCxnSpPr/>
                <p:nvPr/>
              </p:nvCxnSpPr>
              <p:spPr>
                <a:xfrm flipV="1">
                  <a:off x="13834753" y="5257144"/>
                  <a:ext cx="0" cy="6624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/>
                <p:nvPr/>
              </p:nvCxnSpPr>
              <p:spPr>
                <a:xfrm>
                  <a:off x="14008924" y="5257144"/>
                  <a:ext cx="0" cy="6624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 rot="16200000">
                <a:off x="14506822" y="5257145"/>
                <a:ext cx="174171" cy="662486"/>
                <a:chOff x="15187020" y="6609411"/>
                <a:chExt cx="174171" cy="662486"/>
              </a:xfrm>
            </p:grpSpPr>
            <p:cxnSp>
              <p:nvCxnSpPr>
                <p:cNvPr id="81" name="Straight Arrow Connector 80"/>
                <p:cNvCxnSpPr/>
                <p:nvPr/>
              </p:nvCxnSpPr>
              <p:spPr>
                <a:xfrm flipV="1">
                  <a:off x="15187020" y="6609411"/>
                  <a:ext cx="0" cy="6624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>
                <a:xfrm>
                  <a:off x="15361191" y="6609411"/>
                  <a:ext cx="0" cy="6624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TextBox 69"/>
            <p:cNvSpPr txBox="1"/>
            <p:nvPr/>
          </p:nvSpPr>
          <p:spPr>
            <a:xfrm>
              <a:off x="10793978" y="2023236"/>
              <a:ext cx="1627826" cy="42773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แสดงผลทางหน้าจอ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757560" y="3232538"/>
              <a:ext cx="1700662" cy="73551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การกำหนดค่า 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หรือ</a:t>
              </a:r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การประมวลผล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757560" y="4713691"/>
              <a:ext cx="1531007" cy="42773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ทิศทางการทำงาน</a:t>
              </a:r>
              <a:endPara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39599" y="986158"/>
              <a:ext cx="1936584" cy="61240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ความหมาย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61055" y="986157"/>
              <a:ext cx="1936584" cy="61240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ภาพสัญลักษณ์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6847669" y="2829043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847669" y="4229353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6847669" y="5629663"/>
              <a:ext cx="61199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lowchart: Terminator 1"/>
          <p:cNvSpPr/>
          <p:nvPr/>
        </p:nvSpPr>
        <p:spPr>
          <a:xfrm>
            <a:off x="1168178" y="2088107"/>
            <a:ext cx="1722206" cy="723967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82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ชนิดข้อมูลของตัวแปร</a:t>
            </a:r>
            <a:endParaRPr lang="th-TH" b="1" dirty="0">
              <a:solidFill>
                <a:srgbClr val="29C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15" y="1742440"/>
            <a:ext cx="12544918" cy="4928271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accent2"/>
                </a:solidFill>
                <a:cs typeface="+mj-cs"/>
              </a:rPr>
              <a:t>String : </a:t>
            </a:r>
            <a:r>
              <a:rPr lang="en-US" sz="3600" dirty="0" err="1" smtClean="0">
                <a:solidFill>
                  <a:schemeClr val="accent2"/>
                </a:solidFill>
                <a:cs typeface="+mj-cs"/>
              </a:rPr>
              <a:t>str</a:t>
            </a:r>
            <a:r>
              <a:rPr lang="en-US" sz="3600" dirty="0" smtClean="0">
                <a:solidFill>
                  <a:schemeClr val="accent2"/>
                </a:solidFill>
                <a:cs typeface="+mj-cs"/>
              </a:rPr>
              <a:t>                </a:t>
            </a:r>
            <a:r>
              <a:rPr lang="th-TH" sz="3600" dirty="0" smtClean="0">
                <a:solidFill>
                  <a:schemeClr val="accent2"/>
                </a:solidFill>
                <a:cs typeface="+mj-cs"/>
              </a:rPr>
              <a:t>ข้อมูลที่เป็นตัวอักษร อักขระ เช่น ชื่อคน สถานที่</a:t>
            </a:r>
            <a:endParaRPr lang="en-US" sz="3600" dirty="0" smtClean="0">
              <a:solidFill>
                <a:schemeClr val="accent2"/>
              </a:solidFill>
              <a:cs typeface="+mj-cs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Interger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 :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int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 </a:t>
            </a:r>
            <a:r>
              <a:rPr lang="th-TH" sz="3600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 </a:t>
            </a:r>
            <a:r>
              <a:rPr lang="th-TH" sz="3600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             ข้อมูลชนิดที่เป็นตัวเลขจำนวนเต็ม (ไม่มีจุดทศนิยม เช่น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1 2 3)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Float                          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ข้อมูลชนิดจำนวนจริง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(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มีจุดทศนิยม เช่น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11.5  20.99) 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 </a:t>
            </a:r>
            <a:endParaRPr lang="th-TH" sz="36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26088" y="2558954"/>
            <a:ext cx="846161" cy="31389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5" name="Right Arrow 4"/>
          <p:cNvSpPr/>
          <p:nvPr/>
        </p:nvSpPr>
        <p:spPr>
          <a:xfrm>
            <a:off x="4026088" y="1981199"/>
            <a:ext cx="846161" cy="31389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6" name="Right Arrow 5"/>
          <p:cNvSpPr/>
          <p:nvPr/>
        </p:nvSpPr>
        <p:spPr>
          <a:xfrm>
            <a:off x="4026086" y="3250441"/>
            <a:ext cx="846161" cy="31389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23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/>
              <a:t>รหัสควบคุมและรหัสรูปแบบข้อมูล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4284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7633</TotalTime>
  <Words>925</Words>
  <Application>Microsoft Office PowerPoint</Application>
  <PresentationFormat>Custom</PresentationFormat>
  <Paragraphs>268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Angsana New</vt:lpstr>
      <vt:lpstr>AngsanaUPC</vt:lpstr>
      <vt:lpstr>Calibri</vt:lpstr>
      <vt:lpstr>Cordia New (Body)</vt:lpstr>
      <vt:lpstr>Cordia New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ชนิดข้อมูลของตัวแปร</vt:lpstr>
      <vt:lpstr>รหัสควบคุมและรหัสรูปแบบข้อมูล</vt:lpstr>
      <vt:lpstr>รหัสควบคุม คือ รหัสพิเศษที่ช่วยในการจัดรูปแบบข้อความที่แสดงผลออกทางหน้าจอ</vt:lpstr>
      <vt:lpstr>รหัสรูปแบบข้อมูล (Format Code) รหัสที่ใช้แทนชนิดข้อมูล ใช้ร่วมกับคำสั่งการแสดงผลและคำสั่งรับข้อมูล</vt:lpstr>
      <vt:lpstr>ตัวดำเนินการ</vt:lpstr>
      <vt:lpstr>การสร้างและกำหนดค่าให้ตัวแปร</vt:lpstr>
      <vt:lpstr>กฎการตั้งชื่อตัวแปร</vt:lpstr>
      <vt:lpstr>การแสดงผลด้วยฟังก์ชัน print()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SDSSRU</cp:lastModifiedBy>
  <cp:revision>521</cp:revision>
  <cp:lastPrinted>2019-02-12T06:02:31Z</cp:lastPrinted>
  <dcterms:created xsi:type="dcterms:W3CDTF">2017-09-19T00:56:44Z</dcterms:created>
  <dcterms:modified xsi:type="dcterms:W3CDTF">2019-10-25T03:09:36Z</dcterms:modified>
</cp:coreProperties>
</file>