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15" r:id="rId2"/>
    <p:sldId id="299" r:id="rId3"/>
    <p:sldId id="306" r:id="rId4"/>
    <p:sldId id="300" r:id="rId5"/>
    <p:sldId id="301" r:id="rId6"/>
    <p:sldId id="308" r:id="rId7"/>
    <p:sldId id="309" r:id="rId8"/>
    <p:sldId id="310" r:id="rId9"/>
    <p:sldId id="311" r:id="rId10"/>
    <p:sldId id="312" r:id="rId11"/>
    <p:sldId id="313" r:id="rId12"/>
    <p:sldId id="316" r:id="rId13"/>
    <p:sldId id="318" r:id="rId14"/>
    <p:sldId id="319" r:id="rId15"/>
  </p:sldIdLst>
  <p:sldSz cx="13322300" cy="7467600"/>
  <p:notesSz cx="6858000" cy="9144000"/>
  <p:embeddedFontLst>
    <p:embeddedFont>
      <p:font typeface="Angsana New" panose="02020603050405020304" pitchFamily="18" charset="-34"/>
      <p:regular r:id="rId17"/>
      <p:bold r:id="rId18"/>
      <p:italic r:id="rId19"/>
      <p:boldItalic r:id="rId20"/>
    </p:embeddedFont>
    <p:embeddedFont>
      <p:font typeface="TH SarabunPSK" panose="020B0500040200020003" pitchFamily="34" charset="-34"/>
      <p:regular r:id="rId21"/>
      <p:bold r:id="rId22"/>
      <p:italic r:id="rId23"/>
      <p:boldItalic r:id="rId24"/>
    </p:embeddedFont>
    <p:embeddedFont>
      <p:font typeface="TH Sarabun New" panose="020B0604020202020204" charset="-34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rdia New" panose="020B0304020202020204" pitchFamily="34" charset="-34"/>
      <p:regular r:id="rId33"/>
      <p:bold r:id="rId34"/>
      <p:italic r:id="rId35"/>
      <p:boldItalic r:id="rId36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FC7"/>
    <a:srgbClr val="FBCDA7"/>
    <a:srgbClr val="C4B7D3"/>
    <a:srgbClr val="DAD2E4"/>
    <a:srgbClr val="C1B3D1"/>
    <a:srgbClr val="DED6E6"/>
    <a:srgbClr val="B2CCEC"/>
    <a:srgbClr val="CFDDED"/>
    <a:srgbClr val="FF7C80"/>
    <a:srgbClr val="FF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-780" y="-180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28/01/63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nook.com/" TargetMode="External"/><Relationship Id="rId4" Type="http://schemas.openxmlformats.org/officeDocument/2006/relationships/hyperlink" Target="http://www.dmoz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googl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5656" y="2824294"/>
            <a:ext cx="11323955" cy="1600694"/>
          </a:xfr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th-TH" dirty="0" smtClean="0"/>
              <a:t>การสืบค้นข้อมูลและสารสนเทศ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2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ound Diagonal Corner Rectangle 7"/>
          <p:cNvSpPr/>
          <p:nvPr/>
        </p:nvSpPr>
        <p:spPr>
          <a:xfrm flipH="1">
            <a:off x="162654" y="127591"/>
            <a:ext cx="3261030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62654" y="850605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4872" y="227664"/>
            <a:ext cx="257659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ระบบสารสนเทศ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8275" y="1472539"/>
            <a:ext cx="12584485" cy="51647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0" name="Group 49"/>
          <p:cNvGrpSpPr/>
          <p:nvPr/>
        </p:nvGrpSpPr>
        <p:grpSpPr>
          <a:xfrm>
            <a:off x="2885091" y="1018239"/>
            <a:ext cx="6968358" cy="719915"/>
            <a:chOff x="4481069" y="1018239"/>
            <a:chExt cx="4338897" cy="719915"/>
          </a:xfrm>
        </p:grpSpPr>
        <p:sp>
          <p:nvSpPr>
            <p:cNvPr id="16" name="Rounded Rectangle 15"/>
            <p:cNvSpPr/>
            <p:nvPr/>
          </p:nvSpPr>
          <p:spPr>
            <a:xfrm>
              <a:off x="4481069" y="1018239"/>
              <a:ext cx="4338897" cy="6119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86884" y="1079587"/>
              <a:ext cx="4127267" cy="658567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500" b="1" dirty="0" smtClean="0">
                  <a:latin typeface="TH SarabunPSK" pitchFamily="34" charset="-34"/>
                  <a:cs typeface="TH SarabunPSK" pitchFamily="34" charset="-34"/>
                </a:rPr>
                <a:t>ประเภทของ </a:t>
              </a:r>
              <a:r>
                <a:rPr lang="en-US" sz="3500" b="1" dirty="0" smtClean="0">
                  <a:latin typeface="TH SarabunPSK" pitchFamily="34" charset="-34"/>
                  <a:cs typeface="TH SarabunPSK" pitchFamily="34" charset="-34"/>
                </a:rPr>
                <a:t>search engine </a:t>
              </a:r>
              <a:endParaRPr lang="th-TH" sz="35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4364" y="1924317"/>
            <a:ext cx="12288396" cy="389022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แบ่งเป็น 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ประเภท</a:t>
            </a:r>
          </a:p>
          <a:p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2. Web Directory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Blog Directory </a:t>
            </a:r>
          </a:p>
          <a:p>
            <a:r>
              <a:rPr lang="en-US" sz="35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คือสารบัญเว็บไซต์ที่สามารถค้นหาข่าวสาร ข้อมูล ด้วยหมวดหมูข่าวสารข้อมูลที่เกี่ยวข้องกัน ซึ่งมีการระบุหมวดหมู่อย่างชัดเจน ช่วยให้การค้นหาข้อมูลตามหมวดหมู่นั้นๆ ได้รับการเปรียบเทียบอ้างอิง เพื่อหาข้อเท็จจริงได้ ในขณะที่เราค้นหาข้อมูลเพราะว่าจะมีเว็บไซต์หรือ 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Blog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ที่มีเนื้อหาคล้ายๆ กัน ในหมวดหมู่เดียวกันมาให้เลือก เช่น 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ODP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3500" dirty="0" err="1" smtClean="0">
                <a:latin typeface="TH SarabunPSK" pitchFamily="34" charset="-34"/>
                <a:cs typeface="TH SarabunPSK" pitchFamily="34" charset="-34"/>
              </a:rPr>
              <a:t>Dmoz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ซึ่งเป็น 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web Directory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ใหญ่ที่สุดในโลก (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  <a:hlinkClick r:id="rId4"/>
              </a:rPr>
              <a:t>www.dmoz.org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, สารบัญเว็บไทย 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  <a:hlinkClick r:id="rId5"/>
              </a:rPr>
              <a:t>www.sanook.com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35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42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ound Diagonal Corner Rectangle 7"/>
          <p:cNvSpPr/>
          <p:nvPr/>
        </p:nvSpPr>
        <p:spPr>
          <a:xfrm flipH="1">
            <a:off x="162654" y="127591"/>
            <a:ext cx="3261030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62654" y="850605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4872" y="227664"/>
            <a:ext cx="257659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ระบบสารสนเทศ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8275" y="1472539"/>
            <a:ext cx="12584485" cy="51647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0" name="Group 49"/>
          <p:cNvGrpSpPr/>
          <p:nvPr/>
        </p:nvGrpSpPr>
        <p:grpSpPr>
          <a:xfrm>
            <a:off x="2885091" y="1018239"/>
            <a:ext cx="6968358" cy="719915"/>
            <a:chOff x="4481069" y="1018239"/>
            <a:chExt cx="4338897" cy="719915"/>
          </a:xfrm>
        </p:grpSpPr>
        <p:sp>
          <p:nvSpPr>
            <p:cNvPr id="16" name="Rounded Rectangle 15"/>
            <p:cNvSpPr/>
            <p:nvPr/>
          </p:nvSpPr>
          <p:spPr>
            <a:xfrm>
              <a:off x="4481069" y="1018239"/>
              <a:ext cx="4338897" cy="6119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86884" y="1079587"/>
              <a:ext cx="4127267" cy="658567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500" b="1" dirty="0" smtClean="0">
                  <a:latin typeface="TH SarabunPSK" pitchFamily="34" charset="-34"/>
                  <a:cs typeface="TH SarabunPSK" pitchFamily="34" charset="-34"/>
                </a:rPr>
                <a:t>ประเภทของ </a:t>
              </a:r>
              <a:r>
                <a:rPr lang="en-US" sz="3500" b="1" dirty="0" smtClean="0">
                  <a:latin typeface="TH SarabunPSK" pitchFamily="34" charset="-34"/>
                  <a:cs typeface="TH SarabunPSK" pitchFamily="34" charset="-34"/>
                </a:rPr>
                <a:t>search engine </a:t>
              </a:r>
              <a:endParaRPr lang="th-TH" sz="35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4364" y="1924317"/>
            <a:ext cx="12288396" cy="2813003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แบ่งเป็น 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ประเภท</a:t>
            </a:r>
          </a:p>
          <a:p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3. Meta Search Engine</a:t>
            </a:r>
          </a:p>
          <a:p>
            <a:r>
              <a:rPr lang="en-US" sz="35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ใช้หลักการในการค้นหาโดยอาศัย 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Meta Tag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ในภาษา 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HTML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มีการประกาศชุดคำสั่งต่างๆ เป็นรูปแบบของ 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Text editor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ด้วยภาษา 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HTML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เช่น ชื่อผู้พัฒนา , เจ้าของเว็บไซต์ , คำอธิบายเว็บหรือบล็อกอย่างย่อ ผลการค้นหาด้วยวิธีนี้จะไม่ค่อยแม่นยำ</a:t>
            </a:r>
            <a:endParaRPr lang="en-US" sz="35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056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ound Diagonal Corner Rectangle 7"/>
          <p:cNvSpPr/>
          <p:nvPr/>
        </p:nvSpPr>
        <p:spPr>
          <a:xfrm flipH="1">
            <a:off x="162654" y="127591"/>
            <a:ext cx="3261030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62654" y="850605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4872" y="227664"/>
            <a:ext cx="257659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ระบบสารสนเทศ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8275" y="1472539"/>
            <a:ext cx="12584485" cy="51647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50" name="Group 49"/>
          <p:cNvGrpSpPr/>
          <p:nvPr/>
        </p:nvGrpSpPr>
        <p:grpSpPr>
          <a:xfrm>
            <a:off x="2885091" y="1018239"/>
            <a:ext cx="6968358" cy="719915"/>
            <a:chOff x="4481069" y="1018239"/>
            <a:chExt cx="4338897" cy="719915"/>
          </a:xfrm>
        </p:grpSpPr>
        <p:sp>
          <p:nvSpPr>
            <p:cNvPr id="16" name="Rounded Rectangle 15"/>
            <p:cNvSpPr/>
            <p:nvPr/>
          </p:nvSpPr>
          <p:spPr>
            <a:xfrm>
              <a:off x="4481069" y="1018239"/>
              <a:ext cx="4338897" cy="6119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86884" y="1079587"/>
              <a:ext cx="4127267" cy="658567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500" b="1" dirty="0" smtClean="0">
                  <a:latin typeface="TH SarabunPSK" pitchFamily="34" charset="-34"/>
                  <a:cs typeface="TH SarabunPSK" pitchFamily="34" charset="-34"/>
                </a:rPr>
                <a:t>วิธีการค้นหาด้</a:t>
              </a:r>
              <a:r>
                <a:rPr lang="th-TH" sz="3500" b="1" dirty="0" smtClean="0">
                  <a:latin typeface="TH SarabunPSK" pitchFamily="34" charset="-34"/>
                  <a:cs typeface="TH SarabunPSK" pitchFamily="34" charset="-34"/>
                </a:rPr>
                <a:t>วย </a:t>
              </a:r>
              <a:r>
                <a:rPr lang="en-US" sz="3500" b="1" dirty="0" smtClean="0">
                  <a:latin typeface="TH SarabunPSK" pitchFamily="34" charset="-34"/>
                  <a:cs typeface="TH SarabunPSK" pitchFamily="34" charset="-34"/>
                </a:rPr>
                <a:t>website google</a:t>
              </a:r>
              <a:r>
                <a:rPr lang="en-US" sz="35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35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098" name="Picture 2" descr="https://sites.google.com/site/teacherreybanis1/_/rsrc/1494557640609/ngan-xdirek-laea-khwam-samarth-phises/bth-thi-6-withi-kar-khnha-laea-kar-subkhn-khxmul-google-advance-search/Custom_google_searc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27139" r="2350" b="31905"/>
          <a:stretch/>
        </p:blipFill>
        <p:spPr bwMode="auto">
          <a:xfrm>
            <a:off x="4358947" y="1840926"/>
            <a:ext cx="4020645" cy="11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4872" y="3294993"/>
            <a:ext cx="11587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ค้นหาตามหมวดหมู่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เว็บ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(web)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image)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ข่าวสาร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News)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แผนที่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map)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วิดีโอ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(video)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60" y="4054909"/>
            <a:ext cx="7678556" cy="111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3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ound Diagonal Corner Rectangle 7"/>
          <p:cNvSpPr/>
          <p:nvPr/>
        </p:nvSpPr>
        <p:spPr>
          <a:xfrm flipH="1">
            <a:off x="162654" y="127591"/>
            <a:ext cx="3261030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62654" y="850605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4872" y="227664"/>
            <a:ext cx="257659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ระบบสารสนเทศ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8275" y="1472539"/>
            <a:ext cx="12584485" cy="51647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50" name="Group 49"/>
          <p:cNvGrpSpPr/>
          <p:nvPr/>
        </p:nvGrpSpPr>
        <p:grpSpPr>
          <a:xfrm>
            <a:off x="2885091" y="1018239"/>
            <a:ext cx="6968358" cy="719915"/>
            <a:chOff x="4481069" y="1018239"/>
            <a:chExt cx="4338897" cy="719915"/>
          </a:xfrm>
        </p:grpSpPr>
        <p:sp>
          <p:nvSpPr>
            <p:cNvPr id="16" name="Rounded Rectangle 15"/>
            <p:cNvSpPr/>
            <p:nvPr/>
          </p:nvSpPr>
          <p:spPr>
            <a:xfrm>
              <a:off x="4481069" y="1018239"/>
              <a:ext cx="4338897" cy="6119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86884" y="1079587"/>
              <a:ext cx="4127267" cy="658567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500" b="1" dirty="0" smtClean="0">
                  <a:latin typeface="TH SarabunPSK" pitchFamily="34" charset="-34"/>
                  <a:cs typeface="TH SarabunPSK" pitchFamily="34" charset="-34"/>
                </a:rPr>
                <a:t>วิธีการค้นหาด้</a:t>
              </a:r>
              <a:r>
                <a:rPr lang="th-TH" sz="3500" b="1" dirty="0" smtClean="0">
                  <a:latin typeface="TH SarabunPSK" pitchFamily="34" charset="-34"/>
                  <a:cs typeface="TH SarabunPSK" pitchFamily="34" charset="-34"/>
                </a:rPr>
                <a:t>วย </a:t>
              </a:r>
              <a:r>
                <a:rPr lang="en-US" sz="3500" b="1" dirty="0" smtClean="0">
                  <a:latin typeface="TH SarabunPSK" pitchFamily="34" charset="-34"/>
                  <a:cs typeface="TH SarabunPSK" pitchFamily="34" charset="-34"/>
                </a:rPr>
                <a:t>website google</a:t>
              </a:r>
              <a:r>
                <a:rPr lang="en-US" sz="35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35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098" name="Picture 2" descr="https://sites.google.com/site/teacherreybanis1/_/rsrc/1494557640609/ngan-xdirek-laea-khwam-samarth-phises/bth-thi-6-withi-kar-khnha-laea-kar-subkhn-khxmul-google-advance-search/Custom_google_searc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27139" r="2350" b="31905"/>
          <a:stretch/>
        </p:blipFill>
        <p:spPr bwMode="auto">
          <a:xfrm>
            <a:off x="4358947" y="1840926"/>
            <a:ext cx="4020645" cy="11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7015" y="3499945"/>
            <a:ext cx="111001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ใช้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Keyword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การเชื่อมคำด้วยการใช้เครื่องหมายบวก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(+)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การตัดคำที่ไม่ต้องการด้วยการใช้เครื่องหมายลบ ( -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3. การค้นหากลุ่มคำ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Keyword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ด้วยการใช้เครื่องหมายคำพูด ("...")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059" y="3303715"/>
            <a:ext cx="2962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98" y="5143343"/>
            <a:ext cx="2971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110" y="5884892"/>
            <a:ext cx="29146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7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ound Diagonal Corner Rectangle 7"/>
          <p:cNvSpPr/>
          <p:nvPr/>
        </p:nvSpPr>
        <p:spPr>
          <a:xfrm flipH="1">
            <a:off x="162654" y="127591"/>
            <a:ext cx="3261030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62654" y="850605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4872" y="227664"/>
            <a:ext cx="257659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ระบบสารสนเทศ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8275" y="1472539"/>
            <a:ext cx="12584485" cy="51647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50" name="Group 49"/>
          <p:cNvGrpSpPr/>
          <p:nvPr/>
        </p:nvGrpSpPr>
        <p:grpSpPr>
          <a:xfrm>
            <a:off x="2885091" y="1018239"/>
            <a:ext cx="6968358" cy="719915"/>
            <a:chOff x="4481069" y="1018239"/>
            <a:chExt cx="4338897" cy="719915"/>
          </a:xfrm>
        </p:grpSpPr>
        <p:sp>
          <p:nvSpPr>
            <p:cNvPr id="16" name="Rounded Rectangle 15"/>
            <p:cNvSpPr/>
            <p:nvPr/>
          </p:nvSpPr>
          <p:spPr>
            <a:xfrm>
              <a:off x="4481069" y="1018239"/>
              <a:ext cx="4338897" cy="6119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86884" y="1079587"/>
              <a:ext cx="4127267" cy="658567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500" b="1" dirty="0" smtClean="0">
                  <a:latin typeface="TH SarabunPSK" pitchFamily="34" charset="-34"/>
                  <a:cs typeface="TH SarabunPSK" pitchFamily="34" charset="-34"/>
                </a:rPr>
                <a:t>วิธีการค้นหาด้</a:t>
              </a:r>
              <a:r>
                <a:rPr lang="th-TH" sz="3500" b="1" dirty="0" smtClean="0">
                  <a:latin typeface="TH SarabunPSK" pitchFamily="34" charset="-34"/>
                  <a:cs typeface="TH SarabunPSK" pitchFamily="34" charset="-34"/>
                </a:rPr>
                <a:t>วย </a:t>
              </a:r>
              <a:r>
                <a:rPr lang="en-US" sz="3500" b="1" dirty="0" smtClean="0">
                  <a:latin typeface="TH SarabunPSK" pitchFamily="34" charset="-34"/>
                  <a:cs typeface="TH SarabunPSK" pitchFamily="34" charset="-34"/>
                </a:rPr>
                <a:t>website google</a:t>
              </a:r>
              <a:r>
                <a:rPr lang="en-US" sz="3500" b="1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35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4098" name="Picture 2" descr="https://sites.google.com/site/teacherreybanis1/_/rsrc/1494557640609/ngan-xdirek-laea-khwam-samarth-phises/bth-thi-6-withi-kar-khnha-laea-kar-subkhn-khxmul-google-advance-search/Custom_google_searc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27139" r="2350" b="31905"/>
          <a:stretch/>
        </p:blipFill>
        <p:spPr bwMode="auto">
          <a:xfrm>
            <a:off x="4358947" y="1840926"/>
            <a:ext cx="4020645" cy="115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7015" y="3499945"/>
            <a:ext cx="111001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ใช้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Keyword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การค้นหาตามนามสกุล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ไฟล์ เช่น "ชื่อเรื่องหรือชื่อเอกสาร" 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filetype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นามสกุลของไฟล์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การค้นหากลุ่มคำ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Keyword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ด้วยการใช้เครื่องหมายคำพูด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("...")</a:t>
            </a:r>
          </a:p>
          <a:p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11" y="4893387"/>
            <a:ext cx="4514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6284681"/>
            <a:ext cx="297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Diagonal Corner Rectangle 15"/>
          <p:cNvSpPr/>
          <p:nvPr/>
        </p:nvSpPr>
        <p:spPr>
          <a:xfrm flipH="1">
            <a:off x="162654" y="127591"/>
            <a:ext cx="2675796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162654" y="845581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/>
          <p:cNvSpPr txBox="1"/>
          <p:nvPr/>
        </p:nvSpPr>
        <p:spPr>
          <a:xfrm>
            <a:off x="213898" y="227664"/>
            <a:ext cx="2573308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" name="Rounded Rectangle 29"/>
          <p:cNvSpPr/>
          <p:nvPr/>
        </p:nvSpPr>
        <p:spPr>
          <a:xfrm>
            <a:off x="2520533" y="1472541"/>
            <a:ext cx="8281234" cy="8033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extBox 22"/>
          <p:cNvSpPr txBox="1"/>
          <p:nvPr/>
        </p:nvSpPr>
        <p:spPr>
          <a:xfrm>
            <a:off x="2517019" y="1717662"/>
            <a:ext cx="8288262" cy="42773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ข้อเท็จจริง หรือเหตุการณ์ที่เกี่ยวข้องกับสิ่งต่าง</a:t>
            </a:r>
            <a:r>
              <a:rPr lang="th-TH" sz="1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ๆ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และมีการเก็บ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รวบรวมข้อมูล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เหล่านั้นมาใช้ให้เกิดประโยชน์ได้ในภายหลัง</a:t>
            </a:r>
            <a:endParaRPr lang="th-TH" sz="20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7762" y="6116655"/>
            <a:ext cx="1474493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การสังเกตการณ์ 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observation)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21065" y="6116654"/>
            <a:ext cx="1183282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การสัมภาษณ์ 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interview)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29249" y="6116653"/>
            <a:ext cx="138265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ทดลอง</a:t>
            </a: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experiment)</a:t>
            </a:r>
          </a:p>
        </p:txBody>
      </p:sp>
      <p:grpSp>
        <p:nvGrpSpPr>
          <p:cNvPr id="1024" name="Group 1023"/>
          <p:cNvGrpSpPr/>
          <p:nvPr/>
        </p:nvGrpSpPr>
        <p:grpSpPr>
          <a:xfrm>
            <a:off x="5895231" y="1018239"/>
            <a:ext cx="1531838" cy="611987"/>
            <a:chOff x="5895231" y="1018239"/>
            <a:chExt cx="1531838" cy="611987"/>
          </a:xfrm>
        </p:grpSpPr>
        <p:sp>
          <p:nvSpPr>
            <p:cNvPr id="2" name="Rounded Rectangle 1"/>
            <p:cNvSpPr/>
            <p:nvPr/>
          </p:nvSpPr>
          <p:spPr>
            <a:xfrm>
              <a:off x="5895231" y="1018239"/>
              <a:ext cx="1531838" cy="61198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61492" y="1079588"/>
              <a:ext cx="1399316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ข้อมูล</a:t>
              </a:r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data)</a:t>
              </a:r>
              <a:endPara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44368" y="3332121"/>
            <a:ext cx="5936677" cy="9486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913387" y="3545308"/>
            <a:ext cx="4998639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ข้อมูลที่เก็บรวบรวมมาจาก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แหล่งข้อมูลที่ได้มา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จากแหล่งข้อมูล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โดยตรง</a:t>
            </a:r>
          </a:p>
          <a:p>
            <a:pPr algn="ctr"/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สามารถเก็บรวบรวมข้อมูลได้โดย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392357" y="2674811"/>
            <a:ext cx="2040700" cy="858622"/>
            <a:chOff x="2392357" y="2472936"/>
            <a:chExt cx="2040700" cy="858622"/>
          </a:xfrm>
        </p:grpSpPr>
        <p:sp>
          <p:nvSpPr>
            <p:cNvPr id="32" name="Rounded Rectangle 31"/>
            <p:cNvSpPr/>
            <p:nvPr/>
          </p:nvSpPr>
          <p:spPr>
            <a:xfrm>
              <a:off x="2392357" y="2475410"/>
              <a:ext cx="2040700" cy="85367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77266" y="2472936"/>
              <a:ext cx="1670883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ข้อมูลปฐมภูมิ </a:t>
              </a:r>
              <a:endPara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primary data)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934737" y="3332121"/>
            <a:ext cx="5936677" cy="9486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TextBox 24"/>
          <p:cNvSpPr txBox="1"/>
          <p:nvPr/>
        </p:nvSpPr>
        <p:spPr>
          <a:xfrm>
            <a:off x="7627539" y="3556044"/>
            <a:ext cx="4551072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ข้อมูลที่ได้จากแหล่งที่รวบรวมข้อมูลไว้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แล้วโดย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มีผู้หนึ่ง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ผู้ใด </a:t>
            </a:r>
          </a:p>
          <a:p>
            <a:pPr algn="ctr"/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ทำการเก็บ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รวบรวมไว้ ซึ่งมีหลักพิจารณาในการเลือกข้อมูล ดังนี้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882725" y="2674811"/>
            <a:ext cx="2040700" cy="858622"/>
            <a:chOff x="8880887" y="2472936"/>
            <a:chExt cx="2040700" cy="858622"/>
          </a:xfrm>
        </p:grpSpPr>
        <p:sp>
          <p:nvSpPr>
            <p:cNvPr id="31" name="Rounded Rectangle 30"/>
            <p:cNvSpPr/>
            <p:nvPr/>
          </p:nvSpPr>
          <p:spPr>
            <a:xfrm>
              <a:off x="8880887" y="2475410"/>
              <a:ext cx="2040700" cy="85367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43975" y="2472936"/>
              <a:ext cx="1914525" cy="858622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ข้อมูลทุติยภูมิ 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secondary data)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36576" y="4640165"/>
            <a:ext cx="1368000" cy="1368000"/>
            <a:chOff x="4536576" y="4462040"/>
            <a:chExt cx="1368000" cy="1368000"/>
          </a:xfrm>
        </p:grpSpPr>
        <p:sp>
          <p:nvSpPr>
            <p:cNvPr id="41" name="Oval 40"/>
            <p:cNvSpPr/>
            <p:nvPr/>
          </p:nvSpPr>
          <p:spPr>
            <a:xfrm>
              <a:off x="4536576" y="4462040"/>
              <a:ext cx="1368000" cy="1368000"/>
            </a:xfrm>
            <a:prstGeom prst="ellipse">
              <a:avLst/>
            </a:prstGeom>
            <a:solidFill>
              <a:srgbClr val="B2CC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26" name="Picture 2" descr="D:\A1 คลังไฟล์ภาพของฉันเอง\Power_Point\วิทยาการคำนวณ (CS)\AI+Pic\หน่วย 3\exp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250" y="4556504"/>
              <a:ext cx="969029" cy="1084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728706" y="4640165"/>
            <a:ext cx="1368000" cy="1368000"/>
            <a:chOff x="2728706" y="4462040"/>
            <a:chExt cx="1368000" cy="1368000"/>
          </a:xfrm>
        </p:grpSpPr>
        <p:sp>
          <p:nvSpPr>
            <p:cNvPr id="40" name="Oval 39"/>
            <p:cNvSpPr/>
            <p:nvPr/>
          </p:nvSpPr>
          <p:spPr>
            <a:xfrm>
              <a:off x="2728706" y="4462040"/>
              <a:ext cx="1368000" cy="1368000"/>
            </a:xfrm>
            <a:prstGeom prst="ellipse">
              <a:avLst/>
            </a:prstGeom>
            <a:solidFill>
              <a:srgbClr val="CFDD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27" name="Picture 3" descr="D:\A1 คลังไฟล์ภาพของฉันเอง\Power_Point\วิทยาการคำนวณ (CS)\AI+Pic\หน่วย 3\intv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706" y="4624810"/>
              <a:ext cx="972000" cy="998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931008" y="4667774"/>
            <a:ext cx="1368000" cy="1368000"/>
            <a:chOff x="931008" y="4489649"/>
            <a:chExt cx="1368000" cy="1368000"/>
          </a:xfrm>
        </p:grpSpPr>
        <p:sp>
          <p:nvSpPr>
            <p:cNvPr id="36" name="Oval 35"/>
            <p:cNvSpPr/>
            <p:nvPr/>
          </p:nvSpPr>
          <p:spPr>
            <a:xfrm>
              <a:off x="931008" y="4489649"/>
              <a:ext cx="1368000" cy="136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028" name="Picture 4" descr="D:\A1 คลังไฟล์ภาพของฉันเอง\Power_Point\วิทยาการคำนวณ (CS)\AI+Pic\หน่วย 3\obv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008" y="4629330"/>
              <a:ext cx="1224000" cy="1055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412707" y="4280819"/>
            <a:ext cx="0" cy="172428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 flipV="1">
            <a:off x="1615008" y="4453246"/>
            <a:ext cx="1797698" cy="214527"/>
          </a:xfrm>
          <a:prstGeom prst="bentConnector2">
            <a:avLst/>
          </a:prstGeom>
          <a:ln w="19050">
            <a:solidFill>
              <a:schemeClr val="accent5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>
            <a:off x="3412707" y="4453247"/>
            <a:ext cx="1807869" cy="186918"/>
          </a:xfrm>
          <a:prstGeom prst="bentConnector2">
            <a:avLst/>
          </a:prstGeom>
          <a:ln w="19050">
            <a:solidFill>
              <a:schemeClr val="accent5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412706" y="4453246"/>
            <a:ext cx="0" cy="186919"/>
          </a:xfrm>
          <a:prstGeom prst="straightConnector1">
            <a:avLst/>
          </a:prstGeom>
          <a:ln w="19050">
            <a:solidFill>
              <a:schemeClr val="accent5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7337059" y="4498572"/>
            <a:ext cx="5132032" cy="2061618"/>
            <a:chOff x="7337059" y="4451072"/>
            <a:chExt cx="5132032" cy="2061618"/>
          </a:xfrm>
        </p:grpSpPr>
        <p:sp>
          <p:nvSpPr>
            <p:cNvPr id="29" name="TextBox 28"/>
            <p:cNvSpPr txBox="1"/>
            <p:nvPr/>
          </p:nvSpPr>
          <p:spPr>
            <a:xfrm>
              <a:off x="7337059" y="4498572"/>
              <a:ext cx="5132032" cy="1966618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พิจารณาตัวบุคคล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ผู้เขียนเอกสาร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เหล่านั้นว่าเป็นผู้มีความรู้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และมีความเชี่ยวชาญในเรื่องที่เขียนมี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น่าเชื่อถือ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พิจารณา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จากลักษณะของข้อมูลที่เก็บรวบรวมว่าเป็นข้อมูลที่ถูกต้อง ครบถ้วน และ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สมบูรณ์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ควรเก็บรวบรวมมาจากหลาย</a:t>
              </a:r>
              <a:r>
                <a:rPr lang="th-TH" sz="1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 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ๆ แหล่งเพื่อใช้ในการ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เปรียบเทียบและหาข้อผิดพลาด</a:t>
              </a:r>
              <a:endPara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337059" y="4451072"/>
              <a:ext cx="5132032" cy="2061618"/>
            </a:xfrm>
            <a:prstGeom prst="roundRect">
              <a:avLst>
                <a:gd name="adj" fmla="val 11510"/>
              </a:avLst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>
            <a:off x="9903075" y="4279681"/>
            <a:ext cx="0" cy="216000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661150" y="2275899"/>
            <a:ext cx="0" cy="252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>
            <a:off x="6661150" y="2527899"/>
            <a:ext cx="3241926" cy="146912"/>
          </a:xfrm>
          <a:prstGeom prst="bentConnector2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rot="10800000" flipV="1">
            <a:off x="3412708" y="2527899"/>
            <a:ext cx="3248442" cy="146912"/>
          </a:xfrm>
          <a:prstGeom prst="bentConnector2">
            <a:avLst/>
          </a:prstGeom>
          <a:ln w="190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9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9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1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3" grpId="0"/>
      <p:bldP spid="26" grpId="0"/>
      <p:bldP spid="27" grpId="0"/>
      <p:bldP spid="28" grpId="0"/>
      <p:bldP spid="34" grpId="0" animBg="1"/>
      <p:bldP spid="24" grpId="0"/>
      <p:bldP spid="35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การเก็บข้อมูล</a:t>
            </a:r>
            <a:endParaRPr lang="en-US" dirty="0"/>
          </a:p>
        </p:txBody>
      </p:sp>
      <p:pic>
        <p:nvPicPr>
          <p:cNvPr id="7170" name="Picture 2" descr="ผลการค้นหารูปภาพสำหรับ form googl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8" t="3825" r="28347" b="5240"/>
          <a:stretch/>
        </p:blipFill>
        <p:spPr bwMode="auto">
          <a:xfrm>
            <a:off x="662152" y="1418896"/>
            <a:ext cx="4351282" cy="49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ผลการค้นหารูปภาพสำหรับ การสังเกต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81" y="2007639"/>
            <a:ext cx="2931073" cy="194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ผลการค้นหารูปภาพสำหรับ ทดลอง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742" y="4084253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ound Diagonal Corner Rectangle 7"/>
          <p:cNvSpPr/>
          <p:nvPr/>
        </p:nvSpPr>
        <p:spPr>
          <a:xfrm flipH="1">
            <a:off x="162654" y="127591"/>
            <a:ext cx="2675796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62654" y="850605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13898" y="227664"/>
            <a:ext cx="2573308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สารสนเทศ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93697" y="1472540"/>
            <a:ext cx="10713641" cy="1152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62" name="Group 2061"/>
          <p:cNvGrpSpPr/>
          <p:nvPr/>
        </p:nvGrpSpPr>
        <p:grpSpPr>
          <a:xfrm>
            <a:off x="5187875" y="1018239"/>
            <a:ext cx="2925285" cy="611987"/>
            <a:chOff x="5187875" y="1018239"/>
            <a:chExt cx="2925285" cy="611987"/>
          </a:xfrm>
        </p:grpSpPr>
        <p:sp>
          <p:nvSpPr>
            <p:cNvPr id="22" name="Rounded Rectangle 21"/>
            <p:cNvSpPr/>
            <p:nvPr/>
          </p:nvSpPr>
          <p:spPr>
            <a:xfrm>
              <a:off x="5187875" y="1018239"/>
              <a:ext cx="2925285" cy="61198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67607" y="1079587"/>
              <a:ext cx="2565820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สารสนเทศ</a:t>
              </a:r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information)</a:t>
              </a:r>
              <a:endPara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47987" y="1720315"/>
            <a:ext cx="10805060" cy="42773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การนำข้อมูลมาผ่านระบบการประมวลผล คำนวณ วิเคราะห์ และแปลความหมายออกมาเป็นข้อความที่สามารถนำไปใช้ประโยชน์ในด้าน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</a:t>
            </a:r>
            <a:r>
              <a:rPr lang="th-TH" sz="1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ๆ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ได้มากมาย</a:t>
            </a:r>
            <a:endParaRPr lang="th-TH" sz="20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72161" y="2163385"/>
            <a:ext cx="9756712" cy="42773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การได้มาซึ่งสารสนเทศที่ดี ถูกต้อง และเป็นไปตาม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วัตถุประสงค์ ข้อมูล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ที่นำมาเพื่อให้ได้สารสนเทศนั้นควรมีคุณลักษณะ ดังนี้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7528" y="5626910"/>
            <a:ext cx="1812275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มีความถูกต้อง แม่นยำ 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accuracy)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8544" y="5626910"/>
            <a:ext cx="110709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ทันต่อเวลา 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timeline)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7164" y="5626910"/>
            <a:ext cx="1966707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มีความสมบูรณ์ครบถ้วน 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complete)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85025" y="5626910"/>
            <a:ext cx="1984429" cy="104328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สอดคล้อง</a:t>
            </a: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ความต้องการของผู้ใช้ 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relevancy)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29559" y="5626910"/>
            <a:ext cx="1548808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สามารถพิสูจน์ได้ 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verifiable)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197615" y="3660009"/>
            <a:ext cx="1868952" cy="1868952"/>
            <a:chOff x="3563100" y="3072385"/>
            <a:chExt cx="1868952" cy="1868952"/>
          </a:xfrm>
        </p:grpSpPr>
        <p:sp>
          <p:nvSpPr>
            <p:cNvPr id="35" name="Oval 34"/>
            <p:cNvSpPr/>
            <p:nvPr/>
          </p:nvSpPr>
          <p:spPr>
            <a:xfrm>
              <a:off x="3563100" y="3072385"/>
              <a:ext cx="1868952" cy="1868952"/>
            </a:xfrm>
            <a:prstGeom prst="ellipse">
              <a:avLst/>
            </a:prstGeom>
            <a:solidFill>
              <a:srgbClr val="DAD2E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50" name="Picture 2" descr="D:\A1 คลังไฟล์ภาพของฉันเอง\Power_Point\วิทยาการคำนวณ (CS)\AI+Pic\หน่วย 3\Slide 2\tim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407" y="3385064"/>
              <a:ext cx="1246338" cy="1243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9" name="Group 2048"/>
          <p:cNvGrpSpPr/>
          <p:nvPr/>
        </p:nvGrpSpPr>
        <p:grpSpPr>
          <a:xfrm>
            <a:off x="10769487" y="3660009"/>
            <a:ext cx="1868952" cy="1868952"/>
            <a:chOff x="10397332" y="3072385"/>
            <a:chExt cx="1868952" cy="1868952"/>
          </a:xfrm>
        </p:grpSpPr>
        <p:sp>
          <p:nvSpPr>
            <p:cNvPr id="38" name="Oval 37"/>
            <p:cNvSpPr/>
            <p:nvPr/>
          </p:nvSpPr>
          <p:spPr>
            <a:xfrm>
              <a:off x="10397332" y="3072385"/>
              <a:ext cx="1868952" cy="186895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51" name="Picture 3" descr="D:\A1 คลังไฟล์ภาพของฉันเอง\Power_Point\วิทยาการคำนวณ (CS)\AI+Pic\หน่วย 3\Slide 2\lik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1437" y="3408604"/>
              <a:ext cx="1360742" cy="1196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48" name="Group 2047"/>
          <p:cNvGrpSpPr/>
          <p:nvPr/>
        </p:nvGrpSpPr>
        <p:grpSpPr>
          <a:xfrm>
            <a:off x="8242764" y="3660009"/>
            <a:ext cx="1868952" cy="1868952"/>
            <a:chOff x="7887153" y="3072385"/>
            <a:chExt cx="1868952" cy="1868952"/>
          </a:xfrm>
        </p:grpSpPr>
        <p:sp>
          <p:nvSpPr>
            <p:cNvPr id="37" name="Oval 36"/>
            <p:cNvSpPr/>
            <p:nvPr/>
          </p:nvSpPr>
          <p:spPr>
            <a:xfrm>
              <a:off x="7887153" y="3072385"/>
              <a:ext cx="1868952" cy="1868952"/>
            </a:xfrm>
            <a:prstGeom prst="ellipse">
              <a:avLst/>
            </a:prstGeom>
            <a:solidFill>
              <a:srgbClr val="C4B7D3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2052" name="Picture 4" descr="D:\A1 คลังไฟล์ภาพของฉันเอง\Power_Point\วิทยาการคำนวณ (CS)\AI+Pic\หน่วย 3\Slide 2\goa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5833" y="3257108"/>
              <a:ext cx="1211593" cy="1499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5716041" y="3660009"/>
            <a:ext cx="1868952" cy="1868952"/>
            <a:chOff x="5716041" y="3072385"/>
            <a:chExt cx="1868952" cy="1868952"/>
          </a:xfrm>
        </p:grpSpPr>
        <p:sp>
          <p:nvSpPr>
            <p:cNvPr id="36" name="Oval 35"/>
            <p:cNvSpPr/>
            <p:nvPr/>
          </p:nvSpPr>
          <p:spPr>
            <a:xfrm>
              <a:off x="5716041" y="3072385"/>
              <a:ext cx="1868952" cy="186895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53" name="Picture 5" descr="D:\A1 คลังไฟล์ภาพของฉันเอง\Power_Point\วิทยาการคำนวณ (CS)\AI+Pic\หน่วย 3\Slide 2\cpmplet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407" y="3301751"/>
              <a:ext cx="1410220" cy="1410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79190" y="3660009"/>
            <a:ext cx="1868952" cy="1868952"/>
            <a:chOff x="1040712" y="3072385"/>
            <a:chExt cx="1868952" cy="1868952"/>
          </a:xfrm>
        </p:grpSpPr>
        <p:sp>
          <p:nvSpPr>
            <p:cNvPr id="34" name="Oval 33"/>
            <p:cNvSpPr/>
            <p:nvPr/>
          </p:nvSpPr>
          <p:spPr>
            <a:xfrm>
              <a:off x="1040712" y="3072385"/>
              <a:ext cx="1868952" cy="186895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54" name="Picture 6" descr="D:\A1 คลังไฟล์ภาพของฉันเอง\Power_Point\วิทยาการคำนวณ (CS)\AI+Pic\หน่วย 3\Slide 2\correct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470" y="3299572"/>
              <a:ext cx="1471436" cy="1414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4" name="Straight Connector 43"/>
          <p:cNvCxnSpPr/>
          <p:nvPr/>
        </p:nvCxnSpPr>
        <p:spPr>
          <a:xfrm>
            <a:off x="6650517" y="2626770"/>
            <a:ext cx="0" cy="46730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Elbow Connector 2056"/>
          <p:cNvCxnSpPr/>
          <p:nvPr/>
        </p:nvCxnSpPr>
        <p:spPr>
          <a:xfrm rot="10800000" flipV="1">
            <a:off x="1613666" y="3094073"/>
            <a:ext cx="5047484" cy="565935"/>
          </a:xfrm>
          <a:prstGeom prst="bentConnector2">
            <a:avLst/>
          </a:prstGeom>
          <a:ln w="19050">
            <a:solidFill>
              <a:srgbClr val="7030A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Arrow Connector 2058"/>
          <p:cNvCxnSpPr/>
          <p:nvPr/>
        </p:nvCxnSpPr>
        <p:spPr>
          <a:xfrm>
            <a:off x="4132091" y="3094074"/>
            <a:ext cx="0" cy="565935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650517" y="3093506"/>
            <a:ext cx="0" cy="565935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Elbow Connector 2060"/>
          <p:cNvCxnSpPr/>
          <p:nvPr/>
        </p:nvCxnSpPr>
        <p:spPr>
          <a:xfrm>
            <a:off x="9177240" y="3094074"/>
            <a:ext cx="2526723" cy="565935"/>
          </a:xfrm>
          <a:prstGeom prst="bentConnector2">
            <a:avLst/>
          </a:prstGeom>
          <a:ln w="19050">
            <a:solidFill>
              <a:srgbClr val="7030A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6650517" y="3094074"/>
            <a:ext cx="2526723" cy="565935"/>
          </a:xfrm>
          <a:prstGeom prst="bentConnector2">
            <a:avLst/>
          </a:prstGeom>
          <a:ln w="19050">
            <a:solidFill>
              <a:srgbClr val="7030A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ound Diagonal Corner Rectangle 7"/>
          <p:cNvSpPr/>
          <p:nvPr/>
        </p:nvSpPr>
        <p:spPr>
          <a:xfrm flipH="1">
            <a:off x="162654" y="127591"/>
            <a:ext cx="3261030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62654" y="850605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4872" y="227664"/>
            <a:ext cx="257659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ระบบสารสนเทศ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8275" y="1472540"/>
            <a:ext cx="12584485" cy="115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0" name="Group 49"/>
          <p:cNvGrpSpPr/>
          <p:nvPr/>
        </p:nvGrpSpPr>
        <p:grpSpPr>
          <a:xfrm>
            <a:off x="4481069" y="1018239"/>
            <a:ext cx="4338897" cy="611987"/>
            <a:chOff x="4481069" y="1018239"/>
            <a:chExt cx="4338897" cy="611987"/>
          </a:xfrm>
        </p:grpSpPr>
        <p:sp>
          <p:nvSpPr>
            <p:cNvPr id="16" name="Rounded Rectangle 15"/>
            <p:cNvSpPr/>
            <p:nvPr/>
          </p:nvSpPr>
          <p:spPr>
            <a:xfrm>
              <a:off x="4481069" y="1018239"/>
              <a:ext cx="4338897" cy="6119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86884" y="1079587"/>
              <a:ext cx="4127267" cy="489290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ระบบสารสนเทศ (</a:t>
              </a:r>
              <a:r>
                <a:rPr lang="en-US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Information System : IS)</a:t>
              </a:r>
              <a:endPara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8274" y="1720315"/>
            <a:ext cx="12584486" cy="42773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ระบบที่สามารถจัดการข้อมูลตั้งแต่การรวบรวมและตรวจสอบข้อมูล การประมวลผลข้อมูล รวมถึงการดูแลรักษาข้อมูล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ได้สารสนเทศที่ถูกต้องและทันต่อความต้องการใช้งานของผู้ใช้</a:t>
            </a:r>
            <a:endParaRPr lang="th-TH" sz="20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6333" y="2163385"/>
            <a:ext cx="5128368" cy="42773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สำหรับองค์ประกอบของระบบสารสนเทศที่สำคัญ มี 5 องค์ประกอบ ดังนี้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1574" y="5706368"/>
            <a:ext cx="1163802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ฮาร์ดแวร์ 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hardware</a:t>
            </a:r>
            <a: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8544" y="5706368"/>
            <a:ext cx="110709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ซอฟต์แวร์ 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software)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70039" y="5706368"/>
            <a:ext cx="1360956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บุคลากร </a:t>
            </a: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peopleware)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1548" y="5706367"/>
            <a:ext cx="799486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 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data)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31586" y="5706368"/>
            <a:ext cx="1149027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 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process)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6650517" y="2626770"/>
            <a:ext cx="0" cy="467304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 flipV="1">
            <a:off x="1613666" y="3094073"/>
            <a:ext cx="5047484" cy="565935"/>
          </a:xfrm>
          <a:prstGeom prst="bentConnector2">
            <a:avLst/>
          </a:prstGeom>
          <a:ln w="19050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132091" y="3094074"/>
            <a:ext cx="0" cy="565935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650517" y="3093506"/>
            <a:ext cx="0" cy="565935"/>
          </a:xfrm>
          <a:prstGeom prst="straightConnector1">
            <a:avLst/>
          </a:prstGeom>
          <a:ln w="19050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30" idx="0"/>
          </p:cNvCxnSpPr>
          <p:nvPr/>
        </p:nvCxnSpPr>
        <p:spPr>
          <a:xfrm>
            <a:off x="9177240" y="3094074"/>
            <a:ext cx="2526723" cy="565935"/>
          </a:xfrm>
          <a:prstGeom prst="bentConnector2">
            <a:avLst/>
          </a:prstGeom>
          <a:ln w="19050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716041" y="3660009"/>
            <a:ext cx="1868952" cy="1868952"/>
            <a:chOff x="5716041" y="3660009"/>
            <a:chExt cx="1868952" cy="1868952"/>
          </a:xfrm>
        </p:grpSpPr>
        <p:sp>
          <p:nvSpPr>
            <p:cNvPr id="36" name="Oval 35"/>
            <p:cNvSpPr/>
            <p:nvPr/>
          </p:nvSpPr>
          <p:spPr>
            <a:xfrm>
              <a:off x="5716041" y="3660009"/>
              <a:ext cx="1868952" cy="186895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74" name="Picture 2" descr="D:\A1 คลังไฟล์ภาพของฉันเอง\Power_Point\วิทยาการคำนวณ (CS)\AI+Pic\หน่วย 3\Slide 3\peop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966" y="3987202"/>
              <a:ext cx="1476000" cy="1136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8242764" y="3660009"/>
            <a:ext cx="1868952" cy="1868952"/>
            <a:chOff x="8242764" y="3660009"/>
            <a:chExt cx="1868952" cy="1868952"/>
          </a:xfrm>
        </p:grpSpPr>
        <p:sp>
          <p:nvSpPr>
            <p:cNvPr id="33" name="Oval 32"/>
            <p:cNvSpPr/>
            <p:nvPr/>
          </p:nvSpPr>
          <p:spPr>
            <a:xfrm>
              <a:off x="8242764" y="3660009"/>
              <a:ext cx="1868952" cy="1868952"/>
            </a:xfrm>
            <a:prstGeom prst="ellipse">
              <a:avLst/>
            </a:prstGeom>
            <a:solidFill>
              <a:srgbClr val="FBCDA7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3075" name="Picture 3" descr="D:\A1 คลังไฟล์ภาพของฉันเอง\Power_Point\วิทยาการคำนวณ (CS)\AI+Pic\หน่วย 3\Slide 3\dk f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982" y="3904166"/>
              <a:ext cx="1354516" cy="1302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79190" y="3660009"/>
            <a:ext cx="1868952" cy="1868952"/>
            <a:chOff x="679190" y="3660009"/>
            <a:chExt cx="1868952" cy="1868952"/>
          </a:xfrm>
        </p:grpSpPr>
        <p:sp>
          <p:nvSpPr>
            <p:cNvPr id="39" name="Oval 38"/>
            <p:cNvSpPr/>
            <p:nvPr/>
          </p:nvSpPr>
          <p:spPr>
            <a:xfrm>
              <a:off x="679190" y="3660009"/>
              <a:ext cx="1868952" cy="186895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76" name="Picture 4" descr="D:\A1 คลังไฟล์ภาพของฉันเอง\Power_Point\วิทยาการคำนวณ (CS)\AI+Pic\หน่วย 3\Slide 3\P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72" y="4162485"/>
              <a:ext cx="1523005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197615" y="3660009"/>
            <a:ext cx="1868952" cy="1868952"/>
            <a:chOff x="3197615" y="3660009"/>
            <a:chExt cx="1868952" cy="1868952"/>
          </a:xfrm>
        </p:grpSpPr>
        <p:sp>
          <p:nvSpPr>
            <p:cNvPr id="27" name="Oval 26"/>
            <p:cNvSpPr/>
            <p:nvPr/>
          </p:nvSpPr>
          <p:spPr>
            <a:xfrm>
              <a:off x="3197615" y="3660009"/>
              <a:ext cx="1868952" cy="1868952"/>
            </a:xfrm>
            <a:prstGeom prst="ellipse">
              <a:avLst/>
            </a:prstGeom>
            <a:solidFill>
              <a:srgbClr val="FDDFC7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77" name="Picture 5" descr="D:\A1 คลังไฟล์ภาพของฉันเอง\Power_Point\วิทยาการคำนวณ (CS)\AI+Pic\หน่วย 3\Slide 3\softwar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949" y="3821272"/>
              <a:ext cx="1056283" cy="154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10769487" y="3660009"/>
            <a:ext cx="1868952" cy="1868952"/>
            <a:chOff x="10769487" y="3660009"/>
            <a:chExt cx="1868952" cy="1868952"/>
          </a:xfrm>
        </p:grpSpPr>
        <p:sp>
          <p:nvSpPr>
            <p:cNvPr id="30" name="Oval 29"/>
            <p:cNvSpPr/>
            <p:nvPr/>
          </p:nvSpPr>
          <p:spPr>
            <a:xfrm>
              <a:off x="10769487" y="3660009"/>
              <a:ext cx="1868952" cy="186895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078" name="Picture 6" descr="D:\A1 คลังไฟล์ภาพของฉันเอง\Power_Point\วิทยาการคำนวณ (CS)\AI+Pic\หน่วย 3\Slide 3\process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4890" y="3904166"/>
              <a:ext cx="1318145" cy="138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>
            <a:off x="6645966" y="3093506"/>
            <a:ext cx="2531274" cy="566503"/>
          </a:xfrm>
          <a:prstGeom prst="bentConnector2">
            <a:avLst/>
          </a:prstGeom>
          <a:ln w="19050">
            <a:solidFill>
              <a:schemeClr val="accent6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7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ound Diagonal Corner Rectangle 7"/>
          <p:cNvSpPr/>
          <p:nvPr/>
        </p:nvSpPr>
        <p:spPr>
          <a:xfrm flipH="1">
            <a:off x="162654" y="127591"/>
            <a:ext cx="3261030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62654" y="850605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4872" y="227664"/>
            <a:ext cx="257659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ระบบสารสนเทศ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8275" y="1472539"/>
            <a:ext cx="12584485" cy="51647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0" name="Group 49"/>
          <p:cNvGrpSpPr/>
          <p:nvPr/>
        </p:nvGrpSpPr>
        <p:grpSpPr>
          <a:xfrm>
            <a:off x="2885091" y="1018239"/>
            <a:ext cx="6968358" cy="1258524"/>
            <a:chOff x="4481069" y="1018239"/>
            <a:chExt cx="4338897" cy="1258524"/>
          </a:xfrm>
        </p:grpSpPr>
        <p:sp>
          <p:nvSpPr>
            <p:cNvPr id="16" name="Rounded Rectangle 15"/>
            <p:cNvSpPr/>
            <p:nvPr/>
          </p:nvSpPr>
          <p:spPr>
            <a:xfrm>
              <a:off x="4481069" y="1018239"/>
              <a:ext cx="4338897" cy="6119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86884" y="1079587"/>
              <a:ext cx="4127267" cy="1197176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500" b="1" dirty="0">
                  <a:latin typeface="TH SarabunPSK" pitchFamily="34" charset="-34"/>
                  <a:cs typeface="TH SarabunPSK" pitchFamily="34" charset="-34"/>
                </a:rPr>
                <a:t>การสืบค้นสารสนเทศ </a:t>
              </a:r>
              <a:r>
                <a:rPr lang="en-US" sz="3500" b="1" dirty="0">
                  <a:latin typeface="TH SarabunPSK" pitchFamily="34" charset="-34"/>
                  <a:cs typeface="TH SarabunPSK" pitchFamily="34" charset="-34"/>
                </a:rPr>
                <a:t>(Information retrieval)</a:t>
              </a:r>
              <a:endParaRPr lang="th-TH" sz="35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4364" y="1924317"/>
            <a:ext cx="12288396" cy="389022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การสืบค้นสารสนเทศ คือ กระบวนการค้นหาสารสนเทศที่ต้องการ โดยใช้เครื่องมือสืบค้นสารสนเทศที่เหมาะสม แบ่งออกเป็น </a:t>
            </a:r>
            <a:r>
              <a:rPr lang="en-US" sz="35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 วิธี คือ</a:t>
            </a:r>
          </a:p>
          <a:p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500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การสืบค้นสารสนเทศด้วยระบบมือ </a:t>
            </a:r>
            <a:r>
              <a:rPr lang="en-US" sz="3500" dirty="0">
                <a:latin typeface="TH SarabunPSK" pitchFamily="34" charset="-34"/>
                <a:cs typeface="TH SarabunPSK" pitchFamily="34" charset="-34"/>
              </a:rPr>
              <a:t>(Manual system)  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เช่น หนังสือ, หนังสือพิมพ์, โปสเตอร์ , ใบประกาศ</a:t>
            </a:r>
          </a:p>
          <a:p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en-US" sz="3500" dirty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การสืบค้นสารสนเทศด้วยระบบคอมพิวเตอร์ </a:t>
            </a:r>
            <a:r>
              <a:rPr lang="en-US" sz="3500" dirty="0">
                <a:latin typeface="TH SarabunPSK" pitchFamily="34" charset="-34"/>
                <a:cs typeface="TH SarabunPSK" pitchFamily="34" charset="-34"/>
              </a:rPr>
              <a:t> (Computer system) </a:t>
            </a:r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เป็นการสืบค้นข้อมูลผ่านอุปกรณ์คอมพิวเตอร์ สมาร์ตโฟน หรืออุปกรณ์ที่สามารถเชื่อมต่อกับระบบเน็ตเวิร์ค เช่น ค้นหาข้อมูลในเว็บไซต์ต่างๆ การค้นหาข้อมูลจากฐานข้อมูลของโปรแกรมต่างๆ</a:t>
            </a:r>
            <a:endParaRPr lang="en-US" sz="35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93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ound Diagonal Corner Rectangle 7"/>
          <p:cNvSpPr/>
          <p:nvPr/>
        </p:nvSpPr>
        <p:spPr>
          <a:xfrm flipH="1">
            <a:off x="162654" y="127591"/>
            <a:ext cx="3261030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62654" y="850605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4872" y="227664"/>
            <a:ext cx="257659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ระบบสารสนเทศ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8275" y="1472539"/>
            <a:ext cx="12584485" cy="51647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0" name="Group 49"/>
          <p:cNvGrpSpPr/>
          <p:nvPr/>
        </p:nvGrpSpPr>
        <p:grpSpPr>
          <a:xfrm>
            <a:off x="2885091" y="1018239"/>
            <a:ext cx="6968358" cy="719915"/>
            <a:chOff x="4481069" y="1018239"/>
            <a:chExt cx="4338897" cy="719915"/>
          </a:xfrm>
        </p:grpSpPr>
        <p:sp>
          <p:nvSpPr>
            <p:cNvPr id="16" name="Rounded Rectangle 15"/>
            <p:cNvSpPr/>
            <p:nvPr/>
          </p:nvSpPr>
          <p:spPr>
            <a:xfrm>
              <a:off x="4481069" y="1018239"/>
              <a:ext cx="4338897" cy="6119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86884" y="1079587"/>
              <a:ext cx="4127267" cy="658567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500" b="1" dirty="0" smtClean="0">
                  <a:latin typeface="TH SarabunPSK" pitchFamily="34" charset="-34"/>
                  <a:cs typeface="TH SarabunPSK" pitchFamily="34" charset="-34"/>
                </a:rPr>
                <a:t>ประเภทการสืบค้นข้อมูลด้วยระบบคอมพิวเตอร์</a:t>
              </a:r>
              <a:endParaRPr lang="th-TH" sz="35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4364" y="1924317"/>
            <a:ext cx="12288396" cy="335161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แบ่งตามลักษณะการทำงานได้ 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ประเภท</a:t>
            </a:r>
          </a:p>
          <a:p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1. Search Engine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การค้นหาข้อมูลด้วยคำที่เจาะจง</a:t>
            </a:r>
          </a:p>
          <a:p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	ใช้โปรแกรมช่วยในการค้นหา โดยจะมีระบบรวบรวมข้อมูลเกี่ยวกับเว็บไซต์ในอินเตอร์เน็ตมาเก็บไว้ในฐานข้อมูล การสืบค้นโดยพิมพ์ข้อความหรือประโยคต้องการ โปรแกรมจะนำข้อความที่พิมพ์ไปค้นหาข้อมูลใกล้เคียงขึ้นมาแสดง เราสามารถเลือกดูข้อมูลที่แสดงขึ้นมาได้ตามต้องการ เว็บไซต์ที่เป็นที่นิยมในระบบ 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search engine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คือเว็บไซต์ </a:t>
            </a:r>
            <a:r>
              <a:rPr lang="en-US" sz="3500" dirty="0" err="1" smtClean="0">
                <a:latin typeface="TH SarabunPSK" pitchFamily="34" charset="-34"/>
                <a:cs typeface="TH SarabunPSK" pitchFamily="34" charset="-34"/>
              </a:rPr>
              <a:t>google</a:t>
            </a:r>
            <a:endParaRPr lang="en-US" sz="35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t="25264" r="24495" b="39835"/>
          <a:stretch/>
        </p:blipFill>
        <p:spPr bwMode="auto">
          <a:xfrm>
            <a:off x="7010912" y="5126680"/>
            <a:ext cx="5685073" cy="210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5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ound Diagonal Corner Rectangle 7"/>
          <p:cNvSpPr/>
          <p:nvPr/>
        </p:nvSpPr>
        <p:spPr>
          <a:xfrm flipH="1">
            <a:off x="162654" y="127591"/>
            <a:ext cx="3261030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62654" y="850605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4872" y="227664"/>
            <a:ext cx="257659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ระบบสารสนเทศ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8275" y="1472539"/>
            <a:ext cx="12584485" cy="51647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0" name="Group 49"/>
          <p:cNvGrpSpPr/>
          <p:nvPr/>
        </p:nvGrpSpPr>
        <p:grpSpPr>
          <a:xfrm>
            <a:off x="2885091" y="1018239"/>
            <a:ext cx="6968358" cy="719915"/>
            <a:chOff x="4481069" y="1018239"/>
            <a:chExt cx="4338897" cy="719915"/>
          </a:xfrm>
        </p:grpSpPr>
        <p:sp>
          <p:nvSpPr>
            <p:cNvPr id="16" name="Rounded Rectangle 15"/>
            <p:cNvSpPr/>
            <p:nvPr/>
          </p:nvSpPr>
          <p:spPr>
            <a:xfrm>
              <a:off x="4481069" y="1018239"/>
              <a:ext cx="4338897" cy="6119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86884" y="1079587"/>
              <a:ext cx="4127267" cy="658567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500" b="1" dirty="0" smtClean="0">
                  <a:latin typeface="TH SarabunPSK" pitchFamily="34" charset="-34"/>
                  <a:cs typeface="TH SarabunPSK" pitchFamily="34" charset="-34"/>
                </a:rPr>
                <a:t>ประเภทการสืบค้นข้อมูลด้วยระบบคอมพิวเตอร์</a:t>
              </a:r>
              <a:endParaRPr lang="th-TH" sz="35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4364" y="1924317"/>
            <a:ext cx="12288396" cy="335161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แบ่งตามลักษณะการทำงานได้ 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ประเภท</a:t>
            </a:r>
          </a:p>
          <a:p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2. Search Directories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index directories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การค้นหาข้อมูลตามหมวดหมู่</a:t>
            </a:r>
          </a:p>
          <a:p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	เป็นการรวบรวมข้อมูลในระบบเครือข่ายอินเตอร์เน็ต แล้วนำมาจัดเป็นหมวดหมู่เพื่อให้ผู้ใช้สามารถเลือกข้อมูลตามที่ต้องการได้โดยการจัดข้อมูลที่คล้ายกันหรือประเภทเดียวกันมารวมกันไว้เป็นกลุ่มเดียวกัน ทำให้สะดวกในการเลือกข้อมูลที่ต้องการค้นหา และทำให้ได้ข้อมูลตรงกับความต้องการ เช่น 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www.sanook.com</a:t>
            </a:r>
            <a:endParaRPr lang="en-US" sz="35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10587" r="8622" b="5693"/>
          <a:stretch/>
        </p:blipFill>
        <p:spPr bwMode="auto">
          <a:xfrm>
            <a:off x="5360276" y="4647091"/>
            <a:ext cx="5297213" cy="248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0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ound Diagonal Corner Rectangle 7"/>
          <p:cNvSpPr/>
          <p:nvPr/>
        </p:nvSpPr>
        <p:spPr>
          <a:xfrm flipH="1">
            <a:off x="162654" y="127591"/>
            <a:ext cx="3261030" cy="1105786"/>
          </a:xfrm>
          <a:prstGeom prst="round2DiagRect">
            <a:avLst>
              <a:gd name="adj1" fmla="val 35617"/>
              <a:gd name="adj2" fmla="val 0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62654" y="850605"/>
            <a:ext cx="12996993" cy="612435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2" descr="K:\TSM 3-A\Logo Aksorn\Aksorn Charoen Tat_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00" y="7230809"/>
            <a:ext cx="580764" cy="16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4872" y="227664"/>
            <a:ext cx="2576594" cy="73551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ระบบสารสนเทศ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8275" y="1472539"/>
            <a:ext cx="12584485" cy="51647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50" name="Group 49"/>
          <p:cNvGrpSpPr/>
          <p:nvPr/>
        </p:nvGrpSpPr>
        <p:grpSpPr>
          <a:xfrm>
            <a:off x="2885091" y="1018239"/>
            <a:ext cx="6968358" cy="719915"/>
            <a:chOff x="4481069" y="1018239"/>
            <a:chExt cx="4338897" cy="719915"/>
          </a:xfrm>
        </p:grpSpPr>
        <p:sp>
          <p:nvSpPr>
            <p:cNvPr id="16" name="Rounded Rectangle 15"/>
            <p:cNvSpPr/>
            <p:nvPr/>
          </p:nvSpPr>
          <p:spPr>
            <a:xfrm>
              <a:off x="4481069" y="1018239"/>
              <a:ext cx="4338897" cy="6119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86884" y="1079587"/>
              <a:ext cx="4127267" cy="658567"/>
            </a:xfrm>
            <a:prstGeom prst="rect">
              <a:avLst/>
            </a:prstGeom>
            <a:noFill/>
          </p:spPr>
          <p:txBody>
            <a:bodyPr wrap="square" lIns="118799" tIns="59399" rIns="118799" bIns="59399" rtlCol="0">
              <a:spAutoFit/>
            </a:bodyPr>
            <a:lstStyle/>
            <a:p>
              <a:pPr algn="ctr"/>
              <a:r>
                <a:rPr lang="th-TH" sz="3500" b="1" dirty="0" smtClean="0">
                  <a:latin typeface="TH SarabunPSK" pitchFamily="34" charset="-34"/>
                  <a:cs typeface="TH SarabunPSK" pitchFamily="34" charset="-34"/>
                </a:rPr>
                <a:t>ประเภทของ </a:t>
              </a:r>
              <a:r>
                <a:rPr lang="en-US" sz="3500" b="1" dirty="0" smtClean="0">
                  <a:latin typeface="TH SarabunPSK" pitchFamily="34" charset="-34"/>
                  <a:cs typeface="TH SarabunPSK" pitchFamily="34" charset="-34"/>
                </a:rPr>
                <a:t>search engine </a:t>
              </a:r>
              <a:endParaRPr lang="th-TH" sz="3500" b="1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54364" y="1924317"/>
            <a:ext cx="12288396" cy="389022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แบ่งเป็น </a:t>
            </a:r>
            <a:r>
              <a:rPr lang="en-US" sz="35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500" b="1" dirty="0" smtClean="0">
                <a:latin typeface="TH SarabunPSK" pitchFamily="34" charset="-34"/>
                <a:cs typeface="TH SarabunPSK" pitchFamily="34" charset="-34"/>
              </a:rPr>
              <a:t> ประเภท</a:t>
            </a:r>
          </a:p>
          <a:p>
            <a:r>
              <a:rPr lang="th-TH" sz="35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1. Crawler Based Search Engines </a:t>
            </a:r>
          </a:p>
          <a:p>
            <a:r>
              <a:rPr lang="th-TH" sz="35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	คือ เครื่องมือการค้นหาบนอินเตอร์เน็ตแบบอาศัยการบันทึกข้อมูล และจัดเก็บข้อมูลเป็นหลัก โดยมีส่วนประกอบ 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 ส่วนคือ 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1)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ฐานข้อมูล สำหรับจัดเก็บข้อมูล ประมวลผล และการจัดอันดับการแสดงผล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 2)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ซอฟต์แวร์ ทำหน้าที่ในการตรวจหาและทำการจัดเก็บข้อมูล หน้าเพจ หรือเว็บไซต์ต่างๆ ในรูปแบบของการทำสำเนาหรือข้อมูลเหมือนกับต้นฉบับ ตัวอย่างเช่น 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  <a:hlinkClick r:id="rId4"/>
              </a:rPr>
              <a:t>www.google.com</a:t>
            </a:r>
            <a:r>
              <a:rPr lang="en-US" sz="3500" dirty="0" smtClean="0">
                <a:latin typeface="TH SarabunPSK" pitchFamily="34" charset="-34"/>
                <a:cs typeface="TH SarabunPSK" pitchFamily="34" charset="-34"/>
              </a:rPr>
              <a:t> , Yahoo, Search </a:t>
            </a:r>
            <a:r>
              <a:rPr lang="th-TH" sz="3500" dirty="0" smtClean="0">
                <a:latin typeface="TH SarabunPSK" pitchFamily="34" charset="-34"/>
                <a:cs typeface="TH SarabunPSK" pitchFamily="34" charset="-34"/>
              </a:rPr>
              <a:t>เป็นต้น</a:t>
            </a:r>
            <a:endParaRPr lang="en-US" sz="35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ผลการค้นหารูปภาพสำหรับ google icon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032" y="5221153"/>
            <a:ext cx="1753805" cy="17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ผลการค้นหารูปภาพสำหรับ yahoo icon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90" y="5186908"/>
            <a:ext cx="1945758" cy="19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ผลการค้นหารูปภาพสำหรับ websit search icon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44" y="5352682"/>
            <a:ext cx="1614210" cy="161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487</Words>
  <Application>Microsoft Office PowerPoint</Application>
  <PresentationFormat>Custom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Angsana New</vt:lpstr>
      <vt:lpstr>TH SarabunPSK</vt:lpstr>
      <vt:lpstr>TH Sarabun New</vt:lpstr>
      <vt:lpstr>Calibri</vt:lpstr>
      <vt:lpstr>Cordia New</vt:lpstr>
      <vt:lpstr>Office Theme</vt:lpstr>
      <vt:lpstr>การสืบค้นข้อมูลและสารสนเทศ</vt:lpstr>
      <vt:lpstr>PowerPoint Presentation</vt:lpstr>
      <vt:lpstr>การเก็บข้อมูล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SDSSRU</cp:lastModifiedBy>
  <cp:revision>352</cp:revision>
  <dcterms:created xsi:type="dcterms:W3CDTF">2017-09-19T00:56:44Z</dcterms:created>
  <dcterms:modified xsi:type="dcterms:W3CDTF">2020-01-28T00:54:35Z</dcterms:modified>
</cp:coreProperties>
</file>