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98" r:id="rId2"/>
    <p:sldId id="300" r:id="rId3"/>
    <p:sldId id="301" r:id="rId4"/>
    <p:sldId id="302" r:id="rId5"/>
    <p:sldId id="303" r:id="rId6"/>
    <p:sldId id="304" r:id="rId7"/>
    <p:sldId id="299" r:id="rId8"/>
  </p:sldIdLst>
  <p:sldSz cx="13322300" cy="7467600"/>
  <p:notesSz cx="6858000" cy="9144000"/>
  <p:embeddedFontLst>
    <p:embeddedFont>
      <p:font typeface="Angsana New" panose="02020603050405020304" pitchFamily="18" charset="-34"/>
      <p:regular r:id="rId10"/>
      <p:bold r:id="rId11"/>
      <p:italic r:id="rId12"/>
      <p:boldItalic r:id="rId13"/>
    </p:embeddedFont>
    <p:embeddedFont>
      <p:font typeface="Cordia New" panose="020B0304020202020204" pitchFamily="34" charset="-34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H Sarabun New" panose="020B0604020202020204" charset="-34"/>
      <p:regular r:id="rId22"/>
      <p:bold r:id="rId23"/>
      <p:italic r:id="rId24"/>
      <p:boldItalic r:id="rId25"/>
    </p:embeddedFont>
    <p:embeddedFont>
      <p:font typeface="AngsanaUPC" panose="02020603050405020304" pitchFamily="18" charset="-34"/>
      <p:regular r:id="rId26"/>
      <p:bold r:id="rId27"/>
      <p:italic r:id="rId28"/>
      <p:boldItalic r:id="rId29"/>
    </p:embeddedFont>
    <p:embeddedFont>
      <p:font typeface="TH SarabunPSK" panose="020B0500040200020003" pitchFamily="34" charset="-34"/>
      <p:regular r:id="rId30"/>
      <p:bold r:id="rId31"/>
      <p:italic r:id="rId32"/>
      <p:boldItalic r:id="rId33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FC7"/>
    <a:srgbClr val="FBCDA7"/>
    <a:srgbClr val="C4B7D3"/>
    <a:srgbClr val="DAD2E4"/>
    <a:srgbClr val="C1B3D1"/>
    <a:srgbClr val="DED6E6"/>
    <a:srgbClr val="B2CCEC"/>
    <a:srgbClr val="CFDDED"/>
    <a:srgbClr val="FF7C80"/>
    <a:srgbClr val="FF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468" y="-72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07/01/63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1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07/01/63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07/01/63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07/01/63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07/01/63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07/01/63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07/01/63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07/01/63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07/01/63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07/01/63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07/01/63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07/01/63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07/01/63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radon.pon\Desktop\หน้าหน่วย\วิทยาการคำนวณ ม1\วิทยาการคำนวณ ม1_N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r="3568"/>
          <a:stretch/>
        </p:blipFill>
        <p:spPr bwMode="auto">
          <a:xfrm>
            <a:off x="0" y="0"/>
            <a:ext cx="13322301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สี่เหลี่ยมผืนผ้า 14"/>
          <p:cNvSpPr/>
          <p:nvPr/>
        </p:nvSpPr>
        <p:spPr>
          <a:xfrm flipV="1">
            <a:off x="7202300" y="2205443"/>
            <a:ext cx="6120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9708350" y="617882"/>
            <a:ext cx="3613951" cy="714916"/>
            <a:chOff x="6663500" y="188640"/>
            <a:chExt cx="2480500" cy="656556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3500" y="260648"/>
              <a:ext cx="2232647" cy="584548"/>
              <a:chOff x="6663500" y="188640"/>
              <a:chExt cx="2232647" cy="584548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500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900440" y="250281"/>
                <a:ext cx="1995707" cy="52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31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</a:t>
                </a:r>
                <a:endParaRPr lang="en-US" sz="31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468716" y="188640"/>
              <a:ext cx="495772" cy="64807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6" name="สี่เหลี่ยมผืนผ้ามุมมน 12"/>
          <p:cNvSpPr/>
          <p:nvPr/>
        </p:nvSpPr>
        <p:spPr>
          <a:xfrm>
            <a:off x="366451" y="5641622"/>
            <a:ext cx="12672424" cy="1311628"/>
          </a:xfrm>
          <a:prstGeom prst="roundRect">
            <a:avLst>
              <a:gd name="adj" fmla="val 4829"/>
            </a:avLst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สี่เหลี่ยมผืนผ้า 13"/>
          <p:cNvSpPr/>
          <p:nvPr/>
        </p:nvSpPr>
        <p:spPr>
          <a:xfrm>
            <a:off x="0" y="5864474"/>
            <a:ext cx="13322300" cy="402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876614" y="5874431"/>
            <a:ext cx="775321" cy="443124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b="1" dirty="0" smtClean="0">
                <a:solidFill>
                  <a:schemeClr val="bg1"/>
                </a:solidFill>
                <a:latin typeface="TH Sarabun New" panose="020B0500040200020003" pitchFamily="34" charset="-34"/>
                <a:ea typeface="AngsanaUPC" charset="0"/>
                <a:cs typeface="TH Sarabun New" panose="020B0500040200020003" pitchFamily="34" charset="-34"/>
              </a:rPr>
              <a:t>ตัวชี้วัด</a:t>
            </a:r>
            <a:endParaRPr lang="th-TH" sz="2100" b="1" dirty="0">
              <a:solidFill>
                <a:schemeClr val="bg1"/>
              </a:solidFill>
              <a:latin typeface="TH Sarabun New" panose="020B0500040200020003" pitchFamily="34" charset="-34"/>
              <a:ea typeface="AngsanaUPC" charset="0"/>
              <a:cs typeface="TH Sarabun New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2050" y="1340401"/>
            <a:ext cx="5983920" cy="104328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6000" b="1" dirty="0">
                <a:solidFill>
                  <a:schemeClr val="tx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การจัดการข้อมูลสารสนเทศ</a:t>
            </a:r>
          </a:p>
        </p:txBody>
      </p:sp>
      <p:sp>
        <p:nvSpPr>
          <p:cNvPr id="2" name="Rectangle 1"/>
          <p:cNvSpPr/>
          <p:nvPr/>
        </p:nvSpPr>
        <p:spPr>
          <a:xfrm>
            <a:off x="891008" y="6398157"/>
            <a:ext cx="11977075" cy="427735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รวบรวมข้อมูลปฐมภูมิ ประมวลผล ประเมินผล นำเสนอข้อมูลและสารสนเทศตามวัตถุประสงค์โดยใช้ซอฟต์แวร์หรือบริการบนอินเทอร์เน็ตที่หลากหลาย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26153" y="437872"/>
            <a:ext cx="539679" cy="1074065"/>
          </a:xfrm>
          <a:prstGeom prst="rect">
            <a:avLst/>
          </a:prstGeom>
        </p:spPr>
        <p:txBody>
          <a:bodyPr wrap="none" lIns="118799" tIns="59399" rIns="118799" bIns="59399">
            <a:spAutoFit/>
          </a:bodyPr>
          <a:lstStyle/>
          <a:p>
            <a:pPr algn="ctr"/>
            <a:r>
              <a:rPr lang="th-TH" sz="6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th-TH" sz="62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9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98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9646" y="219075"/>
            <a:ext cx="12964221" cy="7052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ound Same Side Corner Rectangle 28"/>
          <p:cNvSpPr/>
          <p:nvPr/>
        </p:nvSpPr>
        <p:spPr>
          <a:xfrm rot="10800000">
            <a:off x="5192225" y="-100909"/>
            <a:ext cx="2931047" cy="8273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ound Same Side Corner Rectangle 15"/>
          <p:cNvSpPr/>
          <p:nvPr/>
        </p:nvSpPr>
        <p:spPr>
          <a:xfrm rot="10800000">
            <a:off x="5305641" y="-101258"/>
            <a:ext cx="2700669" cy="7409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52997" y="103611"/>
            <a:ext cx="473819" cy="473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สี่เหลี่ยมผืนผ้า 1"/>
          <p:cNvSpPr/>
          <p:nvPr/>
        </p:nvSpPr>
        <p:spPr>
          <a:xfrm>
            <a:off x="3519392" y="18547"/>
            <a:ext cx="6271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 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946298"/>
            <a:ext cx="13322300" cy="57415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2632850" y="997236"/>
            <a:ext cx="802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“ข้อมูล คือ ข้อเท็จจริงหรือเหตุการณ์ที่เกี่ยวข้องกับสิ่งต่าง ๆ ที่มีการรวบรวมไว้”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102491" y="1919280"/>
            <a:ext cx="3114165" cy="3114165"/>
            <a:chOff x="5102491" y="1919280"/>
            <a:chExt cx="3114165" cy="3114165"/>
          </a:xfrm>
        </p:grpSpPr>
        <p:sp>
          <p:nvSpPr>
            <p:cNvPr id="25" name="Snip Same Side Corner Rectangle 24"/>
            <p:cNvSpPr/>
            <p:nvPr/>
          </p:nvSpPr>
          <p:spPr>
            <a:xfrm>
              <a:off x="5102491" y="1919280"/>
              <a:ext cx="3114165" cy="3114165"/>
            </a:xfrm>
            <a:prstGeom prst="snip2SameRect">
              <a:avLst>
                <a:gd name="adj1" fmla="val 50000"/>
                <a:gd name="adj2" fmla="val 50000"/>
              </a:avLst>
            </a:prstGeom>
            <a:solidFill>
              <a:srgbClr val="E1F2CE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540" y="2910441"/>
              <a:ext cx="2446776" cy="113184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323707" y="4131345"/>
              <a:ext cx="654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 smtClean="0">
                  <a:latin typeface="TH Sarabun New" pitchFamily="34" charset="-34"/>
                  <a:cs typeface="TH Sarabun New" pitchFamily="34" charset="-34"/>
                </a:rPr>
                <a:t>เสียง</a:t>
              </a:r>
              <a:endParaRPr lang="th-TH" sz="28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330905" y="1919280"/>
            <a:ext cx="3114165" cy="3114165"/>
            <a:chOff x="8330905" y="1919280"/>
            <a:chExt cx="3114165" cy="3114165"/>
          </a:xfrm>
        </p:grpSpPr>
        <p:sp>
          <p:nvSpPr>
            <p:cNvPr id="57" name="Snip Same Side Corner Rectangle 56"/>
            <p:cNvSpPr/>
            <p:nvPr/>
          </p:nvSpPr>
          <p:spPr>
            <a:xfrm>
              <a:off x="8330905" y="1919280"/>
              <a:ext cx="3114165" cy="3114165"/>
            </a:xfrm>
            <a:prstGeom prst="snip2SameRect">
              <a:avLst>
                <a:gd name="adj1" fmla="val 50000"/>
                <a:gd name="adj2" fmla="val 50000"/>
              </a:avLst>
            </a:prstGeom>
            <a:solidFill>
              <a:srgbClr val="FFD9D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2567" y="2497549"/>
              <a:ext cx="1293371" cy="160553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438185" y="4131345"/>
              <a:ext cx="8996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 smtClean="0">
                  <a:latin typeface="TH Sarabun New" pitchFamily="34" charset="-34"/>
                  <a:cs typeface="TH Sarabun New" pitchFamily="34" charset="-34"/>
                </a:rPr>
                <a:t>ภาพนิ่ง</a:t>
              </a:r>
              <a:endParaRPr lang="th-TH" sz="28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716698" y="3528092"/>
            <a:ext cx="3114165" cy="3114165"/>
            <a:chOff x="6716698" y="3528092"/>
            <a:chExt cx="3114165" cy="3114165"/>
          </a:xfrm>
        </p:grpSpPr>
        <p:sp>
          <p:nvSpPr>
            <p:cNvPr id="55" name="Snip Same Side Corner Rectangle 54"/>
            <p:cNvSpPr/>
            <p:nvPr/>
          </p:nvSpPr>
          <p:spPr>
            <a:xfrm>
              <a:off x="6716698" y="3528092"/>
              <a:ext cx="3114165" cy="3114165"/>
            </a:xfrm>
            <a:prstGeom prst="snip2SameRect">
              <a:avLst>
                <a:gd name="adj1" fmla="val 50000"/>
                <a:gd name="adj2" fmla="val 50000"/>
              </a:avLst>
            </a:prstGeom>
            <a:solidFill>
              <a:srgbClr val="FFEEB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30981" y="5407138"/>
              <a:ext cx="1672253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th-TH" sz="2800" b="1" dirty="0" smtClean="0">
                  <a:latin typeface="TH Sarabun New" pitchFamily="34" charset="-34"/>
                  <a:cs typeface="TH Sarabun New" pitchFamily="34" charset="-34"/>
                </a:rPr>
                <a:t>ภาพเคลื่อนไหว</a:t>
              </a:r>
              <a:endParaRPr lang="th-TH" sz="28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481" y="4150765"/>
              <a:ext cx="1447986" cy="1225880"/>
            </a:xfrm>
            <a:prstGeom prst="rect">
              <a:avLst/>
            </a:prstGeom>
            <a:effectLst/>
          </p:spPr>
        </p:pic>
      </p:grpSp>
      <p:grpSp>
        <p:nvGrpSpPr>
          <p:cNvPr id="53" name="Group 52"/>
          <p:cNvGrpSpPr/>
          <p:nvPr/>
        </p:nvGrpSpPr>
        <p:grpSpPr>
          <a:xfrm>
            <a:off x="3488284" y="3528092"/>
            <a:ext cx="3114165" cy="3114165"/>
            <a:chOff x="3488284" y="3528092"/>
            <a:chExt cx="3114165" cy="3114165"/>
          </a:xfrm>
        </p:grpSpPr>
        <p:sp>
          <p:nvSpPr>
            <p:cNvPr id="54" name="Snip Same Side Corner Rectangle 53"/>
            <p:cNvSpPr/>
            <p:nvPr/>
          </p:nvSpPr>
          <p:spPr>
            <a:xfrm>
              <a:off x="3488284" y="3528092"/>
              <a:ext cx="3114165" cy="3114165"/>
            </a:xfrm>
            <a:prstGeom prst="snip2SameRect">
              <a:avLst>
                <a:gd name="adj1" fmla="val 50000"/>
                <a:gd name="adj2" fmla="val 50000"/>
              </a:avLst>
            </a:prstGeom>
            <a:solidFill>
              <a:srgbClr val="C9F1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28424" y="5407138"/>
              <a:ext cx="8338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800" b="1" dirty="0" smtClean="0">
                  <a:latin typeface="TH Sarabun New" pitchFamily="34" charset="-34"/>
                  <a:cs typeface="TH Sarabun New" pitchFamily="34" charset="-34"/>
                </a:rPr>
                <a:t>ตัวเลข</a:t>
              </a:r>
              <a:endParaRPr lang="th-TH" sz="28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134" y="4288793"/>
              <a:ext cx="1942915" cy="109848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874077" y="1919280"/>
            <a:ext cx="3114165" cy="3114165"/>
            <a:chOff x="1874077" y="1919280"/>
            <a:chExt cx="3114165" cy="3114165"/>
          </a:xfrm>
        </p:grpSpPr>
        <p:sp>
          <p:nvSpPr>
            <p:cNvPr id="56" name="Snip Same Side Corner Rectangle 55"/>
            <p:cNvSpPr/>
            <p:nvPr/>
          </p:nvSpPr>
          <p:spPr>
            <a:xfrm>
              <a:off x="1874077" y="1919280"/>
              <a:ext cx="3114165" cy="3114165"/>
            </a:xfrm>
            <a:prstGeom prst="snip2SameRect">
              <a:avLst>
                <a:gd name="adj1" fmla="val 50000"/>
                <a:gd name="adj2" fmla="val 50000"/>
              </a:avLst>
            </a:prstGeom>
            <a:solidFill>
              <a:srgbClr val="B9E1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82932" y="4131345"/>
              <a:ext cx="10326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800" b="1" dirty="0" smtClean="0">
                  <a:latin typeface="TH Sarabun New" pitchFamily="34" charset="-34"/>
                  <a:cs typeface="TH Sarabun New" pitchFamily="34" charset="-34"/>
                </a:rPr>
                <a:t>ตัวอักษร</a:t>
              </a:r>
              <a:endParaRPr lang="th-TH" sz="28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221" y="2296633"/>
              <a:ext cx="1850894" cy="1850894"/>
            </a:xfrm>
            <a:prstGeom prst="rect">
              <a:avLst/>
            </a:prstGeom>
          </p:spPr>
        </p:pic>
      </p:grpSp>
      <p:sp>
        <p:nvSpPr>
          <p:cNvPr id="2" name="Pentagon 1"/>
          <p:cNvSpPr/>
          <p:nvPr/>
        </p:nvSpPr>
        <p:spPr>
          <a:xfrm>
            <a:off x="169646" y="1016400"/>
            <a:ext cx="2463204" cy="43815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Pentagon 35"/>
          <p:cNvSpPr/>
          <p:nvPr/>
        </p:nvSpPr>
        <p:spPr>
          <a:xfrm rot="10800000">
            <a:off x="10673245" y="1016399"/>
            <a:ext cx="2463204" cy="43815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4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0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9646" y="219075"/>
            <a:ext cx="12964221" cy="7052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ound Same Side Corner Rectangle 28"/>
          <p:cNvSpPr/>
          <p:nvPr/>
        </p:nvSpPr>
        <p:spPr>
          <a:xfrm rot="10800000">
            <a:off x="5192225" y="-100909"/>
            <a:ext cx="2931047" cy="8273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ound Same Side Corner Rectangle 15"/>
          <p:cNvSpPr/>
          <p:nvPr/>
        </p:nvSpPr>
        <p:spPr>
          <a:xfrm rot="10800000">
            <a:off x="5305641" y="-101258"/>
            <a:ext cx="2700669" cy="7409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52997" y="103611"/>
            <a:ext cx="473819" cy="473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สี่เหลี่ยมผืนผ้า 1"/>
          <p:cNvSpPr/>
          <p:nvPr/>
        </p:nvSpPr>
        <p:spPr>
          <a:xfrm>
            <a:off x="3519392" y="18547"/>
            <a:ext cx="6271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 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946298"/>
            <a:ext cx="13322300" cy="57415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5730654" y="997236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“ข้อมูล ตัวอักษร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39138" y="2574262"/>
            <a:ext cx="3114165" cy="3114165"/>
            <a:chOff x="1874077" y="1919280"/>
            <a:chExt cx="3114165" cy="3114165"/>
          </a:xfrm>
        </p:grpSpPr>
        <p:sp>
          <p:nvSpPr>
            <p:cNvPr id="56" name="Snip Same Side Corner Rectangle 55"/>
            <p:cNvSpPr/>
            <p:nvPr/>
          </p:nvSpPr>
          <p:spPr>
            <a:xfrm>
              <a:off x="1874077" y="1919280"/>
              <a:ext cx="3114165" cy="3114165"/>
            </a:xfrm>
            <a:prstGeom prst="snip2SameRect">
              <a:avLst>
                <a:gd name="adj1" fmla="val 50000"/>
                <a:gd name="adj2" fmla="val 50000"/>
              </a:avLst>
            </a:prstGeom>
            <a:solidFill>
              <a:srgbClr val="B9E1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82932" y="4131345"/>
              <a:ext cx="10326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800" b="1" dirty="0" smtClean="0">
                  <a:latin typeface="TH Sarabun New" pitchFamily="34" charset="-34"/>
                  <a:cs typeface="TH Sarabun New" pitchFamily="34" charset="-34"/>
                </a:rPr>
                <a:t>ตัวอักษร</a:t>
              </a:r>
              <a:endParaRPr lang="th-TH" sz="28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221" y="2296633"/>
              <a:ext cx="1850894" cy="1850894"/>
            </a:xfrm>
            <a:prstGeom prst="rect">
              <a:avLst/>
            </a:prstGeom>
          </p:spPr>
        </p:pic>
      </p:grpSp>
      <p:sp>
        <p:nvSpPr>
          <p:cNvPr id="2" name="Pentagon 1"/>
          <p:cNvSpPr/>
          <p:nvPr/>
        </p:nvSpPr>
        <p:spPr>
          <a:xfrm>
            <a:off x="169646" y="1016400"/>
            <a:ext cx="2463204" cy="43815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Pentagon 35"/>
          <p:cNvSpPr/>
          <p:nvPr/>
        </p:nvSpPr>
        <p:spPr>
          <a:xfrm rot="10800000">
            <a:off x="10673245" y="1016399"/>
            <a:ext cx="2463204" cy="43815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4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08649" y="2129050"/>
            <a:ext cx="7447536" cy="4541661"/>
          </a:xfrm>
        </p:spPr>
        <p:txBody>
          <a:bodyPr/>
          <a:lstStyle/>
          <a:p>
            <a:r>
              <a:rPr lang="th-TH" b="1" dirty="0" smtClean="0"/>
              <a:t>ข้อมูลตัวอักษร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เป็นข้อมูลที่ประกอบไปด้วยตัวอักษรภาษาต่างๆ หรือตัวเลขที่ไม่สามารถนำมาคำนวณทางคณิตศาสตร์ได้ เช่น ชื่อ </a:t>
            </a:r>
            <a:r>
              <a:rPr lang="en-US" dirty="0" smtClean="0"/>
              <a:t>–</a:t>
            </a:r>
            <a:r>
              <a:rPr lang="th-TH" dirty="0" smtClean="0"/>
              <a:t> นามสกุล , รหัสนักเรียน , ที่อยู่ของนักเรียน , ข้อความการสนทนาออนไลน์ , ข้อมูลสถานที่ท่องเที่ยว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9646" y="219075"/>
            <a:ext cx="12964221" cy="7052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ound Same Side Corner Rectangle 28"/>
          <p:cNvSpPr/>
          <p:nvPr/>
        </p:nvSpPr>
        <p:spPr>
          <a:xfrm rot="10800000">
            <a:off x="5192225" y="-100909"/>
            <a:ext cx="2931047" cy="8273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ound Same Side Corner Rectangle 15"/>
          <p:cNvSpPr/>
          <p:nvPr/>
        </p:nvSpPr>
        <p:spPr>
          <a:xfrm rot="10800000">
            <a:off x="5305641" y="-101258"/>
            <a:ext cx="2700669" cy="7409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52997" y="103611"/>
            <a:ext cx="473819" cy="473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สี่เหลี่ยมผืนผ้า 1"/>
          <p:cNvSpPr/>
          <p:nvPr/>
        </p:nvSpPr>
        <p:spPr>
          <a:xfrm>
            <a:off x="3519392" y="18547"/>
            <a:ext cx="6271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 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946298"/>
            <a:ext cx="13322300" cy="57415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5898969" y="997236"/>
            <a:ext cx="1497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ข้อมูล ตัวเลข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84969" y="2731710"/>
            <a:ext cx="3114165" cy="3114165"/>
            <a:chOff x="3488284" y="3528092"/>
            <a:chExt cx="3114165" cy="3114165"/>
          </a:xfrm>
        </p:grpSpPr>
        <p:sp>
          <p:nvSpPr>
            <p:cNvPr id="54" name="Snip Same Side Corner Rectangle 53"/>
            <p:cNvSpPr/>
            <p:nvPr/>
          </p:nvSpPr>
          <p:spPr>
            <a:xfrm>
              <a:off x="3488284" y="3528092"/>
              <a:ext cx="3114165" cy="3114165"/>
            </a:xfrm>
            <a:prstGeom prst="snip2SameRect">
              <a:avLst>
                <a:gd name="adj1" fmla="val 50000"/>
                <a:gd name="adj2" fmla="val 50000"/>
              </a:avLst>
            </a:prstGeom>
            <a:solidFill>
              <a:srgbClr val="C9F1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28424" y="5407138"/>
              <a:ext cx="8338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800" b="1" dirty="0" smtClean="0">
                  <a:latin typeface="TH Sarabun New" pitchFamily="34" charset="-34"/>
                  <a:cs typeface="TH Sarabun New" pitchFamily="34" charset="-34"/>
                </a:rPr>
                <a:t>ตัวเลข</a:t>
              </a:r>
              <a:endParaRPr lang="th-TH" sz="28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134" y="4288793"/>
              <a:ext cx="1942915" cy="1098485"/>
            </a:xfrm>
            <a:prstGeom prst="rect">
              <a:avLst/>
            </a:prstGeom>
          </p:spPr>
        </p:pic>
      </p:grpSp>
      <p:sp>
        <p:nvSpPr>
          <p:cNvPr id="2" name="Pentagon 1"/>
          <p:cNvSpPr/>
          <p:nvPr/>
        </p:nvSpPr>
        <p:spPr>
          <a:xfrm>
            <a:off x="169646" y="1016400"/>
            <a:ext cx="2463204" cy="43815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Pentagon 35"/>
          <p:cNvSpPr/>
          <p:nvPr/>
        </p:nvSpPr>
        <p:spPr>
          <a:xfrm rot="10800000">
            <a:off x="10673245" y="1016399"/>
            <a:ext cx="2463204" cy="43815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4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3" name="Content Placeholder 3"/>
          <p:cNvSpPr>
            <a:spLocks noGrp="1"/>
          </p:cNvSpPr>
          <p:nvPr>
            <p:ph idx="1"/>
          </p:nvPr>
        </p:nvSpPr>
        <p:spPr>
          <a:xfrm>
            <a:off x="5208649" y="2129050"/>
            <a:ext cx="7447536" cy="4541661"/>
          </a:xfrm>
        </p:spPr>
        <p:txBody>
          <a:bodyPr/>
          <a:lstStyle/>
          <a:p>
            <a:r>
              <a:rPr lang="th-TH" b="1" dirty="0" smtClean="0"/>
              <a:t>ข้อมูล ตัวเลข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เป็นข้อมูลที่ประกอบด้วยตัวเลข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0 – 9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สามารถนำมาใช้ในการคำนวณหรือประมวลผลได้ เช่น จำนวนครั้งในการออกกำลังกายของนักเรียนในเดือนที่ผ่านมา , ราคาสินค้า , ระยะทางระหว่างบ้านกับโรงเรียน , คะแนนสอบ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911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9646" y="219075"/>
            <a:ext cx="12964221" cy="7052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ound Same Side Corner Rectangle 28"/>
          <p:cNvSpPr/>
          <p:nvPr/>
        </p:nvSpPr>
        <p:spPr>
          <a:xfrm rot="10800000">
            <a:off x="5192225" y="-100909"/>
            <a:ext cx="2931047" cy="8273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ound Same Side Corner Rectangle 15"/>
          <p:cNvSpPr/>
          <p:nvPr/>
        </p:nvSpPr>
        <p:spPr>
          <a:xfrm rot="10800000">
            <a:off x="5305641" y="-101258"/>
            <a:ext cx="2700669" cy="7409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52997" y="103611"/>
            <a:ext cx="473819" cy="473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สี่เหลี่ยมผืนผ้า 1"/>
          <p:cNvSpPr/>
          <p:nvPr/>
        </p:nvSpPr>
        <p:spPr>
          <a:xfrm>
            <a:off x="3519392" y="18547"/>
            <a:ext cx="6271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 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946298"/>
            <a:ext cx="13322300" cy="57415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2632850" y="997236"/>
            <a:ext cx="802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“ข้อมูล คือ ข้อเท็จจริงหรือเหตุการณ์ที่เกี่ยวข้องกับสิ่งต่าง ๆ ที่มีการรวบรวมไว้”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10900" y="2835872"/>
            <a:ext cx="3114165" cy="3114165"/>
            <a:chOff x="8330905" y="1919280"/>
            <a:chExt cx="3114165" cy="3114165"/>
          </a:xfrm>
        </p:grpSpPr>
        <p:sp>
          <p:nvSpPr>
            <p:cNvPr id="57" name="Snip Same Side Corner Rectangle 56"/>
            <p:cNvSpPr/>
            <p:nvPr/>
          </p:nvSpPr>
          <p:spPr>
            <a:xfrm>
              <a:off x="8330905" y="1919280"/>
              <a:ext cx="3114165" cy="3114165"/>
            </a:xfrm>
            <a:prstGeom prst="snip2SameRect">
              <a:avLst>
                <a:gd name="adj1" fmla="val 50000"/>
                <a:gd name="adj2" fmla="val 50000"/>
              </a:avLst>
            </a:prstGeom>
            <a:solidFill>
              <a:srgbClr val="FFD9D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2567" y="2497549"/>
              <a:ext cx="1293371" cy="160553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438185" y="4131345"/>
              <a:ext cx="8996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 smtClean="0">
                  <a:latin typeface="TH Sarabun New" pitchFamily="34" charset="-34"/>
                  <a:cs typeface="TH Sarabun New" pitchFamily="34" charset="-34"/>
                </a:rPr>
                <a:t>ภาพนิ่ง</a:t>
              </a:r>
              <a:endParaRPr lang="th-TH" sz="28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2" name="Pentagon 1"/>
          <p:cNvSpPr/>
          <p:nvPr/>
        </p:nvSpPr>
        <p:spPr>
          <a:xfrm>
            <a:off x="169646" y="1016400"/>
            <a:ext cx="2463204" cy="43815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Pentagon 35"/>
          <p:cNvSpPr/>
          <p:nvPr/>
        </p:nvSpPr>
        <p:spPr>
          <a:xfrm rot="10800000">
            <a:off x="10673245" y="1016399"/>
            <a:ext cx="2463204" cy="43815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4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3" name="Content Placeholder 3"/>
          <p:cNvSpPr>
            <a:spLocks noGrp="1"/>
          </p:cNvSpPr>
          <p:nvPr>
            <p:ph idx="1"/>
          </p:nvPr>
        </p:nvSpPr>
        <p:spPr>
          <a:xfrm>
            <a:off x="5208649" y="2129050"/>
            <a:ext cx="7447536" cy="4541661"/>
          </a:xfrm>
        </p:spPr>
        <p:txBody>
          <a:bodyPr/>
          <a:lstStyle/>
          <a:p>
            <a:r>
              <a:rPr lang="th-TH" b="1" dirty="0" smtClean="0"/>
              <a:t>ข้อมูล ภาพ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เป็นข้อมูลที่มีลักษณะเป็นภาพต่างๆ ที่มองเห็น เช่น ภาพถ่ายที่นักเรียนนำเข้าสู่เครือข่ายสังคมออนไลน์ , ภาพถ่ายฟิล์มเอกซเรย์ของผู้ป่วย ภาพวาดที่จัดแสดงในงานนิทรรศการ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81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9646" y="219075"/>
            <a:ext cx="12964221" cy="7052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ound Same Side Corner Rectangle 28"/>
          <p:cNvSpPr/>
          <p:nvPr/>
        </p:nvSpPr>
        <p:spPr>
          <a:xfrm rot="10800000">
            <a:off x="5192225" y="-100909"/>
            <a:ext cx="2931047" cy="8273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ound Same Side Corner Rectangle 15"/>
          <p:cNvSpPr/>
          <p:nvPr/>
        </p:nvSpPr>
        <p:spPr>
          <a:xfrm rot="10800000">
            <a:off x="5305641" y="-101258"/>
            <a:ext cx="2700669" cy="7409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52997" y="103611"/>
            <a:ext cx="473819" cy="473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สี่เหลี่ยมผืนผ้า 1"/>
          <p:cNvSpPr/>
          <p:nvPr/>
        </p:nvSpPr>
        <p:spPr>
          <a:xfrm>
            <a:off x="3519392" y="18547"/>
            <a:ext cx="6271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 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946298"/>
            <a:ext cx="13322300" cy="57415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2632850" y="997236"/>
            <a:ext cx="802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“ข้อมูล คือ ข้อเท็จจริงหรือเหตุการณ์ที่เกี่ยวข้องกับสิ่งต่าง ๆ ที่มีการรวบรวมไว้”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48450" y="1919279"/>
            <a:ext cx="3114165" cy="3114165"/>
            <a:chOff x="5102491" y="1919280"/>
            <a:chExt cx="3114165" cy="3114165"/>
          </a:xfrm>
        </p:grpSpPr>
        <p:sp>
          <p:nvSpPr>
            <p:cNvPr id="25" name="Snip Same Side Corner Rectangle 24"/>
            <p:cNvSpPr/>
            <p:nvPr/>
          </p:nvSpPr>
          <p:spPr>
            <a:xfrm>
              <a:off x="5102491" y="1919280"/>
              <a:ext cx="3114165" cy="3114165"/>
            </a:xfrm>
            <a:prstGeom prst="snip2SameRect">
              <a:avLst>
                <a:gd name="adj1" fmla="val 50000"/>
                <a:gd name="adj2" fmla="val 50000"/>
              </a:avLst>
            </a:prstGeom>
            <a:solidFill>
              <a:srgbClr val="E1F2CE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540" y="2910441"/>
              <a:ext cx="2446776" cy="113184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323707" y="4131345"/>
              <a:ext cx="654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 smtClean="0">
                  <a:latin typeface="TH Sarabun New" pitchFamily="34" charset="-34"/>
                  <a:cs typeface="TH Sarabun New" pitchFamily="34" charset="-34"/>
                </a:rPr>
                <a:t>เสียง</a:t>
              </a:r>
              <a:endParaRPr lang="th-TH" sz="28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72355" y="3528092"/>
            <a:ext cx="3114165" cy="3114165"/>
            <a:chOff x="6716698" y="3528092"/>
            <a:chExt cx="3114165" cy="3114165"/>
          </a:xfrm>
        </p:grpSpPr>
        <p:sp>
          <p:nvSpPr>
            <p:cNvPr id="55" name="Snip Same Side Corner Rectangle 54"/>
            <p:cNvSpPr/>
            <p:nvPr/>
          </p:nvSpPr>
          <p:spPr>
            <a:xfrm>
              <a:off x="6716698" y="3528092"/>
              <a:ext cx="3114165" cy="3114165"/>
            </a:xfrm>
            <a:prstGeom prst="snip2SameRect">
              <a:avLst>
                <a:gd name="adj1" fmla="val 50000"/>
                <a:gd name="adj2" fmla="val 50000"/>
              </a:avLst>
            </a:prstGeom>
            <a:solidFill>
              <a:srgbClr val="FFEEB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30981" y="5407138"/>
              <a:ext cx="1672253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th-TH" sz="2800" b="1" dirty="0" smtClean="0">
                  <a:latin typeface="TH Sarabun New" pitchFamily="34" charset="-34"/>
                  <a:cs typeface="TH Sarabun New" pitchFamily="34" charset="-34"/>
                </a:rPr>
                <a:t>ภาพเคลื่อนไหว</a:t>
              </a:r>
              <a:endParaRPr lang="th-TH" sz="28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481" y="4150765"/>
              <a:ext cx="1447986" cy="1225880"/>
            </a:xfrm>
            <a:prstGeom prst="rect">
              <a:avLst/>
            </a:prstGeom>
            <a:effectLst/>
          </p:spPr>
        </p:pic>
      </p:grpSp>
      <p:sp>
        <p:nvSpPr>
          <p:cNvPr id="2" name="Pentagon 1"/>
          <p:cNvSpPr/>
          <p:nvPr/>
        </p:nvSpPr>
        <p:spPr>
          <a:xfrm>
            <a:off x="169646" y="1016400"/>
            <a:ext cx="2463204" cy="43815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Pentagon 35"/>
          <p:cNvSpPr/>
          <p:nvPr/>
        </p:nvSpPr>
        <p:spPr>
          <a:xfrm rot="10800000">
            <a:off x="10673245" y="1016399"/>
            <a:ext cx="2463204" cy="43815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4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3" name="Content Placeholder 3"/>
          <p:cNvSpPr>
            <a:spLocks noGrp="1"/>
          </p:cNvSpPr>
          <p:nvPr>
            <p:ph idx="1"/>
          </p:nvPr>
        </p:nvSpPr>
        <p:spPr>
          <a:xfrm>
            <a:off x="5208649" y="2129050"/>
            <a:ext cx="7447536" cy="4541661"/>
          </a:xfrm>
        </p:spPr>
        <p:txBody>
          <a:bodyPr/>
          <a:lstStyle/>
          <a:p>
            <a:r>
              <a:rPr lang="th-TH" b="1" dirty="0" smtClean="0"/>
              <a:t>ข้อมูล ภาพเคลื่อนไหว และข้อมูลเสียง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เป็นข้อมูลที่มีภาพเคลื่อนไหว เป็นวิดีทัศน์ หรือข้อมูลที่เกิดจากการได้ยินซึ่งอาจเกิดจากเสียงธรรมชาติ หรือเสียงที่สร้างจากอุปกรณ์เทคโนโลยี เช่น เสียงวิดิทัศน์นำเสนอโรงเรียน , เสียงร้องของสัตว์ , เสียงจากเครื่องเล่นเพลง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22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Diagonal Corner Rectangle 15"/>
          <p:cNvSpPr/>
          <p:nvPr/>
        </p:nvSpPr>
        <p:spPr>
          <a:xfrm flipH="1">
            <a:off x="162654" y="127591"/>
            <a:ext cx="2675796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162654" y="845581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213898" y="227664"/>
            <a:ext cx="2573308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2520533" y="1472541"/>
            <a:ext cx="8281234" cy="8033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extBox 22"/>
          <p:cNvSpPr txBox="1"/>
          <p:nvPr/>
        </p:nvSpPr>
        <p:spPr>
          <a:xfrm>
            <a:off x="2517019" y="1717662"/>
            <a:ext cx="8288262" cy="42773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ข้อเท็จจริง หรือเหตุการณ์ที่เกี่ยวข้องกับสิ่งต่าง</a:t>
            </a:r>
            <a:r>
              <a:rPr lang="th-TH" sz="1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ๆ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และมีการเก็บ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รวบรวมข้อมูล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เหล่านั้นมาใช้ให้เกิดประโยชน์ได้ในภายหลัง</a:t>
            </a:r>
            <a:endParaRPr lang="th-TH" sz="20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7762" y="6116655"/>
            <a:ext cx="1474493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การสังเกตการณ์ 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observation)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21065" y="6116654"/>
            <a:ext cx="1183282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การสัมภาษณ์ 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interview)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29249" y="6116653"/>
            <a:ext cx="138265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ทดลอง</a:t>
            </a: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experiment)</a:t>
            </a:r>
          </a:p>
        </p:txBody>
      </p:sp>
      <p:grpSp>
        <p:nvGrpSpPr>
          <p:cNvPr id="1024" name="Group 1023"/>
          <p:cNvGrpSpPr/>
          <p:nvPr/>
        </p:nvGrpSpPr>
        <p:grpSpPr>
          <a:xfrm>
            <a:off x="5895231" y="1018239"/>
            <a:ext cx="1531838" cy="611987"/>
            <a:chOff x="5895231" y="1018239"/>
            <a:chExt cx="1531838" cy="611987"/>
          </a:xfrm>
        </p:grpSpPr>
        <p:sp>
          <p:nvSpPr>
            <p:cNvPr id="2" name="Rounded Rectangle 1"/>
            <p:cNvSpPr/>
            <p:nvPr/>
          </p:nvSpPr>
          <p:spPr>
            <a:xfrm>
              <a:off x="5895231" y="1018239"/>
              <a:ext cx="1531838" cy="61198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61492" y="1079588"/>
              <a:ext cx="1399316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ข้อมูล</a:t>
              </a:r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data)</a:t>
              </a:r>
              <a:endPara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44368" y="3332121"/>
            <a:ext cx="5936677" cy="9486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913387" y="3545308"/>
            <a:ext cx="4998639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ข้อมูลที่เก็บรวบรวมมาจาก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แหล่งข้อมูลที่ได้มา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จากแหล่งข้อมูล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โดยตรง</a:t>
            </a:r>
          </a:p>
          <a:p>
            <a:pPr algn="ctr"/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สามารถเก็บรวบรวมข้อมูลได้โดย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392357" y="2674811"/>
            <a:ext cx="2040700" cy="858622"/>
            <a:chOff x="2392357" y="2472936"/>
            <a:chExt cx="2040700" cy="858622"/>
          </a:xfrm>
        </p:grpSpPr>
        <p:sp>
          <p:nvSpPr>
            <p:cNvPr id="32" name="Rounded Rectangle 31"/>
            <p:cNvSpPr/>
            <p:nvPr/>
          </p:nvSpPr>
          <p:spPr>
            <a:xfrm>
              <a:off x="2392357" y="2475410"/>
              <a:ext cx="2040700" cy="85367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7266" y="2472936"/>
              <a:ext cx="1670883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ข้อมูลปฐมภูมิ </a:t>
              </a:r>
              <a:endPara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primary data)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934737" y="3332121"/>
            <a:ext cx="5936677" cy="9486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/>
          <p:cNvSpPr txBox="1"/>
          <p:nvPr/>
        </p:nvSpPr>
        <p:spPr>
          <a:xfrm>
            <a:off x="7627539" y="3556044"/>
            <a:ext cx="4551072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ข้อมูลที่ได้จากแหล่งที่รวบรวมข้อมูลไว้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แล้วโดย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มีผู้หนึ่ง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ผู้ใด </a:t>
            </a:r>
          </a:p>
          <a:p>
            <a:pPr algn="ctr"/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ทำการเก็บ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รวบรวมไว้ ซึ่งมีหลักพิจารณาในการเลือกข้อมูล ดังนี้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82725" y="2674811"/>
            <a:ext cx="2040700" cy="858622"/>
            <a:chOff x="8880887" y="2472936"/>
            <a:chExt cx="2040700" cy="858622"/>
          </a:xfrm>
        </p:grpSpPr>
        <p:sp>
          <p:nvSpPr>
            <p:cNvPr id="31" name="Rounded Rectangle 30"/>
            <p:cNvSpPr/>
            <p:nvPr/>
          </p:nvSpPr>
          <p:spPr>
            <a:xfrm>
              <a:off x="8880887" y="2475410"/>
              <a:ext cx="2040700" cy="85367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43975" y="2472936"/>
              <a:ext cx="1914525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ข้อมูลทุติยภูมิ 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secondary data)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36576" y="4640165"/>
            <a:ext cx="1368000" cy="1368000"/>
            <a:chOff x="4536576" y="4462040"/>
            <a:chExt cx="1368000" cy="1368000"/>
          </a:xfrm>
        </p:grpSpPr>
        <p:sp>
          <p:nvSpPr>
            <p:cNvPr id="41" name="Oval 40"/>
            <p:cNvSpPr/>
            <p:nvPr/>
          </p:nvSpPr>
          <p:spPr>
            <a:xfrm>
              <a:off x="4536576" y="4462040"/>
              <a:ext cx="1368000" cy="1368000"/>
            </a:xfrm>
            <a:prstGeom prst="ellipse">
              <a:avLst/>
            </a:prstGeom>
            <a:solidFill>
              <a:srgbClr val="B2CC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26" name="Picture 2" descr="D:\A1 คลังไฟล์ภาพของฉันเอง\Power_Point\วิทยาการคำนวณ (CS)\AI+Pic\หน่วย 3\exp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250" y="4556504"/>
              <a:ext cx="969029" cy="1084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728706" y="4640165"/>
            <a:ext cx="1368000" cy="1368000"/>
            <a:chOff x="2728706" y="4462040"/>
            <a:chExt cx="1368000" cy="1368000"/>
          </a:xfrm>
        </p:grpSpPr>
        <p:sp>
          <p:nvSpPr>
            <p:cNvPr id="40" name="Oval 39"/>
            <p:cNvSpPr/>
            <p:nvPr/>
          </p:nvSpPr>
          <p:spPr>
            <a:xfrm>
              <a:off x="2728706" y="4462040"/>
              <a:ext cx="1368000" cy="1368000"/>
            </a:xfrm>
            <a:prstGeom prst="ellipse">
              <a:avLst/>
            </a:prstGeom>
            <a:solidFill>
              <a:srgbClr val="CFD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27" name="Picture 3" descr="D:\A1 คลังไฟล์ภาพของฉันเอง\Power_Point\วิทยาการคำนวณ (CS)\AI+Pic\หน่วย 3\intv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706" y="4624810"/>
              <a:ext cx="972000" cy="998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931008" y="4667774"/>
            <a:ext cx="1368000" cy="1368000"/>
            <a:chOff x="931008" y="4489649"/>
            <a:chExt cx="1368000" cy="1368000"/>
          </a:xfrm>
        </p:grpSpPr>
        <p:sp>
          <p:nvSpPr>
            <p:cNvPr id="36" name="Oval 35"/>
            <p:cNvSpPr/>
            <p:nvPr/>
          </p:nvSpPr>
          <p:spPr>
            <a:xfrm>
              <a:off x="931008" y="4489649"/>
              <a:ext cx="1368000" cy="136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28" name="Picture 4" descr="D:\A1 คลังไฟล์ภาพของฉันเอง\Power_Point\วิทยาการคำนวณ (CS)\AI+Pic\หน่วย 3\obv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008" y="4629330"/>
              <a:ext cx="1224000" cy="1055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412707" y="4280819"/>
            <a:ext cx="0" cy="17242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 flipV="1">
            <a:off x="1615008" y="4453246"/>
            <a:ext cx="1797698" cy="214527"/>
          </a:xfrm>
          <a:prstGeom prst="bentConnector2">
            <a:avLst/>
          </a:prstGeom>
          <a:ln w="19050">
            <a:solidFill>
              <a:schemeClr val="accent5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>
            <a:off x="3412707" y="4453247"/>
            <a:ext cx="1807869" cy="186918"/>
          </a:xfrm>
          <a:prstGeom prst="bentConnector2">
            <a:avLst/>
          </a:prstGeom>
          <a:ln w="19050">
            <a:solidFill>
              <a:schemeClr val="accent5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412706" y="4453246"/>
            <a:ext cx="0" cy="186919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7337059" y="4498572"/>
            <a:ext cx="5132032" cy="2061618"/>
            <a:chOff x="7337059" y="4451072"/>
            <a:chExt cx="5132032" cy="2061618"/>
          </a:xfrm>
        </p:grpSpPr>
        <p:sp>
          <p:nvSpPr>
            <p:cNvPr id="29" name="TextBox 28"/>
            <p:cNvSpPr txBox="1"/>
            <p:nvPr/>
          </p:nvSpPr>
          <p:spPr>
            <a:xfrm>
              <a:off x="7337059" y="4498572"/>
              <a:ext cx="5132032" cy="1966618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พิจารณาตัวบุคคล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ผู้เขียนเอกสาร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เหล่านั้นว่าเป็นผู้มีความรู้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และมีความเชี่ยวชาญในเรื่องที่เขียนมี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น่าเชื่อถือ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พิจารณา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จากลักษณะของข้อมูลที่เก็บรวบรวมว่าเป็นข้อมูลที่ถูกต้อง ครบถ้วน และ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สมบูรณ์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ควรเก็บรวบรวมมาจากหลาย</a:t>
              </a:r>
              <a:r>
                <a:rPr lang="th-TH" sz="1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 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ๆ แหล่งเพื่อใช้ในการ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เปรียบเทียบและหาข้อผิดพลาด</a:t>
              </a:r>
              <a:endPara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337059" y="4451072"/>
              <a:ext cx="5132032" cy="2061618"/>
            </a:xfrm>
            <a:prstGeom prst="roundRect">
              <a:avLst>
                <a:gd name="adj" fmla="val 11510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>
            <a:off x="9903075" y="4279681"/>
            <a:ext cx="0" cy="216000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661150" y="2275899"/>
            <a:ext cx="0" cy="252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>
            <a:off x="6661150" y="2527899"/>
            <a:ext cx="3241926" cy="146912"/>
          </a:xfrm>
          <a:prstGeom prst="bentConnector2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rot="10800000" flipV="1">
            <a:off x="3412708" y="2527899"/>
            <a:ext cx="3248442" cy="146912"/>
          </a:xfrm>
          <a:prstGeom prst="bentConnector2">
            <a:avLst/>
          </a:prstGeom>
          <a:ln w="190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9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1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3" grpId="0"/>
      <p:bldP spid="26" grpId="0"/>
      <p:bldP spid="27" grpId="0"/>
      <p:bldP spid="28" grpId="0"/>
      <p:bldP spid="34" grpId="0" animBg="1"/>
      <p:bldP spid="24" grpId="0"/>
      <p:bldP spid="35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448</Words>
  <Application>Microsoft Office PowerPoint</Application>
  <PresentationFormat>Custom</PresentationFormat>
  <Paragraphs>58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Angsana New</vt:lpstr>
      <vt:lpstr>Cordia New</vt:lpstr>
      <vt:lpstr>Calibri</vt:lpstr>
      <vt:lpstr>TH Sarabun New</vt:lpstr>
      <vt:lpstr>AngsanaUPC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SDSSRU</cp:lastModifiedBy>
  <cp:revision>346</cp:revision>
  <dcterms:created xsi:type="dcterms:W3CDTF">2017-09-19T00:56:44Z</dcterms:created>
  <dcterms:modified xsi:type="dcterms:W3CDTF">2020-01-07T02:23:34Z</dcterms:modified>
</cp:coreProperties>
</file>