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6" r:id="rId2"/>
    <p:sldId id="315" r:id="rId3"/>
    <p:sldId id="283" r:id="rId4"/>
    <p:sldId id="331" r:id="rId5"/>
    <p:sldId id="284" r:id="rId6"/>
    <p:sldId id="285" r:id="rId7"/>
    <p:sldId id="286" r:id="rId8"/>
    <p:sldId id="316" r:id="rId9"/>
    <p:sldId id="329" r:id="rId10"/>
    <p:sldId id="330" r:id="rId11"/>
    <p:sldId id="321" r:id="rId12"/>
    <p:sldId id="320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32" r:id="rId21"/>
    <p:sldId id="333" r:id="rId22"/>
    <p:sldId id="300" r:id="rId23"/>
    <p:sldId id="301" r:id="rId24"/>
    <p:sldId id="288" r:id="rId25"/>
    <p:sldId id="298" r:id="rId26"/>
    <p:sldId id="306" r:id="rId27"/>
    <p:sldId id="299" r:id="rId28"/>
    <p:sldId id="302" r:id="rId29"/>
    <p:sldId id="303" r:id="rId30"/>
    <p:sldId id="304" r:id="rId31"/>
    <p:sldId id="305" r:id="rId32"/>
    <p:sldId id="291" r:id="rId33"/>
    <p:sldId id="292" r:id="rId34"/>
  </p:sldIdLst>
  <p:sldSz cx="13322300" cy="7467600"/>
  <p:notesSz cx="6797675" cy="9928225"/>
  <p:embeddedFontLst>
    <p:embeddedFont>
      <p:font typeface="Angsana New" panose="02020603050405020304" pitchFamily="18" charset="-34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TH Sarabun New" panose="020B0604020202020204" charset="-34"/>
      <p:regular r:id="rId45"/>
      <p:bold r:id="rId46"/>
      <p:italic r:id="rId47"/>
      <p:boldItalic r:id="rId48"/>
    </p:embeddedFont>
    <p:embeddedFont>
      <p:font typeface="TH SarabunPSK" panose="020B0500040200020003" pitchFamily="34" charset="-34"/>
      <p:regular r:id="rId49"/>
      <p:bold r:id="rId50"/>
      <p:italic r:id="rId51"/>
      <p:boldItalic r:id="rId52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41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2D2"/>
    <a:srgbClr val="61B6CD"/>
    <a:srgbClr val="F04687"/>
    <a:srgbClr val="B3FFBA"/>
    <a:srgbClr val="96CFDE"/>
    <a:srgbClr val="3EA6C2"/>
    <a:srgbClr val="86B0E2"/>
    <a:srgbClr val="B5CEED"/>
    <a:srgbClr val="7F63A1"/>
    <a:srgbClr val="623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79" y="82"/>
      </p:cViewPr>
      <p:guideLst>
        <p:guide orient="horz" pos="2352"/>
        <p:guide pos="418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BF137-A356-4C02-A44B-7B983C0D6411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4FD6E-F437-413C-A16D-04D920C0774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7880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4538"/>
            <a:ext cx="66389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50438" y="9430085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1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4967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782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874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50438" y="9430085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22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3841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18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5118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084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06/06/65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8" r="699"/>
          <a:stretch/>
        </p:blipFill>
        <p:spPr>
          <a:xfrm>
            <a:off x="-1" y="0"/>
            <a:ext cx="13322301" cy="7467600"/>
          </a:xfrm>
          <a:prstGeom prst="rect">
            <a:avLst/>
          </a:prstGeom>
        </p:spPr>
      </p:pic>
      <p:sp>
        <p:nvSpPr>
          <p:cNvPr id="4" name="Round Single Corner Rectangle 3"/>
          <p:cNvSpPr/>
          <p:nvPr/>
        </p:nvSpPr>
        <p:spPr>
          <a:xfrm>
            <a:off x="2963" y="943390"/>
            <a:ext cx="5045287" cy="695157"/>
          </a:xfrm>
          <a:prstGeom prst="round1Rect">
            <a:avLst>
              <a:gd name="adj" fmla="val 26258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 flipV="1">
            <a:off x="-32" y="1619744"/>
            <a:ext cx="5048281" cy="55380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มนมุมสี่เหลี่ยมผืนผ้าด้านทแยงมุม 24"/>
          <p:cNvSpPr/>
          <p:nvPr/>
        </p:nvSpPr>
        <p:spPr>
          <a:xfrm>
            <a:off x="285773" y="334054"/>
            <a:ext cx="3071071" cy="54886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 rot="10800000" flipV="1">
            <a:off x="-30" y="334057"/>
            <a:ext cx="971580" cy="548862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สี่เหลี่ยมผืนผ้ามุมมน 12"/>
          <p:cNvSpPr/>
          <p:nvPr/>
        </p:nvSpPr>
        <p:spPr>
          <a:xfrm>
            <a:off x="366451" y="5782391"/>
            <a:ext cx="12672424" cy="1321867"/>
          </a:xfrm>
          <a:prstGeom prst="roundRect">
            <a:avLst>
              <a:gd name="adj" fmla="val 4829"/>
            </a:avLst>
          </a:prstGeom>
          <a:solidFill>
            <a:schemeClr val="bg1"/>
          </a:solidFill>
          <a:ln>
            <a:solidFill>
              <a:srgbClr val="2992D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13"/>
          <p:cNvSpPr/>
          <p:nvPr/>
        </p:nvSpPr>
        <p:spPr>
          <a:xfrm>
            <a:off x="0" y="5922340"/>
            <a:ext cx="13322300" cy="402162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876614" y="5932297"/>
            <a:ext cx="2312789" cy="44312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9092" y="1064143"/>
            <a:ext cx="4913530" cy="637023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4800" b="1" dirty="0">
                <a:solidFill>
                  <a:srgbClr val="2992D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เทคโนโลยีการจัดการข้อมูล</a:t>
            </a:r>
          </a:p>
        </p:txBody>
      </p:sp>
      <p:sp>
        <p:nvSpPr>
          <p:cNvPr id="2" name="Rectangle 1"/>
          <p:cNvSpPr/>
          <p:nvPr/>
        </p:nvSpPr>
        <p:spPr>
          <a:xfrm>
            <a:off x="876614" y="6337969"/>
            <a:ext cx="11977075" cy="766289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รวบรวม วิเคราะห์ข้อมูล และใช้ความรู้ด้านวิทยาการคอมพิวเตอร์ </a:t>
            </a:r>
            <a:r>
              <a:rPr lang="th-TH" sz="21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สื่อดิ</a:t>
            </a:r>
            <a:r>
              <a:rPr lang="th-TH" sz="2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จิทัล เทคโนโลยีสารสนเทศในการแก้ปัญหา หรือเพิ่มมูลค่าให้กับบริการหรือผลิตภัณฑ์ที่ใช้ในชีวิตจริงอย่างสร้างสรรค์</a:t>
            </a:r>
          </a:p>
        </p:txBody>
      </p:sp>
      <p:pic>
        <p:nvPicPr>
          <p:cNvPr id="19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9" name="มนมุมสี่เหลี่ยมผืนผ้าด้านทแยงมุม 24"/>
          <p:cNvSpPr/>
          <p:nvPr/>
        </p:nvSpPr>
        <p:spPr>
          <a:xfrm>
            <a:off x="2558343" y="199349"/>
            <a:ext cx="994481" cy="68357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2176A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22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5192225" y="-100909"/>
            <a:ext cx="2931047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305641" y="-101258"/>
            <a:ext cx="2700669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/>
          <p:cNvSpPr/>
          <p:nvPr/>
        </p:nvSpPr>
        <p:spPr>
          <a:xfrm>
            <a:off x="5852997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820459" y="-4838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 สารสนเทศ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816408" y="997236"/>
            <a:ext cx="7662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latin typeface="TH Sarabun New" pitchFamily="34" charset="-34"/>
                <a:cs typeface="TH Sarabun New" pitchFamily="34" charset="-34"/>
              </a:rPr>
              <a:t>“สารสนเทศ คือ ข้อมูลที่ได้รับการประมวลผล ตรวจสอบ วิเคราะห์ เป็นค่าทางสถิติ กราฟ เป็นต้น”</a:t>
            </a:r>
            <a:endParaRPr lang="th-TH" sz="22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16400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16399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B54C08-A913-4436-A403-686548F6E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248" y="2247679"/>
            <a:ext cx="101917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49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8437" y="71757"/>
            <a:ext cx="2725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การรวบรวมข้อมูล</a:t>
            </a:r>
            <a:endParaRPr lang="en-US" sz="4000" dirty="0">
              <a:solidFill>
                <a:srgbClr val="2176A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171434" y="2266063"/>
            <a:ext cx="3202516" cy="2420146"/>
            <a:chOff x="4788879" y="2218137"/>
            <a:chExt cx="3202516" cy="2420146"/>
          </a:xfrm>
        </p:grpSpPr>
        <p:grpSp>
          <p:nvGrpSpPr>
            <p:cNvPr id="19" name="Group 18"/>
            <p:cNvGrpSpPr/>
            <p:nvPr/>
          </p:nvGrpSpPr>
          <p:grpSpPr>
            <a:xfrm>
              <a:off x="5094514" y="2218137"/>
              <a:ext cx="2896881" cy="2136884"/>
              <a:chOff x="5094514" y="2365961"/>
              <a:chExt cx="2896881" cy="213688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5094514" y="2365961"/>
                <a:ext cx="2896881" cy="2136884"/>
              </a:xfrm>
              <a:prstGeom prst="roundRect">
                <a:avLst>
                  <a:gd name="adj" fmla="val 153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>
                <a:outerShdw dist="50800" dir="2700000" algn="tl" rotWithShape="0">
                  <a:srgbClr val="2992D2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9789" y="2387708"/>
                <a:ext cx="532520" cy="191012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652" y="2460315"/>
              <a:ext cx="2772605" cy="1848403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5032019" y="4115063"/>
              <a:ext cx="2068577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66191" y="4115063"/>
              <a:ext cx="1534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การสัมภาษณ์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879" y="3986354"/>
              <a:ext cx="656055" cy="65192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44588" y="2266063"/>
            <a:ext cx="3382367" cy="2420146"/>
            <a:chOff x="8962033" y="2218137"/>
            <a:chExt cx="3382367" cy="2420146"/>
          </a:xfrm>
        </p:grpSpPr>
        <p:sp>
          <p:nvSpPr>
            <p:cNvPr id="22" name="Rounded Rectangle 21"/>
            <p:cNvSpPr/>
            <p:nvPr/>
          </p:nvSpPr>
          <p:spPr>
            <a:xfrm>
              <a:off x="9265248" y="2218137"/>
              <a:ext cx="2896881" cy="2136884"/>
            </a:xfrm>
            <a:prstGeom prst="roundRect">
              <a:avLst>
                <a:gd name="adj" fmla="val 1538"/>
              </a:avLst>
            </a:prstGeom>
            <a:solidFill>
              <a:schemeClr val="bg1"/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0523" y="2238388"/>
              <a:ext cx="532520" cy="1910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743" y="2459399"/>
              <a:ext cx="2771891" cy="1847927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9214331" y="4115063"/>
              <a:ext cx="3130069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033" y="3986354"/>
              <a:ext cx="651929" cy="65192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9616025" y="4115063"/>
              <a:ext cx="2650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การสอบถามทางโทรศัพท์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173497" y="4868554"/>
            <a:ext cx="3200453" cy="2397415"/>
            <a:chOff x="4790942" y="4794191"/>
            <a:chExt cx="3200453" cy="2397415"/>
          </a:xfrm>
        </p:grpSpPr>
        <p:grpSp>
          <p:nvGrpSpPr>
            <p:cNvPr id="25" name="Group 24"/>
            <p:cNvGrpSpPr/>
            <p:nvPr/>
          </p:nvGrpSpPr>
          <p:grpSpPr>
            <a:xfrm>
              <a:off x="5094514" y="4794191"/>
              <a:ext cx="2896881" cy="2136884"/>
              <a:chOff x="5094514" y="2365961"/>
              <a:chExt cx="2896881" cy="213688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5094514" y="2365961"/>
                <a:ext cx="2896881" cy="2136884"/>
              </a:xfrm>
              <a:prstGeom prst="roundRect">
                <a:avLst>
                  <a:gd name="adj" fmla="val 153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>
                <a:outerShdw dist="50800" dir="2700000" algn="tl" rotWithShape="0">
                  <a:srgbClr val="2992D2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9789" y="2387708"/>
                <a:ext cx="532520" cy="191012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859" y="5039844"/>
              <a:ext cx="2771891" cy="1847927"/>
            </a:xfrm>
            <a:prstGeom prst="rect">
              <a:avLst/>
            </a:prstGeom>
          </p:spPr>
        </p:pic>
        <p:sp>
          <p:nvSpPr>
            <p:cNvPr id="43" name="Rounded Rectangle 42"/>
            <p:cNvSpPr/>
            <p:nvPr/>
          </p:nvSpPr>
          <p:spPr>
            <a:xfrm>
              <a:off x="5032019" y="6668386"/>
              <a:ext cx="2609752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942" y="6539677"/>
              <a:ext cx="651929" cy="651929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466191" y="6668386"/>
              <a:ext cx="21259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การใช้แบบสอบถาม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44588" y="4868554"/>
            <a:ext cx="3200096" cy="2388084"/>
            <a:chOff x="8962033" y="4794191"/>
            <a:chExt cx="3200096" cy="2388084"/>
          </a:xfrm>
        </p:grpSpPr>
        <p:grpSp>
          <p:nvGrpSpPr>
            <p:cNvPr id="28" name="Group 27"/>
            <p:cNvGrpSpPr/>
            <p:nvPr/>
          </p:nvGrpSpPr>
          <p:grpSpPr>
            <a:xfrm>
              <a:off x="9265248" y="4794191"/>
              <a:ext cx="2896881" cy="2136884"/>
              <a:chOff x="5094514" y="2365961"/>
              <a:chExt cx="2896881" cy="2136884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5094514" y="2365961"/>
                <a:ext cx="2896881" cy="2136884"/>
              </a:xfrm>
              <a:prstGeom prst="roundRect">
                <a:avLst>
                  <a:gd name="adj" fmla="val 153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>
                <a:outerShdw dist="50800" dir="2700000" algn="tl" rotWithShape="0">
                  <a:srgbClr val="2992D2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9789" y="2387708"/>
                <a:ext cx="532520" cy="19101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743" y="5028958"/>
              <a:ext cx="2783134" cy="1856826"/>
            </a:xfrm>
            <a:prstGeom prst="rect">
              <a:avLst/>
            </a:prstGeom>
          </p:spPr>
        </p:pic>
        <p:sp>
          <p:nvSpPr>
            <p:cNvPr id="47" name="Rounded Rectangle 46"/>
            <p:cNvSpPr/>
            <p:nvPr/>
          </p:nvSpPr>
          <p:spPr>
            <a:xfrm>
              <a:off x="9214331" y="6659055"/>
              <a:ext cx="1675547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033" y="6530346"/>
              <a:ext cx="651929" cy="65192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9637282" y="6659055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การสังเกต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13524" y="2829368"/>
            <a:ext cx="3940060" cy="3713681"/>
            <a:chOff x="566372" y="2935389"/>
            <a:chExt cx="3940060" cy="3713681"/>
          </a:xfrm>
        </p:grpSpPr>
        <p:grpSp>
          <p:nvGrpSpPr>
            <p:cNvPr id="53" name="Group 52"/>
            <p:cNvGrpSpPr/>
            <p:nvPr/>
          </p:nvGrpSpPr>
          <p:grpSpPr>
            <a:xfrm>
              <a:off x="566372" y="2935389"/>
              <a:ext cx="3940060" cy="3713681"/>
              <a:chOff x="566372" y="2935389"/>
              <a:chExt cx="3940060" cy="3713681"/>
            </a:xfrm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grpSpPr>
          <p:sp>
            <p:nvSpPr>
              <p:cNvPr id="55" name="Rounded Rectangle 54"/>
              <p:cNvSpPr/>
              <p:nvPr/>
            </p:nvSpPr>
            <p:spPr>
              <a:xfrm>
                <a:off x="566372" y="3172408"/>
                <a:ext cx="3940060" cy="3476662"/>
              </a:xfrm>
              <a:prstGeom prst="roundRect">
                <a:avLst>
                  <a:gd name="adj" fmla="val 295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ound Same Side Corner Rectangle 51"/>
              <p:cNvSpPr/>
              <p:nvPr/>
            </p:nvSpPr>
            <p:spPr>
              <a:xfrm>
                <a:off x="566372" y="2935389"/>
                <a:ext cx="3940059" cy="595909"/>
              </a:xfrm>
              <a:prstGeom prst="round2SameRect">
                <a:avLst>
                  <a:gd name="adj1" fmla="val 30759"/>
                  <a:gd name="adj2" fmla="val 0"/>
                </a:avLst>
              </a:prstGeom>
              <a:solidFill>
                <a:srgbClr val="217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990146" y="3792069"/>
              <a:ext cx="3092513" cy="2677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เป็นข้อมูลที่ผู้ใช้เก็บรวบรวม</a:t>
              </a: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ด้วยตนเอง ซึ่งจะทำให้ได้ข้อมูล</a:t>
              </a: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ที่ตรงกับความต้องการมากที่สุด</a:t>
              </a: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โดยการรวบรวมข้อมูล</a:t>
              </a: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แบบปฐมภูมิสามารถทำได้</a:t>
              </a: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หลายแบบ ดังนี้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81227" y="2995608"/>
              <a:ext cx="15103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ข้อมูลปฐมภูมิ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54605" y="3201234"/>
              <a:ext cx="111968" cy="11196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923003" y="3201234"/>
              <a:ext cx="111968" cy="111968"/>
            </a:xfrm>
            <a:prstGeom prst="ellipse">
              <a:avLst/>
            </a:prstGeom>
            <a:solidFill>
              <a:srgbClr val="299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1113804" y="3201234"/>
              <a:ext cx="111968" cy="1119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3971" y="954074"/>
            <a:ext cx="12494358" cy="1105150"/>
            <a:chOff x="413971" y="954074"/>
            <a:chExt cx="12494358" cy="1105150"/>
          </a:xfrm>
        </p:grpSpPr>
        <p:sp>
          <p:nvSpPr>
            <p:cNvPr id="50" name="Rounded Rectangle 49"/>
            <p:cNvSpPr/>
            <p:nvPr/>
          </p:nvSpPr>
          <p:spPr>
            <a:xfrm>
              <a:off x="413971" y="954074"/>
              <a:ext cx="12494358" cy="1105150"/>
            </a:xfrm>
            <a:prstGeom prst="roundRect">
              <a:avLst>
                <a:gd name="adj" fmla="val 5910"/>
              </a:avLst>
            </a:prstGeom>
            <a:solidFill>
              <a:schemeClr val="bg1"/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12520" y="1087071"/>
              <a:ext cx="989726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การรวบรวมข้อมูลเป็นขั้นตอนที่สำคัญที่สุดของการจัดการข้อมูลและสารสนเทศ โดยเมื่อพิจารณาประเภท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ข้อมูลตามแหล่งที่มาของข้อมูลแล้ว สามารถแบ่งได้เป็น 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กลุ่ม ดังนี้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3853" y="126877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694309" y="126435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63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8437" y="7175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PSK" pitchFamily="34" charset="-34"/>
                <a:cs typeface="TH SarabunPSK" pitchFamily="34" charset="-34"/>
              </a:rPr>
              <a:t>ข้อมูลปฐมภูมิ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13525" y="2266063"/>
            <a:ext cx="3202516" cy="2420146"/>
            <a:chOff x="4788879" y="2218137"/>
            <a:chExt cx="3202516" cy="2420146"/>
          </a:xfrm>
        </p:grpSpPr>
        <p:grpSp>
          <p:nvGrpSpPr>
            <p:cNvPr id="19" name="Group 18"/>
            <p:cNvGrpSpPr/>
            <p:nvPr/>
          </p:nvGrpSpPr>
          <p:grpSpPr>
            <a:xfrm>
              <a:off x="5094514" y="2218137"/>
              <a:ext cx="2896881" cy="2136884"/>
              <a:chOff x="5094514" y="2365961"/>
              <a:chExt cx="2896881" cy="213688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5094514" y="2365961"/>
                <a:ext cx="2896881" cy="2136884"/>
              </a:xfrm>
              <a:prstGeom prst="roundRect">
                <a:avLst>
                  <a:gd name="adj" fmla="val 153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>
                <a:outerShdw dist="50800" dir="2700000" algn="tl" rotWithShape="0">
                  <a:srgbClr val="2992D2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9789" y="2387708"/>
                <a:ext cx="532520" cy="191012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652" y="2460315"/>
              <a:ext cx="2772605" cy="1848403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5032019" y="4115063"/>
              <a:ext cx="2068577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66191" y="4115063"/>
              <a:ext cx="15343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การสัมภาษณ์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879" y="3986354"/>
              <a:ext cx="656055" cy="651929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4504032" y="920619"/>
            <a:ext cx="8309033" cy="6053387"/>
            <a:chOff x="413971" y="954074"/>
            <a:chExt cx="12494358" cy="1105150"/>
          </a:xfrm>
        </p:grpSpPr>
        <p:sp>
          <p:nvSpPr>
            <p:cNvPr id="50" name="Rounded Rectangle 49"/>
            <p:cNvSpPr/>
            <p:nvPr/>
          </p:nvSpPr>
          <p:spPr>
            <a:xfrm>
              <a:off x="413971" y="954074"/>
              <a:ext cx="12494358" cy="1105150"/>
            </a:xfrm>
            <a:prstGeom prst="roundRect">
              <a:avLst>
                <a:gd name="adj" fmla="val 5910"/>
              </a:avLst>
            </a:prstGeom>
            <a:solidFill>
              <a:schemeClr val="bg1"/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17374" y="993228"/>
              <a:ext cx="11137523" cy="882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เป็นการสื่อสารต่อหน้า 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(Face – to – Face)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และเป็นการสื่อสารแบบสองทาง 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(Two-way Conversation)</a:t>
              </a:r>
            </a:p>
            <a:p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u="sng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ได้ข้อมูลจากแหล่งข้อมูลที่ตรงตามความต้องการ</a:t>
              </a:r>
            </a:p>
            <a:p>
              <a:r>
                <a:rPr lang="th-TH" sz="2800" b="1" u="sng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ข้อเสีย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ผู้ตอบมักไม่ให้ความสนใจในการตอบ เพราะรู้สึกไม่เป็นประโยชน์ต่อตนเอง</a:t>
              </a:r>
            </a:p>
            <a:p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สิ่งที่ผู้สัมภาษณ์ต้องทำ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ต้องสร้างบรรยายกาศและกระตุ้นความสนใจ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การใช้ถ้อยคำ วิธีการพูดที่สุภาพน่าฟัง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บุคลิกภาพ มารยาท การแต่งกาย เรียบร้อย เหมาะสม น่าเชื่อถือ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3853" y="126877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694309" y="126435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749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8437" y="7175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PSK" pitchFamily="34" charset="-34"/>
                <a:cs typeface="TH SarabunPSK" pitchFamily="34" charset="-34"/>
              </a:rPr>
              <a:t>ข้อมูลปฐมภูมิ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4504032" y="920619"/>
            <a:ext cx="8309033" cy="6053387"/>
            <a:chOff x="413971" y="954074"/>
            <a:chExt cx="12494358" cy="1105150"/>
          </a:xfrm>
        </p:grpSpPr>
        <p:sp>
          <p:nvSpPr>
            <p:cNvPr id="50" name="Rounded Rectangle 49"/>
            <p:cNvSpPr/>
            <p:nvPr/>
          </p:nvSpPr>
          <p:spPr>
            <a:xfrm>
              <a:off x="413971" y="954074"/>
              <a:ext cx="12494358" cy="1105150"/>
            </a:xfrm>
            <a:prstGeom prst="roundRect">
              <a:avLst>
                <a:gd name="adj" fmla="val 5910"/>
              </a:avLst>
            </a:prstGeom>
            <a:solidFill>
              <a:schemeClr val="bg1"/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17374" y="993228"/>
              <a:ext cx="11137523" cy="96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เป็นการรวบรวมข้อมูลที่สะดวก และง่ายต่อการเข้าถึง เหมาะกับการเก็บข้อมูลที่สามารถใช้เวลาไม่นาน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u="sng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สะดวกต่อผู้เก็บรวบรวม ไม่เสียเวลาเดินทาง มีความรวดเร็ว</a:t>
              </a:r>
            </a:p>
            <a:p>
              <a:r>
                <a:rPr lang="th-TH" sz="2800" b="1" u="sng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ข้อเสีย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ปัญหาการติดต่อกับผู้ให้ข้อมูลไม่ได้ , ความไม่ไว้วางใจในการให้ข้อมูลผ่านโทรศัพท์ , ระยะเวลาในการสัมภาษณ์ทำได้ไม่นาน</a:t>
              </a:r>
            </a:p>
            <a:p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สิ่งที่ผู้สัมภาษณ์ต้องทำ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สร้างความไว้ใจและความเชื่อถือ โดยอาจจะมีการส่งอีเมล์หรือข้อความแจ้งนัดหมายก่อนสัมภาษณ์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รักษาระยะเวลาในการสัมภาษณ์ไม่ให้นานจนเกินไป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ใช้ถ้อยคำที่สุภาพ และน่าเชื่อถือ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3853" y="126877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694309" y="126435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7454" y="2540291"/>
            <a:ext cx="3382367" cy="2420146"/>
            <a:chOff x="8962033" y="2218137"/>
            <a:chExt cx="3382367" cy="2420146"/>
          </a:xfrm>
        </p:grpSpPr>
        <p:sp>
          <p:nvSpPr>
            <p:cNvPr id="22" name="Rounded Rectangle 21"/>
            <p:cNvSpPr/>
            <p:nvPr/>
          </p:nvSpPr>
          <p:spPr>
            <a:xfrm>
              <a:off x="9265248" y="2218137"/>
              <a:ext cx="2896881" cy="2136884"/>
            </a:xfrm>
            <a:prstGeom prst="roundRect">
              <a:avLst>
                <a:gd name="adj" fmla="val 1538"/>
              </a:avLst>
            </a:prstGeom>
            <a:solidFill>
              <a:schemeClr val="bg1"/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0523" y="2238388"/>
              <a:ext cx="532520" cy="19101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743" y="2459399"/>
              <a:ext cx="2771891" cy="184792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9214331" y="4115063"/>
              <a:ext cx="3130069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033" y="3986354"/>
              <a:ext cx="651929" cy="65192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616025" y="4115063"/>
              <a:ext cx="26500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การสอบถามทางโทรศัพท์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6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8437" y="7175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PSK" pitchFamily="34" charset="-34"/>
                <a:cs typeface="TH SarabunPSK" pitchFamily="34" charset="-34"/>
              </a:rPr>
              <a:t>ข้อมูลปฐมภูมิ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4504032" y="920619"/>
            <a:ext cx="8309033" cy="6053387"/>
            <a:chOff x="413971" y="954074"/>
            <a:chExt cx="12494358" cy="1105150"/>
          </a:xfrm>
        </p:grpSpPr>
        <p:sp>
          <p:nvSpPr>
            <p:cNvPr id="50" name="Rounded Rectangle 49"/>
            <p:cNvSpPr/>
            <p:nvPr/>
          </p:nvSpPr>
          <p:spPr>
            <a:xfrm>
              <a:off x="413971" y="954074"/>
              <a:ext cx="12494358" cy="1105150"/>
            </a:xfrm>
            <a:prstGeom prst="roundRect">
              <a:avLst>
                <a:gd name="adj" fmla="val 5910"/>
              </a:avLst>
            </a:prstGeom>
            <a:solidFill>
              <a:schemeClr val="bg1"/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17374" y="993228"/>
              <a:ext cx="11137523" cy="96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เป็นการรวบรวมข้อมูลโดยผู้ให้ข้อมูลตอบแบบสอบถามด้วยตนเอง โดยแบบสอบถามจะแบ่งเป็น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แบบสอบถามปลายเปิด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และ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แบบสอบถามปลายปิด</a:t>
              </a:r>
            </a:p>
            <a:p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u="sng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สะดวกต่อผู้ให้ข้อมูล , สามารถเก็บข้อมูลพร้อมกันได้ทีละหลายคน </a:t>
              </a:r>
            </a:p>
            <a:p>
              <a:r>
                <a:rPr lang="th-TH" sz="2800" b="1" u="sng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ข้อเสีย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อาจจะได้ข้อมูลที่ไม่เป็นจริง</a:t>
              </a:r>
            </a:p>
            <a:p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สิ่งที่ผู้สัมภาษณ์ต้องทำ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การตั้งข้อคำถามไม่ควรจะตั้งยาวจนเกินไป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ข้อคำถามควรอ่านและเข้าใจง่าย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ข้อมูลควรส่งแบบสอบถามให้กับกลุ่มตัวอย่างที่เราต้องการเท่านั้นเพื่อให้ได้ข้อมูลที่ต้องการ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3853" y="126877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694309" y="126435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5372" y="2471116"/>
            <a:ext cx="3200453" cy="2397415"/>
            <a:chOff x="4790942" y="4794191"/>
            <a:chExt cx="3200453" cy="2397415"/>
          </a:xfrm>
        </p:grpSpPr>
        <p:grpSp>
          <p:nvGrpSpPr>
            <p:cNvPr id="21" name="Group 20"/>
            <p:cNvGrpSpPr/>
            <p:nvPr/>
          </p:nvGrpSpPr>
          <p:grpSpPr>
            <a:xfrm>
              <a:off x="5094514" y="4794191"/>
              <a:ext cx="2896881" cy="2136884"/>
              <a:chOff x="5094514" y="2365961"/>
              <a:chExt cx="2896881" cy="2136884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094514" y="2365961"/>
                <a:ext cx="2896881" cy="2136884"/>
              </a:xfrm>
              <a:prstGeom prst="roundRect">
                <a:avLst>
                  <a:gd name="adj" fmla="val 153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>
                <a:outerShdw dist="50800" dir="2700000" algn="tl" rotWithShape="0">
                  <a:srgbClr val="2992D2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9789" y="2387708"/>
                <a:ext cx="532520" cy="191012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859" y="5039844"/>
              <a:ext cx="2771891" cy="1847927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5032019" y="6668386"/>
              <a:ext cx="2609752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942" y="6539677"/>
              <a:ext cx="651929" cy="65192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466191" y="6668386"/>
              <a:ext cx="21259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การใช้แบบสอบถาม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9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8437" y="-5121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PSK" pitchFamily="34" charset="-34"/>
                <a:cs typeface="TH SarabunPSK" pitchFamily="34" charset="-34"/>
              </a:rPr>
              <a:t>ข้อมูลปฐมภูมิ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4504032" y="920619"/>
            <a:ext cx="8309033" cy="6212046"/>
            <a:chOff x="413971" y="954074"/>
            <a:chExt cx="12494358" cy="1134116"/>
          </a:xfrm>
        </p:grpSpPr>
        <p:sp>
          <p:nvSpPr>
            <p:cNvPr id="50" name="Rounded Rectangle 49"/>
            <p:cNvSpPr/>
            <p:nvPr/>
          </p:nvSpPr>
          <p:spPr>
            <a:xfrm>
              <a:off x="413971" y="954074"/>
              <a:ext cx="12494358" cy="1105150"/>
            </a:xfrm>
            <a:prstGeom prst="roundRect">
              <a:avLst>
                <a:gd name="adj" fmla="val 5910"/>
              </a:avLst>
            </a:prstGeom>
            <a:solidFill>
              <a:schemeClr val="bg1"/>
            </a:solidFill>
            <a:ln w="12700">
              <a:solidFill>
                <a:schemeClr val="accent5">
                  <a:lumMod val="60000"/>
                  <a:lumOff val="40000"/>
                </a:schemeClr>
              </a:solidFill>
              <a:prstDash val="sysDash"/>
            </a:ln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92387" y="970011"/>
              <a:ext cx="11137523" cy="111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เป็นการเก็บข้อมูลที่สามารถวิเคราะห์ได้จากการมองเห็น เช่น ข้อมูลพฤติกรรมของคนและของสัตว์ เหตุการณ์ที่เกิดขึ้นรอบตัว โดยสามารถสังเกตได้ 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วิธีคือ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การสังเกตโดยตรง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คือสังเกตโดยผู้ถูกสังเกตรู้ตัวแล้วบันทึกสิ่งที่สังเกตได้ และ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สังเกตแบบอ้อม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คือผู้ถูกสังเกตไม่รู้ตัว</a:t>
              </a:r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800" b="1" u="sng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ง่ายต่อการเก็บข้อมูล , ได้ข้อมูลตามที่ต้องการ</a:t>
              </a:r>
            </a:p>
            <a:p>
              <a:r>
                <a:rPr lang="th-TH" sz="2800" b="1" u="sng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ข้อเสีย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ใช้เวลาในการเก็บข้อมูลนาน , อาจผิดต่อจริยธรรมหรือความเป็นส่วนตัว</a:t>
              </a:r>
            </a:p>
            <a:p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สิ่งที่ผู้สังเกตต้องทำ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ผู้เกตต้องมีความเป็นกลาง ไม่เอาความคิดเห็นส่วนตัวมาเป็นเกณฑ์ในการวิเคราะห์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ต้องคำนึงถึงจริยธรรม และความเป็นส่วนตัวของผู้ถูกสังเกต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เตรียมเครื่องมือ แบบฟอร์มที่จะใช้ในการบันทึกข้อมูลการสังเกตให้ตรงกับข้อมูลที่ต้องการ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3853" y="126877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694309" y="1264354"/>
              <a:ext cx="109672" cy="48980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2023" y="2502217"/>
            <a:ext cx="3200096" cy="2388084"/>
            <a:chOff x="8962033" y="4794191"/>
            <a:chExt cx="3200096" cy="2388084"/>
          </a:xfrm>
        </p:grpSpPr>
        <p:grpSp>
          <p:nvGrpSpPr>
            <p:cNvPr id="22" name="Group 21"/>
            <p:cNvGrpSpPr/>
            <p:nvPr/>
          </p:nvGrpSpPr>
          <p:grpSpPr>
            <a:xfrm>
              <a:off x="9265248" y="4794191"/>
              <a:ext cx="2896881" cy="2136884"/>
              <a:chOff x="5094514" y="2365961"/>
              <a:chExt cx="2896881" cy="2136884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5094514" y="2365961"/>
                <a:ext cx="2896881" cy="2136884"/>
              </a:xfrm>
              <a:prstGeom prst="roundRect">
                <a:avLst>
                  <a:gd name="adj" fmla="val 153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>
                <a:outerShdw dist="50800" dir="2700000" algn="tl" rotWithShape="0">
                  <a:srgbClr val="2992D2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9789" y="2387708"/>
                <a:ext cx="532520" cy="191012"/>
              </a:xfrm>
              <a:prstGeom prst="rect">
                <a:avLst/>
              </a:prstGeom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7743" y="5028958"/>
              <a:ext cx="2783134" cy="1856826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9214331" y="6659055"/>
              <a:ext cx="1675547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033" y="6530346"/>
              <a:ext cx="651929" cy="65192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637282" y="6659055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การสังเกต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72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>
          <a:xfrm>
            <a:off x="0" y="772886"/>
            <a:ext cx="13322300" cy="67278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98437" y="71757"/>
            <a:ext cx="27254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การรวบรวมข้อมูล</a:t>
            </a:r>
            <a:endParaRPr lang="en-US" sz="4000" dirty="0">
              <a:solidFill>
                <a:srgbClr val="2176A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1912924" y="2355242"/>
            <a:ext cx="4608264" cy="3559783"/>
            <a:chOff x="232270" y="2935389"/>
            <a:chExt cx="4608264" cy="3559783"/>
          </a:xfrm>
        </p:grpSpPr>
        <p:grpSp>
          <p:nvGrpSpPr>
            <p:cNvPr id="20" name="Group 19"/>
            <p:cNvGrpSpPr/>
            <p:nvPr/>
          </p:nvGrpSpPr>
          <p:grpSpPr>
            <a:xfrm>
              <a:off x="232270" y="2935389"/>
              <a:ext cx="4608264" cy="3559783"/>
              <a:chOff x="232270" y="2935389"/>
              <a:chExt cx="4608264" cy="3559783"/>
            </a:xfrm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grpSpPr>
          <p:sp>
            <p:nvSpPr>
              <p:cNvPr id="28" name="Rounded Rectangle 27"/>
              <p:cNvSpPr/>
              <p:nvPr/>
            </p:nvSpPr>
            <p:spPr>
              <a:xfrm>
                <a:off x="232270" y="3172407"/>
                <a:ext cx="4608264" cy="3322765"/>
              </a:xfrm>
              <a:prstGeom prst="roundRect">
                <a:avLst>
                  <a:gd name="adj" fmla="val 295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 Same Side Corner Rectangle 28"/>
              <p:cNvSpPr/>
              <p:nvPr/>
            </p:nvSpPr>
            <p:spPr>
              <a:xfrm>
                <a:off x="232270" y="2935389"/>
                <a:ext cx="4608264" cy="595909"/>
              </a:xfrm>
              <a:prstGeom prst="round2SameRect">
                <a:avLst>
                  <a:gd name="adj1" fmla="val 30759"/>
                  <a:gd name="adj2" fmla="val 0"/>
                </a:avLst>
              </a:prstGeom>
              <a:solidFill>
                <a:srgbClr val="217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32270" y="3852451"/>
              <a:ext cx="460826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เป็นข้อมูลที่มีการรวบรวมไว้แล้ว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โดยผู้อื่น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ซึ่งก่อนที่จะนำข้อมูลมาใช้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จะต้องพิจารณาคุณภาพของข้อมูลก่อนว่า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ถูกต้องตามความต้องการและทันสมัยหรือไม่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โดยการรวบรวมข้อมูลแบบทุติยภูมิ เช่น</a:t>
              </a:r>
              <a:endParaRPr lang="en-US" sz="2800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1227" y="2995608"/>
              <a:ext cx="15103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ข้อมูลทุติยภูมิ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59643" y="3201234"/>
              <a:ext cx="111968" cy="11196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28041" y="3201234"/>
              <a:ext cx="111968" cy="111968"/>
            </a:xfrm>
            <a:prstGeom prst="ellipse">
              <a:avLst/>
            </a:prstGeom>
            <a:solidFill>
              <a:srgbClr val="299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18842" y="3201234"/>
              <a:ext cx="111968" cy="1119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248861" y="1016015"/>
            <a:ext cx="4710695" cy="3014646"/>
            <a:chOff x="7000636" y="972471"/>
            <a:chExt cx="4710695" cy="3014646"/>
          </a:xfrm>
        </p:grpSpPr>
        <p:grpSp>
          <p:nvGrpSpPr>
            <p:cNvPr id="31" name="Group 30"/>
            <p:cNvGrpSpPr/>
            <p:nvPr/>
          </p:nvGrpSpPr>
          <p:grpSpPr>
            <a:xfrm>
              <a:off x="7302630" y="972471"/>
              <a:ext cx="3789913" cy="2716266"/>
              <a:chOff x="5094514" y="2365960"/>
              <a:chExt cx="3789913" cy="2716266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5094514" y="2365960"/>
                <a:ext cx="3789913" cy="2716266"/>
              </a:xfrm>
              <a:prstGeom prst="roundRect">
                <a:avLst>
                  <a:gd name="adj" fmla="val 153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>
                <a:outerShdw dist="50800" dir="2700000" algn="tl" rotWithShape="0">
                  <a:srgbClr val="2992D2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3184" y="2387708"/>
                <a:ext cx="532520" cy="191012"/>
              </a:xfrm>
              <a:prstGeom prst="rect">
                <a:avLst/>
              </a:prstGeom>
            </p:spPr>
          </p:pic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722" y="1231041"/>
              <a:ext cx="3603500" cy="240233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7302630" y="3463897"/>
              <a:ext cx="4408701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636" y="3335188"/>
              <a:ext cx="647828" cy="65192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673835" y="3463897"/>
              <a:ext cx="39356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การค้นหาข้อมูลจากหนังสือในห้องสมุด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48861" y="4255002"/>
            <a:ext cx="4947127" cy="3006829"/>
            <a:chOff x="7000636" y="4100307"/>
            <a:chExt cx="4947127" cy="3006829"/>
          </a:xfrm>
        </p:grpSpPr>
        <p:grpSp>
          <p:nvGrpSpPr>
            <p:cNvPr id="39" name="Group 38"/>
            <p:cNvGrpSpPr/>
            <p:nvPr/>
          </p:nvGrpSpPr>
          <p:grpSpPr>
            <a:xfrm>
              <a:off x="7302630" y="4100307"/>
              <a:ext cx="3789913" cy="2716266"/>
              <a:chOff x="5094514" y="2365960"/>
              <a:chExt cx="3789913" cy="2716266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5094514" y="2365960"/>
                <a:ext cx="3789913" cy="2716266"/>
              </a:xfrm>
              <a:prstGeom prst="roundRect">
                <a:avLst>
                  <a:gd name="adj" fmla="val 153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>
                <a:outerShdw dist="50800" dir="2700000" algn="tl" rotWithShape="0">
                  <a:srgbClr val="2992D2">
                    <a:alpha val="2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3184" y="2387708"/>
                <a:ext cx="532520" cy="191012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071" y="4342020"/>
              <a:ext cx="3603500" cy="2402552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7239663" y="6583916"/>
              <a:ext cx="4708100" cy="449680"/>
            </a:xfrm>
            <a:prstGeom prst="roundRect">
              <a:avLst>
                <a:gd name="adj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636" y="6455207"/>
              <a:ext cx="647828" cy="65192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673835" y="6583916"/>
              <a:ext cx="42739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การค้นหาข้อมูลจากความรู้บนอินเทอร์เน็ต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/>
          <a:stretch/>
        </p:blipFill>
        <p:spPr>
          <a:xfrm>
            <a:off x="0" y="3378732"/>
            <a:ext cx="4217056" cy="4177713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145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>
          <a:xfrm>
            <a:off x="0" y="772886"/>
            <a:ext cx="13322300" cy="67278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9817" y="71757"/>
            <a:ext cx="4507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รูปแบบของแหล่งข้อมูลทุติยภูมิ</a:t>
            </a:r>
            <a:endParaRPr lang="en-US" sz="4000" dirty="0">
              <a:solidFill>
                <a:srgbClr val="2176A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483023" y="1138137"/>
            <a:ext cx="7924759" cy="1576552"/>
            <a:chOff x="232270" y="2714344"/>
            <a:chExt cx="4608264" cy="2456035"/>
          </a:xfrm>
        </p:grpSpPr>
        <p:grpSp>
          <p:nvGrpSpPr>
            <p:cNvPr id="20" name="Group 19"/>
            <p:cNvGrpSpPr/>
            <p:nvPr/>
          </p:nvGrpSpPr>
          <p:grpSpPr>
            <a:xfrm>
              <a:off x="232270" y="2714344"/>
              <a:ext cx="4608264" cy="2456035"/>
              <a:chOff x="232270" y="2714344"/>
              <a:chExt cx="4608264" cy="2456035"/>
            </a:xfrm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grpSpPr>
          <p:sp>
            <p:nvSpPr>
              <p:cNvPr id="28" name="Rounded Rectangle 27"/>
              <p:cNvSpPr/>
              <p:nvPr/>
            </p:nvSpPr>
            <p:spPr>
              <a:xfrm>
                <a:off x="232270" y="3313201"/>
                <a:ext cx="4608264" cy="1857178"/>
              </a:xfrm>
              <a:prstGeom prst="roundRect">
                <a:avLst>
                  <a:gd name="adj" fmla="val 295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 Same Side Corner Rectangle 28"/>
              <p:cNvSpPr/>
              <p:nvPr/>
            </p:nvSpPr>
            <p:spPr>
              <a:xfrm>
                <a:off x="232270" y="2714344"/>
                <a:ext cx="4608264" cy="816955"/>
              </a:xfrm>
              <a:prstGeom prst="round2SameRect">
                <a:avLst>
                  <a:gd name="adj1" fmla="val 30759"/>
                  <a:gd name="adj2" fmla="val 0"/>
                </a:avLst>
              </a:prstGeom>
              <a:solidFill>
                <a:srgbClr val="C1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32270" y="3852452"/>
              <a:ext cx="4608263" cy="982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ข้อมูลที่มีอยู่ภายในองค์กร เช่น ข้อมูลนักเรียน ข้อมูลพนักงาน 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66405" y="2769710"/>
              <a:ext cx="1848639" cy="863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000" b="1" dirty="0">
                  <a:latin typeface="TH SarabunPSK" pitchFamily="34" charset="-34"/>
                  <a:cs typeface="TH SarabunPSK" pitchFamily="34" charset="-34"/>
                </a:rPr>
                <a:t>ข้อมูลจากแหล่งข้อมูลภายใน</a:t>
              </a:r>
              <a:endParaRPr lang="en-US" sz="30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59643" y="3201234"/>
              <a:ext cx="111968" cy="11196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28041" y="3201234"/>
              <a:ext cx="111968" cy="111968"/>
            </a:xfrm>
            <a:prstGeom prst="ellipse">
              <a:avLst/>
            </a:prstGeom>
            <a:solidFill>
              <a:srgbClr val="299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18842" y="3201234"/>
              <a:ext cx="111968" cy="1119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/>
          <a:stretch/>
        </p:blipFill>
        <p:spPr>
          <a:xfrm>
            <a:off x="0" y="3378732"/>
            <a:ext cx="4217056" cy="4177713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905017" y="4136808"/>
            <a:ext cx="7924759" cy="2088857"/>
            <a:chOff x="232270" y="2714344"/>
            <a:chExt cx="4608264" cy="2960097"/>
          </a:xfrm>
        </p:grpSpPr>
        <p:grpSp>
          <p:nvGrpSpPr>
            <p:cNvPr id="55" name="Group 54"/>
            <p:cNvGrpSpPr/>
            <p:nvPr/>
          </p:nvGrpSpPr>
          <p:grpSpPr>
            <a:xfrm>
              <a:off x="232270" y="2714344"/>
              <a:ext cx="4608264" cy="2960097"/>
              <a:chOff x="232270" y="2714344"/>
              <a:chExt cx="4608264" cy="2960097"/>
            </a:xfrm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grpSpPr>
          <p:sp>
            <p:nvSpPr>
              <p:cNvPr id="62" name="Rounded Rectangle 61"/>
              <p:cNvSpPr/>
              <p:nvPr/>
            </p:nvSpPr>
            <p:spPr>
              <a:xfrm>
                <a:off x="232270" y="3313201"/>
                <a:ext cx="4608264" cy="2361240"/>
              </a:xfrm>
              <a:prstGeom prst="roundRect">
                <a:avLst>
                  <a:gd name="adj" fmla="val 295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ound Same Side Corner Rectangle 62"/>
              <p:cNvSpPr/>
              <p:nvPr/>
            </p:nvSpPr>
            <p:spPr>
              <a:xfrm>
                <a:off x="232270" y="2714344"/>
                <a:ext cx="4608264" cy="816955"/>
              </a:xfrm>
              <a:prstGeom prst="round2SameRect">
                <a:avLst>
                  <a:gd name="adj1" fmla="val 30759"/>
                  <a:gd name="adj2" fmla="val 0"/>
                </a:avLst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32270" y="3852452"/>
              <a:ext cx="4608263" cy="1821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500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ข้อมูลจากหน่วยงานอื่นๆ เช่น จากสำนักงานสถิติแห่งชาติ , กรมการอนามัยโลก , กระทรวงสาธารณะสุขแห่งประเทศไทย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66405" y="2769710"/>
              <a:ext cx="1964226" cy="785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000" b="1" dirty="0">
                  <a:latin typeface="TH SarabunPSK" pitchFamily="34" charset="-34"/>
                  <a:cs typeface="TH SarabunPSK" pitchFamily="34" charset="-34"/>
                </a:rPr>
                <a:t>ข้อมูลจากแหล่งข้อมูลภายนอก</a:t>
              </a:r>
              <a:endParaRPr lang="en-US" sz="3000" b="1" dirty="0"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59643" y="3201234"/>
              <a:ext cx="111968" cy="11196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28041" y="3201234"/>
              <a:ext cx="111968" cy="111968"/>
            </a:xfrm>
            <a:prstGeom prst="ellipse">
              <a:avLst/>
            </a:prstGeom>
            <a:solidFill>
              <a:srgbClr val="299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918842" y="3201234"/>
              <a:ext cx="111968" cy="1119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68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>
          <a:xfrm>
            <a:off x="0" y="772886"/>
            <a:ext cx="13322300" cy="67278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9817" y="71757"/>
            <a:ext cx="5522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ข้อดี </a:t>
            </a:r>
            <a:r>
              <a:rPr lang="en-US" sz="4000" b="1" dirty="0">
                <a:solidFill>
                  <a:srgbClr val="2176A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–</a:t>
            </a:r>
            <a:r>
              <a:rPr lang="th-TH" sz="4000" b="1" dirty="0">
                <a:solidFill>
                  <a:srgbClr val="2176A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ข้อเสีย ของแหล่งข้อมูลทุติยภูมิ</a:t>
            </a:r>
            <a:endParaRPr lang="en-US" sz="4000" dirty="0">
              <a:solidFill>
                <a:srgbClr val="2176AB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1912924" y="1492412"/>
            <a:ext cx="4608264" cy="3559783"/>
            <a:chOff x="232270" y="2935389"/>
            <a:chExt cx="4608264" cy="3559783"/>
          </a:xfrm>
        </p:grpSpPr>
        <p:grpSp>
          <p:nvGrpSpPr>
            <p:cNvPr id="20" name="Group 19"/>
            <p:cNvGrpSpPr/>
            <p:nvPr/>
          </p:nvGrpSpPr>
          <p:grpSpPr>
            <a:xfrm>
              <a:off x="232270" y="2935389"/>
              <a:ext cx="4608264" cy="3559783"/>
              <a:chOff x="232270" y="2935389"/>
              <a:chExt cx="4608264" cy="3559783"/>
            </a:xfrm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grpSpPr>
          <p:sp>
            <p:nvSpPr>
              <p:cNvPr id="28" name="Rounded Rectangle 27"/>
              <p:cNvSpPr/>
              <p:nvPr/>
            </p:nvSpPr>
            <p:spPr>
              <a:xfrm>
                <a:off x="232270" y="3172407"/>
                <a:ext cx="4608264" cy="3322765"/>
              </a:xfrm>
              <a:prstGeom prst="roundRect">
                <a:avLst>
                  <a:gd name="adj" fmla="val 295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 Same Side Corner Rectangle 28"/>
              <p:cNvSpPr/>
              <p:nvPr/>
            </p:nvSpPr>
            <p:spPr>
              <a:xfrm>
                <a:off x="232270" y="2935389"/>
                <a:ext cx="4608264" cy="595909"/>
              </a:xfrm>
              <a:prstGeom prst="round2SameRect">
                <a:avLst>
                  <a:gd name="adj1" fmla="val 30759"/>
                  <a:gd name="adj2" fmla="val 0"/>
                </a:avLst>
              </a:prstGeom>
              <a:solidFill>
                <a:srgbClr val="2176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32270" y="3852451"/>
              <a:ext cx="46082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 </a:t>
              </a:r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ไม่ต้องเสียเวลาในการเก็บข้อมูลด้วยตนเอง</a:t>
              </a:r>
            </a:p>
            <a:p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 </a:t>
              </a:r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สามารถนำข้อมูลไปใช้ได้ง่าย</a:t>
              </a:r>
            </a:p>
            <a:p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 </a:t>
              </a:r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ประหยัดค่าใช้จ่ายในการดำเนินการ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81227" y="2995608"/>
              <a:ext cx="6206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ข้อดี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59643" y="3201234"/>
              <a:ext cx="111968" cy="11196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28041" y="3201234"/>
              <a:ext cx="111968" cy="111968"/>
            </a:xfrm>
            <a:prstGeom prst="ellipse">
              <a:avLst/>
            </a:prstGeom>
            <a:solidFill>
              <a:srgbClr val="299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18842" y="3201234"/>
              <a:ext cx="111968" cy="1119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/>
          <a:stretch/>
        </p:blipFill>
        <p:spPr>
          <a:xfrm>
            <a:off x="0" y="3378732"/>
            <a:ext cx="4217056" cy="4177713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662083" y="1474479"/>
            <a:ext cx="4608264" cy="3559783"/>
            <a:chOff x="232270" y="2935389"/>
            <a:chExt cx="4608264" cy="3559783"/>
          </a:xfrm>
        </p:grpSpPr>
        <p:grpSp>
          <p:nvGrpSpPr>
            <p:cNvPr id="44" name="Group 43"/>
            <p:cNvGrpSpPr/>
            <p:nvPr/>
          </p:nvGrpSpPr>
          <p:grpSpPr>
            <a:xfrm>
              <a:off x="232270" y="2935389"/>
              <a:ext cx="4608264" cy="3559783"/>
              <a:chOff x="232270" y="2935389"/>
              <a:chExt cx="4608264" cy="3559783"/>
            </a:xfrm>
            <a:effectLst>
              <a:outerShdw dist="50800" dir="2700000" algn="tl" rotWithShape="0">
                <a:srgbClr val="2992D2">
                  <a:alpha val="25000"/>
                </a:srgbClr>
              </a:outerShdw>
            </a:effectLst>
          </p:grpSpPr>
          <p:sp>
            <p:nvSpPr>
              <p:cNvPr id="52" name="Rounded Rectangle 51"/>
              <p:cNvSpPr/>
              <p:nvPr/>
            </p:nvSpPr>
            <p:spPr>
              <a:xfrm>
                <a:off x="232270" y="3172407"/>
                <a:ext cx="4608264" cy="3322765"/>
              </a:xfrm>
              <a:prstGeom prst="roundRect">
                <a:avLst>
                  <a:gd name="adj" fmla="val 2958"/>
                </a:avLst>
              </a:prstGeom>
              <a:solidFill>
                <a:schemeClr val="bg1"/>
              </a:soli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 Same Side Corner Rectangle 52"/>
              <p:cNvSpPr/>
              <p:nvPr/>
            </p:nvSpPr>
            <p:spPr>
              <a:xfrm>
                <a:off x="232270" y="2935389"/>
                <a:ext cx="4608264" cy="595909"/>
              </a:xfrm>
              <a:prstGeom prst="round2SameRect">
                <a:avLst>
                  <a:gd name="adj1" fmla="val 30759"/>
                  <a:gd name="adj2" fmla="val 0"/>
                </a:avLst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32270" y="3852451"/>
              <a:ext cx="460826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ข้อมูลอาจไม่ตรงตามความต้องการ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ต้องพิจารณาความน่าเชื่อถือของข้อมูล</a:t>
              </a:r>
            </a:p>
            <a:p>
              <a:pPr marL="514350" indent="-514350">
                <a:buAutoNum type="arabicPeriod"/>
              </a:pPr>
              <a:r>
                <a:rPr lang="th-TH" sz="28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อาจจะต้องเสียเวลาในการตรวจสอบข้อมูลกับแหล่งข้อมูลหลายๆ แห่งเพื่อความน่าเชื่อถือ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81227" y="2995608"/>
              <a:ext cx="830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ข้อเสีย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59643" y="3201234"/>
              <a:ext cx="111968" cy="11196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728041" y="3201234"/>
              <a:ext cx="111968" cy="111968"/>
            </a:xfrm>
            <a:prstGeom prst="ellipse">
              <a:avLst/>
            </a:prstGeom>
            <a:solidFill>
              <a:srgbClr val="299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918842" y="3201234"/>
              <a:ext cx="111968" cy="1119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84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pic>
        <p:nvPicPr>
          <p:cNvPr id="5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9899" y="71757"/>
            <a:ext cx="5101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PSK" pitchFamily="34" charset="-34"/>
                <a:cs typeface="TH SarabunPSK" pitchFamily="34" charset="-34"/>
              </a:rPr>
              <a:t>ช่องทางค้นหาข้อมูลบนอินเทอร์เน็ต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6" y="1026730"/>
            <a:ext cx="4524597" cy="245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42" y="1026730"/>
            <a:ext cx="7572812" cy="27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36" y="3894167"/>
            <a:ext cx="84582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562" y="4328950"/>
            <a:ext cx="4226817" cy="236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5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821468" y="1672219"/>
            <a:ext cx="11679364" cy="5724981"/>
          </a:xfrm>
          <a:prstGeom prst="roundRect">
            <a:avLst>
              <a:gd name="adj" fmla="val 2958"/>
            </a:avLst>
          </a:prstGeom>
          <a:solidFill>
            <a:schemeClr val="bg1"/>
          </a:solidFill>
          <a:ln w="12700">
            <a:solidFill>
              <a:schemeClr val="accent5">
                <a:lumMod val="60000"/>
                <a:lumOff val="40000"/>
              </a:schemeClr>
            </a:solidFill>
            <a:prstDash val="sysDash"/>
          </a:ln>
          <a:effectLst>
            <a:outerShdw dist="38100" dir="2700000" algn="tl" rotWithShape="0">
              <a:schemeClr val="accent5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35182" r="53792" b="23025"/>
          <a:stretch/>
        </p:blipFill>
        <p:spPr>
          <a:xfrm>
            <a:off x="5156014" y="5957413"/>
            <a:ext cx="2160265" cy="131448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114296" y="4188037"/>
            <a:ext cx="4378970" cy="1815882"/>
            <a:chOff x="6658987" y="2937149"/>
            <a:chExt cx="4378970" cy="1815882"/>
          </a:xfrm>
        </p:grpSpPr>
        <p:sp>
          <p:nvSpPr>
            <p:cNvPr id="87" name="TextBox 86"/>
            <p:cNvSpPr txBox="1"/>
            <p:nvPr/>
          </p:nvSpPr>
          <p:spPr>
            <a:xfrm>
              <a:off x="6840974" y="2937149"/>
              <a:ext cx="4196983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ข้อมูลต่างๆ ที่ได้ผ่านการเปลี่ยนแปลง</a:t>
              </a:r>
            </a:p>
            <a:p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หรือมีการประมวลผลหรือวิเคราะห์</a:t>
              </a:r>
            </a:p>
            <a:p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สรุปผลด้วยวิธีการต่างๆ แล้วเก็บรวบรวม</a:t>
              </a:r>
            </a:p>
            <a:p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PSK" pitchFamily="34" charset="-34"/>
                  <a:cs typeface="TH SarabunPSK" pitchFamily="34" charset="-34"/>
                </a:rPr>
                <a:t>ไว้ เพื่อนำมาใช้ประโยชน์ตามต้องการ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658987" y="3147959"/>
              <a:ext cx="101600" cy="101600"/>
            </a:xfrm>
            <a:prstGeom prst="ellipse">
              <a:avLst/>
            </a:prstGeom>
            <a:solidFill>
              <a:srgbClr val="217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28057" y="1371601"/>
            <a:ext cx="10666186" cy="1956125"/>
            <a:chOff x="1328057" y="1371601"/>
            <a:chExt cx="10666186" cy="1956125"/>
          </a:xfrm>
          <a:effectLst>
            <a:outerShdw dist="38100" dir="2700000" algn="tl" rotWithShape="0">
              <a:schemeClr val="accent5">
                <a:alpha val="27000"/>
              </a:schemeClr>
            </a:outerShdw>
          </a:effectLst>
        </p:grpSpPr>
        <p:sp>
          <p:nvSpPr>
            <p:cNvPr id="62" name="Rounded Rectangle 61"/>
            <p:cNvSpPr/>
            <p:nvPr/>
          </p:nvSpPr>
          <p:spPr>
            <a:xfrm>
              <a:off x="1328057" y="1371601"/>
              <a:ext cx="10666186" cy="93617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Isosceles Triangle 3"/>
            <p:cNvSpPr/>
            <p:nvPr/>
          </p:nvSpPr>
          <p:spPr>
            <a:xfrm rot="12845636">
              <a:off x="2023479" y="1664238"/>
              <a:ext cx="889954" cy="1663488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21857" y="1557765"/>
              <a:ext cx="84786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ข้อมูล (</a:t>
              </a:r>
              <a:r>
                <a:rPr lang="en-US" sz="40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Data)</a:t>
              </a:r>
              <a:r>
                <a:rPr lang="th-TH" sz="40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และสารสนเทศ </a:t>
              </a:r>
              <a:r>
                <a:rPr lang="en-US" sz="40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(Information) </a:t>
              </a:r>
              <a:r>
                <a:rPr lang="th-TH" sz="4000" b="1" dirty="0">
                  <a:solidFill>
                    <a:schemeClr val="bg1"/>
                  </a:solidFill>
                  <a:latin typeface="TH SarabunPSK" pitchFamily="34" charset="-34"/>
                  <a:cs typeface="TH SarabunPSK" pitchFamily="34" charset="-34"/>
                </a:rPr>
                <a:t>หมายถึงอะไร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32828"/>
          <a:stretch/>
        </p:blipFill>
        <p:spPr>
          <a:xfrm>
            <a:off x="-8468" y="2741668"/>
            <a:ext cx="3045581" cy="4814778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044868" y="3294063"/>
            <a:ext cx="1601563" cy="562944"/>
            <a:chOff x="3200172" y="3156861"/>
            <a:chExt cx="1601563" cy="562944"/>
          </a:xfrm>
        </p:grpSpPr>
        <p:sp>
          <p:nvSpPr>
            <p:cNvPr id="53" name="Round Same Side Corner Rectangle 52"/>
            <p:cNvSpPr/>
            <p:nvPr/>
          </p:nvSpPr>
          <p:spPr>
            <a:xfrm rot="5400000">
              <a:off x="3744112" y="2612921"/>
              <a:ext cx="513683" cy="160156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25408" y="3196585"/>
              <a:ext cx="7665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7609115" y="3269179"/>
            <a:ext cx="0" cy="3863488"/>
          </a:xfrm>
          <a:prstGeom prst="line">
            <a:avLst/>
          </a:prstGeom>
          <a:ln w="12700">
            <a:solidFill>
              <a:srgbClr val="2176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9178224" y="3294063"/>
            <a:ext cx="1601563" cy="562944"/>
            <a:chOff x="3200172" y="3156861"/>
            <a:chExt cx="1601563" cy="562944"/>
          </a:xfrm>
        </p:grpSpPr>
        <p:sp>
          <p:nvSpPr>
            <p:cNvPr id="60" name="Round Same Side Corner Rectangle 59"/>
            <p:cNvSpPr/>
            <p:nvPr/>
          </p:nvSpPr>
          <p:spPr>
            <a:xfrm rot="5400000">
              <a:off x="3744112" y="2612921"/>
              <a:ext cx="513683" cy="1601563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2992D2"/>
            </a:solidFill>
            <a:ln w="12700">
              <a:solidFill>
                <a:srgbClr val="299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388166" y="3196585"/>
              <a:ext cx="1241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สารสนเทศ</a:t>
              </a:r>
              <a:endPara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48535" y="4137237"/>
            <a:ext cx="4319658" cy="1384995"/>
            <a:chOff x="6658987" y="2937149"/>
            <a:chExt cx="4319658" cy="1384995"/>
          </a:xfrm>
        </p:grpSpPr>
        <p:sp>
          <p:nvSpPr>
            <p:cNvPr id="37" name="TextBox 36"/>
            <p:cNvSpPr txBox="1"/>
            <p:nvPr/>
          </p:nvSpPr>
          <p:spPr>
            <a:xfrm>
              <a:off x="6840974" y="2937149"/>
              <a:ext cx="413767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ข้อเท็จจริง หรือเหตุการณ์ที่เกี่ยวข้องกับ</a:t>
              </a:r>
            </a:p>
            <a:p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สิ่งต่างๆ เป็นได้ทั้งตัวเลข ข้อความ ภาพ </a:t>
              </a:r>
            </a:p>
            <a:p>
              <a:r>
                <a:rPr lang="th-TH" sz="28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658987" y="3147959"/>
              <a:ext cx="101600" cy="101600"/>
            </a:xfrm>
            <a:prstGeom prst="ellipse">
              <a:avLst/>
            </a:prstGeom>
            <a:solidFill>
              <a:srgbClr val="217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7279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9899" y="71757"/>
            <a:ext cx="5101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PSK" pitchFamily="34" charset="-34"/>
                <a:cs typeface="TH SarabunPSK" pitchFamily="34" charset="-34"/>
              </a:rPr>
              <a:t>ช่องทางค้นหาข้อมูลบนอินเทอร์เน็ต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08959-7C49-4445-AE7D-F41515155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75" y="1384208"/>
            <a:ext cx="12783023" cy="55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53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6" y="-1"/>
            <a:ext cx="13326626" cy="749622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3322300" cy="75007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9899" y="71757"/>
            <a:ext cx="5101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2176AB"/>
                </a:solidFill>
                <a:latin typeface="TH SarabunPSK" pitchFamily="34" charset="-34"/>
                <a:cs typeface="TH SarabunPSK" pitchFamily="34" charset="-34"/>
              </a:rPr>
              <a:t>ช่องทางค้นหาข้อมูลบนอินเทอร์เน็ต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12A59-1E3C-4AC8-A5A5-9F921572F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51" y="1402100"/>
            <a:ext cx="12766798" cy="54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8" r="699"/>
          <a:stretch/>
        </p:blipFill>
        <p:spPr>
          <a:xfrm>
            <a:off x="-1" y="0"/>
            <a:ext cx="13322301" cy="7467600"/>
          </a:xfrm>
          <a:prstGeom prst="rect">
            <a:avLst/>
          </a:prstGeom>
        </p:spPr>
      </p:pic>
      <p:sp>
        <p:nvSpPr>
          <p:cNvPr id="4" name="Round Single Corner Rectangle 3"/>
          <p:cNvSpPr/>
          <p:nvPr/>
        </p:nvSpPr>
        <p:spPr>
          <a:xfrm>
            <a:off x="2963" y="943390"/>
            <a:ext cx="5045287" cy="695157"/>
          </a:xfrm>
          <a:prstGeom prst="round1Rect">
            <a:avLst>
              <a:gd name="adj" fmla="val 26258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 flipV="1">
            <a:off x="-32" y="1619744"/>
            <a:ext cx="5048281" cy="55380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มนมุมสี่เหลี่ยมผืนผ้าด้านทแยงมุม 24"/>
          <p:cNvSpPr/>
          <p:nvPr/>
        </p:nvSpPr>
        <p:spPr>
          <a:xfrm>
            <a:off x="285773" y="334054"/>
            <a:ext cx="3071071" cy="54886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 rot="10800000" flipV="1">
            <a:off x="-30" y="334057"/>
            <a:ext cx="971580" cy="548862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สี่เหลี่ยมผืนผ้ามุมมน 12"/>
          <p:cNvSpPr/>
          <p:nvPr/>
        </p:nvSpPr>
        <p:spPr>
          <a:xfrm>
            <a:off x="366451" y="5782391"/>
            <a:ext cx="12672424" cy="1321867"/>
          </a:xfrm>
          <a:prstGeom prst="roundRect">
            <a:avLst>
              <a:gd name="adj" fmla="val 4829"/>
            </a:avLst>
          </a:prstGeom>
          <a:solidFill>
            <a:schemeClr val="bg1"/>
          </a:solidFill>
          <a:ln>
            <a:solidFill>
              <a:srgbClr val="2992D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สี่เหลี่ยมผืนผ้า 13"/>
          <p:cNvSpPr/>
          <p:nvPr/>
        </p:nvSpPr>
        <p:spPr>
          <a:xfrm>
            <a:off x="0" y="5922340"/>
            <a:ext cx="13322300" cy="402162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876614" y="5932297"/>
            <a:ext cx="2312789" cy="44312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9092" y="1064143"/>
            <a:ext cx="4913530" cy="637023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>
              <a:lnSpc>
                <a:spcPct val="70000"/>
              </a:lnSpc>
            </a:pPr>
            <a:r>
              <a:rPr lang="th-TH" sz="4800" b="1" dirty="0">
                <a:solidFill>
                  <a:srgbClr val="2992D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เทคโนโลยีการจัดการข้อมูล</a:t>
            </a:r>
          </a:p>
        </p:txBody>
      </p:sp>
      <p:sp>
        <p:nvSpPr>
          <p:cNvPr id="2" name="Rectangle 1"/>
          <p:cNvSpPr/>
          <p:nvPr/>
        </p:nvSpPr>
        <p:spPr>
          <a:xfrm>
            <a:off x="876614" y="6337969"/>
            <a:ext cx="11977075" cy="766289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รวบรวม วิเคราะห์ข้อมูล และใช้ความรู้ด้านวิทยาการคอมพิวเตอร์ </a:t>
            </a:r>
            <a:r>
              <a:rPr lang="th-TH" sz="21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สื่อดิ</a:t>
            </a:r>
            <a:r>
              <a:rPr lang="th-TH" sz="21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จิทัล เทคโนโลยีสารสนเทศในการแก้ปัญหา หรือเพิ่มมูลค่าให้กับบริการหรือผลิตภัณฑ์ที่ใช้ในชีวิตจริงอย่างสร้างสรรค์</a:t>
            </a:r>
          </a:p>
        </p:txBody>
      </p:sp>
      <p:sp>
        <p:nvSpPr>
          <p:cNvPr id="29" name="มนมุมสี่เหลี่ยมผืนผ้าด้านทแยงมุม 24"/>
          <p:cNvSpPr/>
          <p:nvPr/>
        </p:nvSpPr>
        <p:spPr>
          <a:xfrm>
            <a:off x="2558343" y="199349"/>
            <a:ext cx="994481" cy="68357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2176A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6090" y="2156347"/>
            <a:ext cx="4974129" cy="193899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1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ฐานข้อมูล</a:t>
            </a:r>
            <a:endParaRPr lang="en-US" sz="1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54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lowchart: Process 16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591180" y="997236"/>
            <a:ext cx="811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“ฐานข้อมูล คือ การจัดเก็บและบริหารข้อมูลอย่างเป็นระบบและง่ายต่อการเข้าถึง”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16400"/>
            <a:ext cx="2463204" cy="438159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16399"/>
            <a:ext cx="2463204" cy="438159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 ฐานข้อมูล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 descr="ผลการค้นหารูปภาพสำหรับ ฐานข้อมูล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13" y="2214347"/>
            <a:ext cx="10504139" cy="452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7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ound Same Side Corner Rectangle 2"/>
          <p:cNvSpPr/>
          <p:nvPr/>
        </p:nvSpPr>
        <p:spPr>
          <a:xfrm rot="10800000">
            <a:off x="567065" y="893135"/>
            <a:ext cx="12160107" cy="6145618"/>
          </a:xfrm>
          <a:prstGeom prst="round2SameRect">
            <a:avLst>
              <a:gd name="adj1" fmla="val 7151"/>
              <a:gd name="adj2" fmla="val 0"/>
            </a:avLst>
          </a:prstGeom>
          <a:solidFill>
            <a:schemeClr val="bg1"/>
          </a:solidFill>
          <a:ln>
            <a:solidFill>
              <a:srgbClr val="67D34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 ฐานข้อมูล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ound Same Side Corner Rectangle 3"/>
          <p:cNvSpPr/>
          <p:nvPr/>
        </p:nvSpPr>
        <p:spPr>
          <a:xfrm>
            <a:off x="567065" y="372490"/>
            <a:ext cx="3415888" cy="520644"/>
          </a:xfrm>
          <a:prstGeom prst="round2SameRect">
            <a:avLst/>
          </a:prstGeom>
          <a:solidFill>
            <a:srgbClr val="67D34D"/>
          </a:solidFill>
          <a:ln>
            <a:solidFill>
              <a:srgbClr val="67D3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684028" y="352178"/>
            <a:ext cx="3185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ประโยชน์ของฐานข้อมูล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045866" y="3153398"/>
            <a:ext cx="5027135" cy="1465576"/>
            <a:chOff x="7045866" y="3153398"/>
            <a:chExt cx="5027135" cy="1465576"/>
          </a:xfrm>
        </p:grpSpPr>
        <p:grpSp>
          <p:nvGrpSpPr>
            <p:cNvPr id="50" name="Group 49"/>
            <p:cNvGrpSpPr/>
            <p:nvPr/>
          </p:nvGrpSpPr>
          <p:grpSpPr>
            <a:xfrm>
              <a:off x="7045866" y="3236743"/>
              <a:ext cx="5027135" cy="1382231"/>
              <a:chOff x="1616148" y="1350335"/>
              <a:chExt cx="5027135" cy="1382231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1616148" y="1594883"/>
                <a:ext cx="5027135" cy="113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2" name="Snip Same Side Corner Rectangle 51"/>
              <p:cNvSpPr/>
              <p:nvPr/>
            </p:nvSpPr>
            <p:spPr>
              <a:xfrm rot="10800000">
                <a:off x="1754372" y="1350335"/>
                <a:ext cx="1222744" cy="1071478"/>
              </a:xfrm>
              <a:prstGeom prst="snip2Same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3" name="L-Shape 52"/>
              <p:cNvSpPr/>
              <p:nvPr/>
            </p:nvSpPr>
            <p:spPr>
              <a:xfrm flipH="1">
                <a:off x="6209910" y="2299193"/>
                <a:ext cx="433373" cy="433373"/>
              </a:xfrm>
              <a:prstGeom prst="corne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983201" y="1873786"/>
                <a:ext cx="357501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รักษาความเชื่อถือได้ของข้อมูล</a:t>
                </a:r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1" t="22435" r="68962" b="54388"/>
            <a:stretch/>
          </p:blipFill>
          <p:spPr>
            <a:xfrm>
              <a:off x="7120584" y="3153398"/>
              <a:ext cx="1222744" cy="1191571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1260250" y="2422021"/>
            <a:ext cx="5027135" cy="1442278"/>
            <a:chOff x="1260250" y="2422021"/>
            <a:chExt cx="5027135" cy="1442278"/>
          </a:xfrm>
        </p:grpSpPr>
        <p:grpSp>
          <p:nvGrpSpPr>
            <p:cNvPr id="20" name="Group 19"/>
            <p:cNvGrpSpPr/>
            <p:nvPr/>
          </p:nvGrpSpPr>
          <p:grpSpPr>
            <a:xfrm>
              <a:off x="1260250" y="2482068"/>
              <a:ext cx="5027135" cy="1382231"/>
              <a:chOff x="1616148" y="1350335"/>
              <a:chExt cx="5027135" cy="138223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616148" y="1594883"/>
                <a:ext cx="5027135" cy="113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Snip Same Side Corner Rectangle 16"/>
              <p:cNvSpPr/>
              <p:nvPr/>
            </p:nvSpPr>
            <p:spPr>
              <a:xfrm rot="10800000">
                <a:off x="1754372" y="1350335"/>
                <a:ext cx="1222744" cy="1071478"/>
              </a:xfrm>
              <a:prstGeom prst="snip2Same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L-Shape 17"/>
              <p:cNvSpPr/>
              <p:nvPr/>
            </p:nvSpPr>
            <p:spPr>
              <a:xfrm flipH="1">
                <a:off x="6209910" y="2299193"/>
                <a:ext cx="433373" cy="433373"/>
              </a:xfrm>
              <a:prstGeom prst="corner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554675" y="1873786"/>
                <a:ext cx="243207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ข้อมูลมีความถูกต้อง</a:t>
                </a:r>
              </a:p>
            </p:txBody>
          </p:sp>
        </p:grpSp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15" t="24299" r="13978" b="52524"/>
            <a:stretch/>
          </p:blipFill>
          <p:spPr>
            <a:xfrm>
              <a:off x="1398560" y="2422021"/>
              <a:ext cx="1222744" cy="1191571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7045865" y="4720066"/>
            <a:ext cx="5027135" cy="1408258"/>
            <a:chOff x="7045865" y="4720066"/>
            <a:chExt cx="5027135" cy="1408258"/>
          </a:xfrm>
        </p:grpSpPr>
        <p:grpSp>
          <p:nvGrpSpPr>
            <p:cNvPr id="61" name="Group 60"/>
            <p:cNvGrpSpPr/>
            <p:nvPr/>
          </p:nvGrpSpPr>
          <p:grpSpPr>
            <a:xfrm>
              <a:off x="7045865" y="4746093"/>
              <a:ext cx="5027135" cy="1382231"/>
              <a:chOff x="1616148" y="1350335"/>
              <a:chExt cx="5027135" cy="1382231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1616148" y="1594883"/>
                <a:ext cx="5027135" cy="113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F63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Snip Same Side Corner Rectangle 62"/>
              <p:cNvSpPr/>
              <p:nvPr/>
            </p:nvSpPr>
            <p:spPr>
              <a:xfrm rot="10800000">
                <a:off x="1754372" y="1350335"/>
                <a:ext cx="1222744" cy="1071478"/>
              </a:xfrm>
              <a:prstGeom prst="snip2SameRect">
                <a:avLst/>
              </a:prstGeom>
              <a:solidFill>
                <a:srgbClr val="7F63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4" name="L-Shape 63"/>
              <p:cNvSpPr/>
              <p:nvPr/>
            </p:nvSpPr>
            <p:spPr>
              <a:xfrm flipH="1">
                <a:off x="6209910" y="2299193"/>
                <a:ext cx="433373" cy="433373"/>
              </a:xfrm>
              <a:prstGeom prst="corner">
                <a:avLst/>
              </a:prstGeom>
              <a:solidFill>
                <a:srgbClr val="7F63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247543" y="1873786"/>
                <a:ext cx="318308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เกิดความอิสระของข้อมูล</a:t>
                </a:r>
              </a:p>
            </p:txBody>
          </p:sp>
        </p:grpSp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64" t="47272" r="43129" b="29551"/>
            <a:stretch/>
          </p:blipFill>
          <p:spPr>
            <a:xfrm>
              <a:off x="7113187" y="4720066"/>
              <a:ext cx="1222744" cy="119157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260250" y="3908073"/>
            <a:ext cx="5027135" cy="1465576"/>
            <a:chOff x="1260250" y="3908073"/>
            <a:chExt cx="5027135" cy="1465576"/>
          </a:xfrm>
        </p:grpSpPr>
        <p:grpSp>
          <p:nvGrpSpPr>
            <p:cNvPr id="45" name="Group 44"/>
            <p:cNvGrpSpPr/>
            <p:nvPr/>
          </p:nvGrpSpPr>
          <p:grpSpPr>
            <a:xfrm>
              <a:off x="1260250" y="3991418"/>
              <a:ext cx="5027135" cy="1382231"/>
              <a:chOff x="1616148" y="1350335"/>
              <a:chExt cx="5027135" cy="1382231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616148" y="1594883"/>
                <a:ext cx="5027135" cy="113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7" name="Snip Same Side Corner Rectangle 46"/>
              <p:cNvSpPr/>
              <p:nvPr/>
            </p:nvSpPr>
            <p:spPr>
              <a:xfrm rot="10800000">
                <a:off x="1754372" y="1350335"/>
                <a:ext cx="1222744" cy="1071478"/>
              </a:xfrm>
              <a:prstGeom prst="snip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8" name="L-Shape 47"/>
              <p:cNvSpPr/>
              <p:nvPr/>
            </p:nvSpPr>
            <p:spPr>
              <a:xfrm flipH="1">
                <a:off x="6209910" y="2299193"/>
                <a:ext cx="433373" cy="433373"/>
              </a:xfrm>
              <a:prstGeom prst="corne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307252" y="1873786"/>
                <a:ext cx="295144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ความปลอดภัยของข้อมูล</a:t>
                </a:r>
              </a:p>
            </p:txBody>
          </p:sp>
        </p:grpSp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" t="55686" r="71509" b="21137"/>
            <a:stretch/>
          </p:blipFill>
          <p:spPr>
            <a:xfrm>
              <a:off x="1409193" y="3908073"/>
              <a:ext cx="1222744" cy="119157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260248" y="889750"/>
            <a:ext cx="5027135" cy="1465199"/>
            <a:chOff x="1260248" y="889750"/>
            <a:chExt cx="5027135" cy="1465199"/>
          </a:xfrm>
        </p:grpSpPr>
        <p:grpSp>
          <p:nvGrpSpPr>
            <p:cNvPr id="66" name="Group 65"/>
            <p:cNvGrpSpPr/>
            <p:nvPr/>
          </p:nvGrpSpPr>
          <p:grpSpPr>
            <a:xfrm>
              <a:off x="1260248" y="972718"/>
              <a:ext cx="5027135" cy="1382231"/>
              <a:chOff x="1616148" y="1350335"/>
              <a:chExt cx="5027135" cy="1382231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1616148" y="1594883"/>
                <a:ext cx="5027135" cy="113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Snip Same Side Corner Rectangle 68"/>
              <p:cNvSpPr/>
              <p:nvPr/>
            </p:nvSpPr>
            <p:spPr>
              <a:xfrm rot="10800000">
                <a:off x="1754372" y="1350335"/>
                <a:ext cx="1222744" cy="1071478"/>
              </a:xfrm>
              <a:prstGeom prst="snip2Same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L-Shape 69"/>
              <p:cNvSpPr/>
              <p:nvPr/>
            </p:nvSpPr>
            <p:spPr>
              <a:xfrm flipH="1">
                <a:off x="6209910" y="2299193"/>
                <a:ext cx="433373" cy="433373"/>
              </a:xfrm>
              <a:prstGeom prst="corne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808326" y="1873786"/>
                <a:ext cx="197522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ลดความซ้ำซ้อน</a:t>
                </a:r>
              </a:p>
            </p:txBody>
          </p:sp>
        </p:grpSp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09" t="70366" r="40780" b="6457"/>
            <a:stretch/>
          </p:blipFill>
          <p:spPr>
            <a:xfrm>
              <a:off x="1464831" y="889750"/>
              <a:ext cx="1109306" cy="119157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260249" y="5428436"/>
            <a:ext cx="5065236" cy="1454566"/>
            <a:chOff x="1260249" y="5428436"/>
            <a:chExt cx="5065236" cy="1454566"/>
          </a:xfrm>
        </p:grpSpPr>
        <p:grpSp>
          <p:nvGrpSpPr>
            <p:cNvPr id="55" name="Group 54"/>
            <p:cNvGrpSpPr/>
            <p:nvPr/>
          </p:nvGrpSpPr>
          <p:grpSpPr>
            <a:xfrm>
              <a:off x="1260249" y="5500771"/>
              <a:ext cx="5065236" cy="1382231"/>
              <a:chOff x="1616148" y="1350335"/>
              <a:chExt cx="5065236" cy="1382231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1616148" y="1594883"/>
                <a:ext cx="5027135" cy="113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6234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7" name="Snip Same Side Corner Rectangle 56"/>
              <p:cNvSpPr/>
              <p:nvPr/>
            </p:nvSpPr>
            <p:spPr>
              <a:xfrm rot="10800000">
                <a:off x="1754372" y="1350335"/>
                <a:ext cx="1222744" cy="1071478"/>
              </a:xfrm>
              <a:prstGeom prst="snip2SameRect">
                <a:avLst/>
              </a:prstGeom>
              <a:solidFill>
                <a:srgbClr val="623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9" name="L-Shape 58"/>
              <p:cNvSpPr/>
              <p:nvPr/>
            </p:nvSpPr>
            <p:spPr>
              <a:xfrm flipH="1">
                <a:off x="6209910" y="2299193"/>
                <a:ext cx="433373" cy="433373"/>
              </a:xfrm>
              <a:prstGeom prst="corner">
                <a:avLst/>
              </a:prstGeom>
              <a:solidFill>
                <a:srgbClr val="6234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930036" y="1873786"/>
                <a:ext cx="37513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หลีกเลี่ยงความขัดแย้งของข้อมูล</a:t>
                </a:r>
              </a:p>
            </p:txBody>
          </p:sp>
        </p:grpSp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97" t="68937" r="5992" b="7886"/>
            <a:stretch/>
          </p:blipFill>
          <p:spPr>
            <a:xfrm>
              <a:off x="1465912" y="5428436"/>
              <a:ext cx="1109306" cy="1191571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7045866" y="1727392"/>
            <a:ext cx="5027135" cy="1382232"/>
            <a:chOff x="7045866" y="1727392"/>
            <a:chExt cx="5027135" cy="1382232"/>
          </a:xfrm>
        </p:grpSpPr>
        <p:grpSp>
          <p:nvGrpSpPr>
            <p:cNvPr id="37" name="Group 36"/>
            <p:cNvGrpSpPr/>
            <p:nvPr/>
          </p:nvGrpSpPr>
          <p:grpSpPr>
            <a:xfrm>
              <a:off x="7045866" y="1727393"/>
              <a:ext cx="5027135" cy="1382231"/>
              <a:chOff x="1616148" y="1350335"/>
              <a:chExt cx="5027135" cy="1382231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616148" y="1594883"/>
                <a:ext cx="5027135" cy="11376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Snip Same Side Corner Rectangle 38"/>
              <p:cNvSpPr/>
              <p:nvPr/>
            </p:nvSpPr>
            <p:spPr>
              <a:xfrm rot="10800000">
                <a:off x="1754372" y="1350335"/>
                <a:ext cx="1222744" cy="1071478"/>
              </a:xfrm>
              <a:prstGeom prst="snip2Same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1" name="L-Shape 40"/>
              <p:cNvSpPr/>
              <p:nvPr/>
            </p:nvSpPr>
            <p:spPr>
              <a:xfrm flipH="1">
                <a:off x="6209910" y="2299193"/>
                <a:ext cx="433373" cy="433373"/>
              </a:xfrm>
              <a:prstGeom prst="corne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464106" y="1873786"/>
                <a:ext cx="261321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3200" b="1" dirty="0">
                    <a:latin typeface="TH Sarabun New" pitchFamily="34" charset="-34"/>
                    <a:cs typeface="TH Sarabun New" pitchFamily="34" charset="-34"/>
                  </a:rPr>
                  <a:t>เป็นมาตรฐานเดียวกัน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5" t="3368" r="50000" b="76766"/>
            <a:stretch/>
          </p:blipFill>
          <p:spPr>
            <a:xfrm>
              <a:off x="7341957" y="1727392"/>
              <a:ext cx="987149" cy="999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18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lowchart: Process 16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994890" y="997236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ระบบจัดการฐานข้อมูล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(DBMS)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16400"/>
            <a:ext cx="2463204" cy="438159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16399"/>
            <a:ext cx="2463204" cy="438159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 ฐานข้อมูล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9037" y="1769735"/>
            <a:ext cx="4697455" cy="4928271"/>
          </a:xfrm>
        </p:spPr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ระบบจัดการฐานข้อมูล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(Database Management System : DBMS)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ทำหน้าที่ในการบริหารจัดการฐานข้อมูลให้มีความสะดวกและปลอดภัย โดยมีองค์ประกอบดังนี้</a:t>
            </a:r>
            <a:endParaRPr lang="en-US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25" y="1956541"/>
            <a:ext cx="6525475" cy="5121259"/>
          </a:xfrm>
          <a:prstGeom prst="rect">
            <a:avLst/>
          </a:prstGeom>
          <a:noFill/>
          <a:ln w="38100">
            <a:solidFill>
              <a:srgbClr val="67D3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180164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lowchart: Process 16"/>
          <p:cNvSpPr/>
          <p:nvPr/>
        </p:nvSpPr>
        <p:spPr>
          <a:xfrm>
            <a:off x="0" y="1134376"/>
            <a:ext cx="13322300" cy="759011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720835" y="1252271"/>
            <a:ext cx="3607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เครื่องมือที่ใช้ในการจัดการฐานข้อมูล</a:t>
            </a:r>
          </a:p>
        </p:txBody>
      </p:sp>
      <p:sp>
        <p:nvSpPr>
          <p:cNvPr id="2" name="Pentagon 1"/>
          <p:cNvSpPr/>
          <p:nvPr/>
        </p:nvSpPr>
        <p:spPr>
          <a:xfrm>
            <a:off x="163406" y="1198565"/>
            <a:ext cx="2463204" cy="579625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0663" y="1231359"/>
            <a:ext cx="2463204" cy="579626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5" y="-100911"/>
            <a:ext cx="3385295" cy="109814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6" y="-101260"/>
            <a:ext cx="3119213" cy="95455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26" name="Picture 2" descr="บทที่ 9 การประยุกต์ใช้โปรแกรมจัดการฐานข้อมูลด้วยโปรแกรม Microsoft Access -  เทคโนโลยีสารสนเทศเพื่อการจัดการอาชีพ">
            <a:extLst>
              <a:ext uri="{FF2B5EF4-FFF2-40B4-BE49-F238E27FC236}">
                <a16:creationId xmlns:a16="http://schemas.microsoft.com/office/drawing/2014/main" id="{2CD445E3-3BC8-4DC8-882A-200187AE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880" y="2235914"/>
            <a:ext cx="4462863" cy="172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racle คืออะไร ออราเคิลโปรแกรมจัดการฐานข้อมูล">
            <a:extLst>
              <a:ext uri="{FF2B5EF4-FFF2-40B4-BE49-F238E27FC236}">
                <a16:creationId xmlns:a16="http://schemas.microsoft.com/office/drawing/2014/main" id="{FAF52988-4771-65F6-552E-249315DD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6" y="4076122"/>
            <a:ext cx="2361772" cy="30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hpMyAdmin คืออะไร พีเอชพี แอดมิน คือโปรแกรมจัดการฐานข้อมูล Mysql">
            <a:extLst>
              <a:ext uri="{FF2B5EF4-FFF2-40B4-BE49-F238E27FC236}">
                <a16:creationId xmlns:a16="http://schemas.microsoft.com/office/drawing/2014/main" id="{AE6A6400-4569-0A9E-11AF-19BB4915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9" y="4605539"/>
            <a:ext cx="4008102" cy="24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icrosoft SQL Server และ SqlClient รองรับการใช้ TLS 1.2 แล้ว – TechTalkThai">
            <a:extLst>
              <a:ext uri="{FF2B5EF4-FFF2-40B4-BE49-F238E27FC236}">
                <a16:creationId xmlns:a16="http://schemas.microsoft.com/office/drawing/2014/main" id="{50319952-A1E2-8C64-CA48-DCE1E7AC3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r="19395"/>
          <a:stretch/>
        </p:blipFill>
        <p:spPr bwMode="auto">
          <a:xfrm>
            <a:off x="8947931" y="2147972"/>
            <a:ext cx="366888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ek 9: Google Summer of Code' 17 with phpmyadmin | by Manish Bisht | Medium">
            <a:extLst>
              <a:ext uri="{FF2B5EF4-FFF2-40B4-BE49-F238E27FC236}">
                <a16:creationId xmlns:a16="http://schemas.microsoft.com/office/drawing/2014/main" id="{C8DD3FB7-607D-A5B4-7951-C3F54805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200" y="5260058"/>
            <a:ext cx="3470355" cy="17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42961D-048D-8D0A-3E29-C509EAD6124C}"/>
              </a:ext>
            </a:extLst>
          </p:cNvPr>
          <p:cNvSpPr txBox="1"/>
          <p:nvPr/>
        </p:nvSpPr>
        <p:spPr>
          <a:xfrm>
            <a:off x="5003010" y="-127193"/>
            <a:ext cx="31998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ตัวอย่างโปรแกรมจัดการฐานข้อมูล</a:t>
            </a:r>
          </a:p>
        </p:txBody>
      </p:sp>
    </p:spTree>
    <p:extLst>
      <p:ext uri="{BB962C8B-B14F-4D97-AF65-F5344CB8AC3E}">
        <p14:creationId xmlns:p14="http://schemas.microsoft.com/office/powerpoint/2010/main" val="3605706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lowchart: Process 16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171750" y="997236"/>
            <a:ext cx="4951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องค์ประกอบของระบบจัดการฐานข้อมูล </a:t>
            </a:r>
            <a:r>
              <a:rPr lang="en-US" sz="2800" b="1" dirty="0">
                <a:latin typeface="TH Sarabun New" pitchFamily="34" charset="-34"/>
                <a:cs typeface="TH Sarabun New" pitchFamily="34" charset="-34"/>
              </a:rPr>
              <a:t>(DBMS)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16400"/>
            <a:ext cx="2463204" cy="438159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16399"/>
            <a:ext cx="2463204" cy="438159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 ฐานข้อมูล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51" y="1454559"/>
            <a:ext cx="9019597" cy="569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812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lowchart: Process 16"/>
          <p:cNvSpPr/>
          <p:nvPr/>
        </p:nvSpPr>
        <p:spPr>
          <a:xfrm>
            <a:off x="0" y="946297"/>
            <a:ext cx="13322300" cy="143593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711433" y="997236"/>
            <a:ext cx="78726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ระบบจัดการฐานข้อมูลเชิงสัมพันธ์ คือ การจัดเก็บข้อมูลในลักษณะตาราง </a:t>
            </a:r>
          </a:p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โดยประกอบด้วยแถว และ คอลัมน์ ซึ่งข้อมูลที่จัดเก็บในตารางจะมีความสัมพันธ์</a:t>
            </a:r>
          </a:p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ซึ่งกันและกัน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84640"/>
            <a:ext cx="2463204" cy="1167242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84638"/>
            <a:ext cx="2463204" cy="1167243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 ฐานข้อมูล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0" name="Picture 2" descr="table_of_rel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r="56593" b="57367"/>
          <a:stretch/>
        </p:blipFill>
        <p:spPr bwMode="auto">
          <a:xfrm>
            <a:off x="3739272" y="2550023"/>
            <a:ext cx="6230100" cy="39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81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lowchart: Process 16"/>
          <p:cNvSpPr/>
          <p:nvPr/>
        </p:nvSpPr>
        <p:spPr>
          <a:xfrm>
            <a:off x="0" y="946297"/>
            <a:ext cx="13322300" cy="143593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711433" y="997236"/>
            <a:ext cx="78726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ระบบจัดการฐานข้อมูลเชิงสัมพันธ์ คือ การจัดเก็บข้อมูลในลักษณะตาราง </a:t>
            </a:r>
          </a:p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โดยประกอบด้วยแถว และ คอลัมน์ ซึ่งข้อมูลที่จัดเก็บในตารางจะมีความสัมพันธ์</a:t>
            </a:r>
          </a:p>
          <a:p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ซึ่งกันและกัน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84640"/>
            <a:ext cx="2463204" cy="1167242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84638"/>
            <a:ext cx="2463204" cy="1167243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 ฐานข้อมูล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74" name="Picture 2" descr="table_of_re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48" y="2290706"/>
            <a:ext cx="8797355" cy="51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498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5192225" y="-100909"/>
            <a:ext cx="2931047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305641" y="-101258"/>
            <a:ext cx="2700669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852997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 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632850" y="997236"/>
            <a:ext cx="8029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“ข้อมูล คือ ข้อเท็จจริงหรือเหตุการณ์ที่เกี่ยวข้องกับสิ่งต่าง ๆ ที่มีการรวบรวมไว้”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102491" y="1919280"/>
            <a:ext cx="3114165" cy="3114165"/>
            <a:chOff x="5102491" y="1919280"/>
            <a:chExt cx="3114165" cy="3114165"/>
          </a:xfrm>
        </p:grpSpPr>
        <p:sp>
          <p:nvSpPr>
            <p:cNvPr id="25" name="Snip Same Side Corner Rectangle 24"/>
            <p:cNvSpPr/>
            <p:nvPr/>
          </p:nvSpPr>
          <p:spPr>
            <a:xfrm>
              <a:off x="5102491" y="1919280"/>
              <a:ext cx="3114165" cy="3114165"/>
            </a:xfrm>
            <a:prstGeom prst="snip2SameRect">
              <a:avLst>
                <a:gd name="adj1" fmla="val 50000"/>
                <a:gd name="adj2" fmla="val 50000"/>
              </a:avLst>
            </a:prstGeom>
            <a:solidFill>
              <a:srgbClr val="E1F2CE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540" y="2910441"/>
              <a:ext cx="2446776" cy="113184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323707" y="4131345"/>
              <a:ext cx="654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เสียง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330905" y="1919280"/>
            <a:ext cx="3114165" cy="3114165"/>
            <a:chOff x="8330905" y="1919280"/>
            <a:chExt cx="3114165" cy="3114165"/>
          </a:xfrm>
        </p:grpSpPr>
        <p:sp>
          <p:nvSpPr>
            <p:cNvPr id="57" name="Snip Same Side Corner Rectangle 56"/>
            <p:cNvSpPr/>
            <p:nvPr/>
          </p:nvSpPr>
          <p:spPr>
            <a:xfrm>
              <a:off x="8330905" y="1919280"/>
              <a:ext cx="3114165" cy="3114165"/>
            </a:xfrm>
            <a:prstGeom prst="snip2SameRect">
              <a:avLst>
                <a:gd name="adj1" fmla="val 50000"/>
                <a:gd name="adj2" fmla="val 50000"/>
              </a:avLst>
            </a:prstGeom>
            <a:solidFill>
              <a:srgbClr val="FFD9D9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2567" y="2497549"/>
              <a:ext cx="1293371" cy="160553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9438185" y="4131345"/>
              <a:ext cx="8996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ภาพนิ่ง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716698" y="3528092"/>
            <a:ext cx="3114165" cy="3114165"/>
            <a:chOff x="6716698" y="3528092"/>
            <a:chExt cx="3114165" cy="3114165"/>
          </a:xfrm>
        </p:grpSpPr>
        <p:sp>
          <p:nvSpPr>
            <p:cNvPr id="55" name="Snip Same Side Corner Rectangle 54"/>
            <p:cNvSpPr/>
            <p:nvPr/>
          </p:nvSpPr>
          <p:spPr>
            <a:xfrm>
              <a:off x="6716698" y="3528092"/>
              <a:ext cx="3114165" cy="3114165"/>
            </a:xfrm>
            <a:prstGeom prst="snip2SameRect">
              <a:avLst>
                <a:gd name="adj1" fmla="val 50000"/>
                <a:gd name="adj2" fmla="val 50000"/>
              </a:avLst>
            </a:prstGeom>
            <a:solidFill>
              <a:srgbClr val="FFEEB9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430981" y="5407138"/>
              <a:ext cx="1672253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ภาพเคลื่อนไหว</a:t>
              </a: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2481" y="4150765"/>
              <a:ext cx="1447986" cy="1225880"/>
            </a:xfrm>
            <a:prstGeom prst="rect">
              <a:avLst/>
            </a:prstGeom>
            <a:effectLst/>
          </p:spPr>
        </p:pic>
      </p:grpSp>
      <p:grpSp>
        <p:nvGrpSpPr>
          <p:cNvPr id="53" name="Group 52"/>
          <p:cNvGrpSpPr/>
          <p:nvPr/>
        </p:nvGrpSpPr>
        <p:grpSpPr>
          <a:xfrm>
            <a:off x="3488284" y="3528092"/>
            <a:ext cx="3114165" cy="3114165"/>
            <a:chOff x="3488284" y="3528092"/>
            <a:chExt cx="3114165" cy="3114165"/>
          </a:xfrm>
        </p:grpSpPr>
        <p:sp>
          <p:nvSpPr>
            <p:cNvPr id="54" name="Snip Same Side Corner Rectangle 53"/>
            <p:cNvSpPr/>
            <p:nvPr/>
          </p:nvSpPr>
          <p:spPr>
            <a:xfrm>
              <a:off x="3488284" y="3528092"/>
              <a:ext cx="3114165" cy="3114165"/>
            </a:xfrm>
            <a:prstGeom prst="snip2SameRect">
              <a:avLst>
                <a:gd name="adj1" fmla="val 50000"/>
                <a:gd name="adj2" fmla="val 50000"/>
              </a:avLst>
            </a:prstGeom>
            <a:solidFill>
              <a:srgbClr val="C9F1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628424" y="5407138"/>
              <a:ext cx="8338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ตัวเลข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134" y="4288793"/>
              <a:ext cx="1942915" cy="109848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874077" y="1919280"/>
            <a:ext cx="3114165" cy="3114165"/>
            <a:chOff x="1874077" y="1919280"/>
            <a:chExt cx="3114165" cy="3114165"/>
          </a:xfrm>
        </p:grpSpPr>
        <p:sp>
          <p:nvSpPr>
            <p:cNvPr id="56" name="Snip Same Side Corner Rectangle 55"/>
            <p:cNvSpPr/>
            <p:nvPr/>
          </p:nvSpPr>
          <p:spPr>
            <a:xfrm>
              <a:off x="1874077" y="1919280"/>
              <a:ext cx="3114165" cy="3114165"/>
            </a:xfrm>
            <a:prstGeom prst="snip2SameRect">
              <a:avLst>
                <a:gd name="adj1" fmla="val 50000"/>
                <a:gd name="adj2" fmla="val 50000"/>
              </a:avLst>
            </a:prstGeom>
            <a:solidFill>
              <a:srgbClr val="B9E1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82932" y="4131345"/>
              <a:ext cx="1032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800" b="1" dirty="0">
                  <a:latin typeface="TH Sarabun New" pitchFamily="34" charset="-34"/>
                  <a:cs typeface="TH Sarabun New" pitchFamily="34" charset="-34"/>
                </a:rPr>
                <a:t>ตัวอักษร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6221" y="2296633"/>
              <a:ext cx="1850894" cy="1850894"/>
            </a:xfrm>
            <a:prstGeom prst="rect">
              <a:avLst/>
            </a:prstGeom>
          </p:spPr>
        </p:pic>
      </p:grpSp>
      <p:sp>
        <p:nvSpPr>
          <p:cNvPr id="2" name="Pentagon 1"/>
          <p:cNvSpPr/>
          <p:nvPr/>
        </p:nvSpPr>
        <p:spPr>
          <a:xfrm>
            <a:off x="169646" y="1016400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16399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4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525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lowchart: Process 16"/>
          <p:cNvSpPr/>
          <p:nvPr/>
        </p:nvSpPr>
        <p:spPr>
          <a:xfrm>
            <a:off x="0" y="946297"/>
            <a:ext cx="13322300" cy="896151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711433" y="997236"/>
            <a:ext cx="774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ตัวอย่าง การลดความซ้ำซ้อนในการเก็บข้อมูลโดยใช้ระบบจัดการข้อมูลเชิงสัมพันธ์</a:t>
            </a:r>
          </a:p>
        </p:txBody>
      </p:sp>
      <p:sp>
        <p:nvSpPr>
          <p:cNvPr id="2" name="Pentagon 1"/>
          <p:cNvSpPr/>
          <p:nvPr/>
        </p:nvSpPr>
        <p:spPr>
          <a:xfrm>
            <a:off x="169646" y="1084640"/>
            <a:ext cx="2463204" cy="579625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84638"/>
            <a:ext cx="2463204" cy="579626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 ฐานข้อมูล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8" y="2088107"/>
            <a:ext cx="5018487" cy="250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70" y="2088107"/>
            <a:ext cx="7622473" cy="265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8" y="4746407"/>
            <a:ext cx="4930792" cy="238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037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rgbClr val="EEF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lowchart: Process 16"/>
          <p:cNvSpPr/>
          <p:nvPr/>
        </p:nvSpPr>
        <p:spPr>
          <a:xfrm>
            <a:off x="0" y="946297"/>
            <a:ext cx="13322300" cy="896151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711433" y="997236"/>
            <a:ext cx="774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 New" pitchFamily="34" charset="-34"/>
                <a:cs typeface="TH Sarabun New" pitchFamily="34" charset="-34"/>
              </a:rPr>
              <a:t>ตัวอย่าง การลดความซ้ำซ้อนในการเก็บข้อมูลโดยใช้ระบบจัดการข้อมูลเชิงสัมพันธ์</a:t>
            </a:r>
          </a:p>
        </p:txBody>
      </p:sp>
      <p:sp>
        <p:nvSpPr>
          <p:cNvPr id="2" name="Pentagon 1"/>
          <p:cNvSpPr/>
          <p:nvPr/>
        </p:nvSpPr>
        <p:spPr>
          <a:xfrm>
            <a:off x="169646" y="1084640"/>
            <a:ext cx="2463204" cy="579625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84638"/>
            <a:ext cx="2463204" cy="579626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 ฐานข้อมูล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64" y="1961723"/>
            <a:ext cx="9323436" cy="528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771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6" name="Round Same Side Corner Rectangle 55"/>
          <p:cNvSpPr/>
          <p:nvPr/>
        </p:nvSpPr>
        <p:spPr>
          <a:xfrm rot="10800000">
            <a:off x="567065" y="893135"/>
            <a:ext cx="12160107" cy="6145618"/>
          </a:xfrm>
          <a:prstGeom prst="round2SameRect">
            <a:avLst>
              <a:gd name="adj1" fmla="val 7151"/>
              <a:gd name="adj2" fmla="val 0"/>
            </a:avLst>
          </a:prstGeom>
          <a:solidFill>
            <a:schemeClr val="bg1"/>
          </a:solidFill>
          <a:ln>
            <a:solidFill>
              <a:srgbClr val="86B0E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950636" y="-100910"/>
            <a:ext cx="3385295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5083677" y="-101259"/>
            <a:ext cx="3119213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5565906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 คลังข้อมูล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Round Same Side Corner Rectangle 56"/>
          <p:cNvSpPr/>
          <p:nvPr/>
        </p:nvSpPr>
        <p:spPr>
          <a:xfrm>
            <a:off x="567065" y="372490"/>
            <a:ext cx="4277890" cy="520644"/>
          </a:xfrm>
          <a:prstGeom prst="round2SameRect">
            <a:avLst/>
          </a:prstGeom>
          <a:solidFill>
            <a:srgbClr val="86B0E2"/>
          </a:solidFill>
          <a:ln>
            <a:solidFill>
              <a:srgbClr val="86B0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9" name="Rectangle 58"/>
          <p:cNvSpPr/>
          <p:nvPr/>
        </p:nvSpPr>
        <p:spPr>
          <a:xfrm>
            <a:off x="687309" y="352178"/>
            <a:ext cx="405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หลักการเบื้องต้นของฐานข้อมูล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178" y="1169152"/>
            <a:ext cx="7596209" cy="249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87309" y="3003998"/>
            <a:ext cx="4396369" cy="3604646"/>
            <a:chOff x="687309" y="3003998"/>
            <a:chExt cx="4396369" cy="3604646"/>
          </a:xfrm>
        </p:grpSpPr>
        <p:grpSp>
          <p:nvGrpSpPr>
            <p:cNvPr id="27" name="Group 26"/>
            <p:cNvGrpSpPr/>
            <p:nvPr/>
          </p:nvGrpSpPr>
          <p:grpSpPr>
            <a:xfrm>
              <a:off x="687309" y="4463477"/>
              <a:ext cx="3095024" cy="2145167"/>
              <a:chOff x="3546036" y="1078172"/>
              <a:chExt cx="3095024" cy="214516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568959" y="1310183"/>
                <a:ext cx="3072101" cy="1913156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121" name="Pentagon 120"/>
              <p:cNvSpPr/>
              <p:nvPr/>
            </p:nvSpPr>
            <p:spPr>
              <a:xfrm>
                <a:off x="3546036" y="1078172"/>
                <a:ext cx="2980303" cy="582588"/>
              </a:xfrm>
              <a:prstGeom prst="homePlate">
                <a:avLst>
                  <a:gd name="adj" fmla="val 21154"/>
                </a:avLst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 dirty="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3546036" y="1132765"/>
                <a:ext cx="298030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1. การสกัดข้อมูล (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E</a:t>
                </a: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xtract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) </a:t>
                </a: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3590225" y="1728110"/>
                <a:ext cx="3050835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การสกัดเฉพาะข้อมูลที่จำเป็น</a:t>
                </a:r>
              </a:p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และเหมาะสมจากแหล่งข้อมูล</a:t>
                </a:r>
              </a:p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ที่แตกต่างกัน</a:t>
                </a:r>
              </a:p>
            </p:txBody>
          </p:sp>
        </p:grpSp>
        <p:cxnSp>
          <p:nvCxnSpPr>
            <p:cNvPr id="6" name="Elbow Connector 5"/>
            <p:cNvCxnSpPr>
              <a:endCxn id="121" idx="0"/>
            </p:cNvCxnSpPr>
            <p:nvPr/>
          </p:nvCxnSpPr>
          <p:spPr>
            <a:xfrm rot="5400000">
              <a:off x="2870020" y="2249819"/>
              <a:ext cx="1459479" cy="2967837"/>
            </a:xfrm>
            <a:prstGeom prst="bentConnector3">
              <a:avLst/>
            </a:prstGeom>
            <a:ln w="28575">
              <a:solidFill>
                <a:srgbClr val="92D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158498" y="3003998"/>
            <a:ext cx="4563505" cy="3604646"/>
            <a:chOff x="4158498" y="3003998"/>
            <a:chExt cx="4563505" cy="3604646"/>
          </a:xfrm>
        </p:grpSpPr>
        <p:grpSp>
          <p:nvGrpSpPr>
            <p:cNvPr id="28" name="Group 27"/>
            <p:cNvGrpSpPr/>
            <p:nvPr/>
          </p:nvGrpSpPr>
          <p:grpSpPr>
            <a:xfrm>
              <a:off x="4158498" y="4465754"/>
              <a:ext cx="4563505" cy="2142890"/>
              <a:chOff x="3545821" y="3053687"/>
              <a:chExt cx="4563505" cy="2142890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3717825" y="3276597"/>
                <a:ext cx="4377564" cy="191998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124" name="Pentagon 123"/>
              <p:cNvSpPr/>
              <p:nvPr/>
            </p:nvSpPr>
            <p:spPr>
              <a:xfrm>
                <a:off x="3546035" y="3053687"/>
                <a:ext cx="4338305" cy="582588"/>
              </a:xfrm>
              <a:prstGeom prst="homePlate">
                <a:avLst>
                  <a:gd name="adj" fmla="val 21154"/>
                </a:avLst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 dirty="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545821" y="3094632"/>
                <a:ext cx="45581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2. การเปลี่ยนรูปข้อมูล (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T</a:t>
                </a: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ransformation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) </a:t>
                </a: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3707159" y="3679407"/>
                <a:ext cx="4402167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การนำข้อมูลที่ได้จากการสกัด มาจัดรูปแบบ</a:t>
                </a:r>
              </a:p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ให้ถูกต้องและสอดคล้อง  โดยการทำ </a:t>
                </a:r>
                <a:endParaRPr lang="en-US" sz="2800" b="1" dirty="0">
                  <a:latin typeface="TH Sarabun New" pitchFamily="34" charset="-34"/>
                  <a:cs typeface="TH Sarabun New" pitchFamily="34" charset="-34"/>
                </a:endParaRPr>
              </a:p>
              <a:p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Data Mapping 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และ </a:t>
                </a: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Data Cleaning</a:t>
                </a:r>
                <a:endParaRPr lang="th-TH" sz="2800" b="1" dirty="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  <p:cxnSp>
          <p:nvCxnSpPr>
            <p:cNvPr id="8" name="Elbow Connector 7"/>
            <p:cNvCxnSpPr>
              <a:endCxn id="124" idx="0"/>
            </p:cNvCxnSpPr>
            <p:nvPr/>
          </p:nvCxnSpPr>
          <p:spPr>
            <a:xfrm rot="16200000" flipH="1">
              <a:off x="5049751" y="3249261"/>
              <a:ext cx="1461756" cy="971230"/>
            </a:xfrm>
            <a:prstGeom prst="bentConnector3">
              <a:avLst>
                <a:gd name="adj1" fmla="val 71821"/>
              </a:avLst>
            </a:prstGeom>
            <a:ln w="28575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500351" y="3003998"/>
            <a:ext cx="7099136" cy="3604646"/>
            <a:chOff x="5500351" y="3003998"/>
            <a:chExt cx="7099136" cy="3604646"/>
          </a:xfrm>
        </p:grpSpPr>
        <p:grpSp>
          <p:nvGrpSpPr>
            <p:cNvPr id="131" name="Group 130"/>
            <p:cNvGrpSpPr/>
            <p:nvPr/>
          </p:nvGrpSpPr>
          <p:grpSpPr>
            <a:xfrm>
              <a:off x="8816138" y="4445192"/>
              <a:ext cx="3783349" cy="2163452"/>
              <a:chOff x="3545822" y="5011000"/>
              <a:chExt cx="3783349" cy="2163452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3717818" y="5249835"/>
                <a:ext cx="3611353" cy="192461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126" name="Pentagon 125"/>
              <p:cNvSpPr/>
              <p:nvPr/>
            </p:nvSpPr>
            <p:spPr>
              <a:xfrm>
                <a:off x="3546037" y="5011000"/>
                <a:ext cx="3388636" cy="582588"/>
              </a:xfrm>
              <a:prstGeom prst="homePlate">
                <a:avLst>
                  <a:gd name="adj" fmla="val 21154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 dirty="0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3545822" y="5065593"/>
                <a:ext cx="34451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3. การถ่ายโอนข้อมูล (</a:t>
                </a:r>
                <a:r>
                  <a:rPr lang="en-US" sz="2800" b="1" dirty="0">
                    <a:solidFill>
                      <a:schemeClr val="bg1"/>
                    </a:solidFill>
                    <a:latin typeface="TH Sarabun New" pitchFamily="34" charset="-34"/>
                    <a:cs typeface="TH Sarabun New" pitchFamily="34" charset="-34"/>
                  </a:rPr>
                  <a:t>L</a:t>
                </a: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oading</a:t>
                </a:r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) </a:t>
                </a: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3762169" y="5665509"/>
                <a:ext cx="356700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การนำข้อมูลที่ได้จากขั้นตอน</a:t>
                </a:r>
              </a:p>
              <a:p>
                <a:r>
                  <a:rPr lang="th-TH" sz="2800" b="1" dirty="0">
                    <a:latin typeface="TH Sarabun New" pitchFamily="34" charset="-34"/>
                    <a:cs typeface="TH Sarabun New" pitchFamily="34" charset="-34"/>
                  </a:rPr>
                  <a:t>การเปลี่ยนรูปข้อมูลเข้าสู่คลังข้อมูล</a:t>
                </a:r>
              </a:p>
            </p:txBody>
          </p:sp>
        </p:grpSp>
        <p:cxnSp>
          <p:nvCxnSpPr>
            <p:cNvPr id="50" name="Elbow Connector 49"/>
            <p:cNvCxnSpPr>
              <a:endCxn id="126" idx="0"/>
            </p:cNvCxnSpPr>
            <p:nvPr/>
          </p:nvCxnSpPr>
          <p:spPr>
            <a:xfrm rot="16200000" flipH="1">
              <a:off x="7254104" y="1250245"/>
              <a:ext cx="1441194" cy="4948699"/>
            </a:xfrm>
            <a:prstGeom prst="bentConnector3">
              <a:avLst>
                <a:gd name="adj1" fmla="val 51476"/>
              </a:avLst>
            </a:prstGeom>
            <a:ln w="28575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328784" y="892179"/>
            <a:ext cx="2416046" cy="525460"/>
            <a:chOff x="2328784" y="913445"/>
            <a:chExt cx="2416046" cy="525460"/>
          </a:xfrm>
        </p:grpSpPr>
        <p:sp>
          <p:nvSpPr>
            <p:cNvPr id="19" name="TextBox 18"/>
            <p:cNvSpPr txBox="1"/>
            <p:nvPr/>
          </p:nvSpPr>
          <p:spPr>
            <a:xfrm>
              <a:off x="2328784" y="913445"/>
              <a:ext cx="2416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ฐานข้อมูลระบบงานประจำ</a:t>
              </a:r>
            </a:p>
          </p:txBody>
        </p:sp>
        <p:sp>
          <p:nvSpPr>
            <p:cNvPr id="23" name="Isosceles Triangle 22"/>
            <p:cNvSpPr/>
            <p:nvPr/>
          </p:nvSpPr>
          <p:spPr>
            <a:xfrm flipV="1">
              <a:off x="3427839" y="1311314"/>
              <a:ext cx="217936" cy="12759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536527" y="2741268"/>
            <a:ext cx="1584513" cy="830997"/>
            <a:chOff x="2328784" y="913445"/>
            <a:chExt cx="1584513" cy="830997"/>
          </a:xfrm>
        </p:grpSpPr>
        <p:sp>
          <p:nvSpPr>
            <p:cNvPr id="61" name="TextBox 60"/>
            <p:cNvSpPr txBox="1"/>
            <p:nvPr/>
          </p:nvSpPr>
          <p:spPr>
            <a:xfrm>
              <a:off x="2328784" y="913445"/>
              <a:ext cx="14782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ฐานข้อมูลอื่น </a:t>
              </a:r>
            </a:p>
            <a:p>
              <a:pPr algn="ctr"/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ภายนอกองค์กร</a:t>
              </a:r>
            </a:p>
          </p:txBody>
        </p:sp>
        <p:sp>
          <p:nvSpPr>
            <p:cNvPr id="62" name="Isosceles Triangle 61"/>
            <p:cNvSpPr/>
            <p:nvPr/>
          </p:nvSpPr>
          <p:spPr>
            <a:xfrm rot="16200000" flipV="1">
              <a:off x="3740534" y="1230789"/>
              <a:ext cx="217936" cy="12759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154371" y="1275411"/>
            <a:ext cx="1031051" cy="525460"/>
            <a:chOff x="2328784" y="913445"/>
            <a:chExt cx="1031051" cy="525460"/>
          </a:xfrm>
        </p:grpSpPr>
        <p:sp>
          <p:nvSpPr>
            <p:cNvPr id="64" name="TextBox 63"/>
            <p:cNvSpPr txBox="1"/>
            <p:nvPr/>
          </p:nvSpPr>
          <p:spPr>
            <a:xfrm>
              <a:off x="2328784" y="913445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latin typeface="TH Sarabun New" pitchFamily="34" charset="-34"/>
                  <a:cs typeface="TH Sarabun New" pitchFamily="34" charset="-34"/>
                </a:rPr>
                <a:t>คลังข้อมูล</a:t>
              </a:r>
            </a:p>
          </p:txBody>
        </p:sp>
        <p:sp>
          <p:nvSpPr>
            <p:cNvPr id="65" name="Isosceles Triangle 64"/>
            <p:cNvSpPr/>
            <p:nvPr/>
          </p:nvSpPr>
          <p:spPr>
            <a:xfrm flipV="1">
              <a:off x="2703329" y="1311314"/>
              <a:ext cx="217936" cy="12759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90006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ound Same Side Corner Rectangle 2"/>
          <p:cNvSpPr/>
          <p:nvPr/>
        </p:nvSpPr>
        <p:spPr>
          <a:xfrm rot="10800000">
            <a:off x="409431" y="1637730"/>
            <a:ext cx="12466273" cy="5508582"/>
          </a:xfrm>
          <a:prstGeom prst="round2SameRect">
            <a:avLst>
              <a:gd name="adj1" fmla="val 8269"/>
              <a:gd name="adj2" fmla="val 0"/>
            </a:avLst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ound Same Side Corner Rectangle 36"/>
          <p:cNvSpPr/>
          <p:nvPr/>
        </p:nvSpPr>
        <p:spPr>
          <a:xfrm rot="10800000">
            <a:off x="4667537" y="-100913"/>
            <a:ext cx="3930552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ound Same Side Corner Rectangle 39"/>
          <p:cNvSpPr/>
          <p:nvPr/>
        </p:nvSpPr>
        <p:spPr>
          <a:xfrm rot="10800000">
            <a:off x="4797282" y="-101260"/>
            <a:ext cx="3681864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/>
          <p:cNvSpPr/>
          <p:nvPr/>
        </p:nvSpPr>
        <p:spPr>
          <a:xfrm>
            <a:off x="4965394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  การทำเหมืองข้อมูล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Flowchart: Process 37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9" name="TextBox 38"/>
          <p:cNvSpPr txBox="1"/>
          <p:nvPr/>
        </p:nvSpPr>
        <p:spPr>
          <a:xfrm>
            <a:off x="3137814" y="997236"/>
            <a:ext cx="7019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“เหมืองข้อมูล คือ กระบวนการหาความสัมพันธ์ของข้อมูลจำนวนมาก”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3" name="Pentagon 42"/>
          <p:cNvSpPr/>
          <p:nvPr/>
        </p:nvSpPr>
        <p:spPr>
          <a:xfrm>
            <a:off x="169646" y="1006818"/>
            <a:ext cx="2968168" cy="438159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Pentagon 45"/>
          <p:cNvSpPr/>
          <p:nvPr/>
        </p:nvSpPr>
        <p:spPr>
          <a:xfrm rot="10800000">
            <a:off x="10165699" y="1006818"/>
            <a:ext cx="2968168" cy="438159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3" t="66576" r="38669" b="3529"/>
          <a:stretch/>
        </p:blipFill>
        <p:spPr>
          <a:xfrm>
            <a:off x="9351458" y="3410466"/>
            <a:ext cx="989302" cy="1060158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1960724" y="6463134"/>
            <a:ext cx="534228" cy="19117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3895893" y="5804735"/>
            <a:ext cx="534228" cy="19117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5831062" y="5187280"/>
            <a:ext cx="534228" cy="19117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7231669" y="4679908"/>
            <a:ext cx="534228" cy="19117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8732759" y="4157652"/>
            <a:ext cx="534228" cy="19117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10425231" y="3532265"/>
            <a:ext cx="534228" cy="19117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/>
          <p:cNvCxnSpPr/>
          <p:nvPr/>
        </p:nvCxnSpPr>
        <p:spPr>
          <a:xfrm>
            <a:off x="10696072" y="3767955"/>
            <a:ext cx="0" cy="3143208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 flipV="1">
            <a:off x="2227838" y="6893521"/>
            <a:ext cx="8469248" cy="29876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8999873" y="4368618"/>
            <a:ext cx="0" cy="255477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7498783" y="4905198"/>
            <a:ext cx="0" cy="2005965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6075048" y="5394469"/>
            <a:ext cx="0" cy="1528929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4159776" y="5996366"/>
            <a:ext cx="0" cy="897156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V="1">
            <a:off x="2198230" y="6686600"/>
            <a:ext cx="0" cy="216838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5" name="Group 2074"/>
          <p:cNvGrpSpPr/>
          <p:nvPr/>
        </p:nvGrpSpPr>
        <p:grpSpPr>
          <a:xfrm>
            <a:off x="398410" y="6095674"/>
            <a:ext cx="1616072" cy="1077979"/>
            <a:chOff x="398410" y="6095674"/>
            <a:chExt cx="1616072" cy="10779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" t="52320" r="78939" b="8588"/>
            <a:stretch/>
          </p:blipFill>
          <p:spPr>
            <a:xfrm>
              <a:off x="930947" y="6095674"/>
              <a:ext cx="1083535" cy="1077979"/>
            </a:xfrm>
            <a:prstGeom prst="rect">
              <a:avLst/>
            </a:prstGeom>
          </p:spPr>
        </p:pic>
        <p:sp>
          <p:nvSpPr>
            <p:cNvPr id="142" name="Rectangle 141"/>
            <p:cNvSpPr/>
            <p:nvPr/>
          </p:nvSpPr>
          <p:spPr>
            <a:xfrm>
              <a:off x="398410" y="6400178"/>
              <a:ext cx="6303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Data</a:t>
              </a:r>
              <a:endParaRPr lang="th-TH" sz="2400" dirty="0"/>
            </a:p>
          </p:txBody>
        </p:sp>
      </p:grpSp>
      <p:grpSp>
        <p:nvGrpSpPr>
          <p:cNvPr id="2074" name="Group 2073"/>
          <p:cNvGrpSpPr/>
          <p:nvPr/>
        </p:nvGrpSpPr>
        <p:grpSpPr>
          <a:xfrm>
            <a:off x="2579423" y="5792120"/>
            <a:ext cx="1423100" cy="1115801"/>
            <a:chOff x="2579423" y="5792120"/>
            <a:chExt cx="1423100" cy="111580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0" t="52320" r="58242" b="21858"/>
            <a:stretch/>
          </p:blipFill>
          <p:spPr>
            <a:xfrm>
              <a:off x="2579423" y="5792120"/>
              <a:ext cx="1231999" cy="915746"/>
            </a:xfrm>
            <a:prstGeom prst="rect">
              <a:avLst/>
            </a:prstGeom>
          </p:spPr>
        </p:pic>
        <p:sp>
          <p:nvSpPr>
            <p:cNvPr id="143" name="Rectangle 142"/>
            <p:cNvSpPr/>
            <p:nvPr/>
          </p:nvSpPr>
          <p:spPr>
            <a:xfrm>
              <a:off x="2684150" y="6446256"/>
              <a:ext cx="13183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Target Date</a:t>
              </a:r>
              <a:endParaRPr lang="th-TH" sz="2400" dirty="0"/>
            </a:p>
          </p:txBody>
        </p:sp>
      </p:grpSp>
      <p:grpSp>
        <p:nvGrpSpPr>
          <p:cNvPr id="2073" name="Group 2072"/>
          <p:cNvGrpSpPr/>
          <p:nvPr/>
        </p:nvGrpSpPr>
        <p:grpSpPr>
          <a:xfrm>
            <a:off x="4417469" y="5174665"/>
            <a:ext cx="1500731" cy="1490081"/>
            <a:chOff x="4417469" y="5174665"/>
            <a:chExt cx="1500731" cy="149008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32" t="35744" r="38570" b="38434"/>
            <a:stretch/>
          </p:blipFill>
          <p:spPr>
            <a:xfrm>
              <a:off x="4514592" y="5174665"/>
              <a:ext cx="1231999" cy="915746"/>
            </a:xfrm>
            <a:prstGeom prst="rect">
              <a:avLst/>
            </a:prstGeom>
          </p:spPr>
        </p:pic>
        <p:sp>
          <p:nvSpPr>
            <p:cNvPr id="144" name="Rectangle 143"/>
            <p:cNvSpPr/>
            <p:nvPr/>
          </p:nvSpPr>
          <p:spPr>
            <a:xfrm>
              <a:off x="4417469" y="5833749"/>
              <a:ext cx="1500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Preprocessed</a:t>
              </a:r>
            </a:p>
            <a:p>
              <a:pPr algn="ctr"/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Data</a:t>
              </a:r>
              <a:endParaRPr lang="th-TH" sz="2400" dirty="0"/>
            </a:p>
          </p:txBody>
        </p:sp>
      </p:grpSp>
      <p:grpSp>
        <p:nvGrpSpPr>
          <p:cNvPr id="2072" name="Group 2071"/>
          <p:cNvGrpSpPr/>
          <p:nvPr/>
        </p:nvGrpSpPr>
        <p:grpSpPr>
          <a:xfrm>
            <a:off x="6127035" y="4435277"/>
            <a:ext cx="1353640" cy="1829510"/>
            <a:chOff x="6127035" y="4435277"/>
            <a:chExt cx="1353640" cy="182951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53" t="19875" r="20264" b="48171"/>
            <a:stretch/>
          </p:blipFill>
          <p:spPr>
            <a:xfrm>
              <a:off x="6449761" y="4435277"/>
              <a:ext cx="697437" cy="1133215"/>
            </a:xfrm>
            <a:prstGeom prst="rect">
              <a:avLst/>
            </a:prstGeom>
          </p:spPr>
        </p:pic>
        <p:sp>
          <p:nvSpPr>
            <p:cNvPr id="145" name="Rectangle 144"/>
            <p:cNvSpPr/>
            <p:nvPr/>
          </p:nvSpPr>
          <p:spPr>
            <a:xfrm>
              <a:off x="6127035" y="5433790"/>
              <a:ext cx="135364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err="1">
                  <a:latin typeface="TH Sarabun New" pitchFamily="34" charset="-34"/>
                  <a:cs typeface="TH Sarabun New" pitchFamily="34" charset="-34"/>
                </a:rPr>
                <a:t>Tranformed</a:t>
              </a:r>
              <a:endParaRPr lang="en-US" sz="2400" b="1" dirty="0">
                <a:latin typeface="TH Sarabun New" pitchFamily="34" charset="-34"/>
                <a:cs typeface="TH Sarabun New" pitchFamily="34" charset="-34"/>
              </a:endParaRPr>
            </a:p>
            <a:p>
              <a:pPr algn="ctr"/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Data</a:t>
              </a:r>
              <a:endParaRPr lang="th-TH" sz="2400" dirty="0"/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7755240" y="4035853"/>
            <a:ext cx="994182" cy="1175849"/>
            <a:chOff x="7755240" y="4035853"/>
            <a:chExt cx="994182" cy="1175849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90" t="9341" r="3089" b="67136"/>
            <a:stretch/>
          </p:blipFill>
          <p:spPr>
            <a:xfrm>
              <a:off x="7850368" y="4035853"/>
              <a:ext cx="797920" cy="834195"/>
            </a:xfrm>
            <a:prstGeom prst="rect">
              <a:avLst/>
            </a:prstGeom>
          </p:spPr>
        </p:pic>
        <p:sp>
          <p:nvSpPr>
            <p:cNvPr id="146" name="Rectangle 145"/>
            <p:cNvSpPr/>
            <p:nvPr/>
          </p:nvSpPr>
          <p:spPr>
            <a:xfrm>
              <a:off x="7755240" y="4750037"/>
              <a:ext cx="9941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Patterns</a:t>
              </a:r>
              <a:endParaRPr lang="th-TH" sz="2400" dirty="0"/>
            </a:p>
          </p:txBody>
        </p:sp>
      </p:grpSp>
      <p:grpSp>
        <p:nvGrpSpPr>
          <p:cNvPr id="2070" name="Group 2069"/>
          <p:cNvGrpSpPr/>
          <p:nvPr/>
        </p:nvGrpSpPr>
        <p:grpSpPr>
          <a:xfrm>
            <a:off x="11002991" y="2135160"/>
            <a:ext cx="1828349" cy="1751021"/>
            <a:chOff x="11002991" y="2135160"/>
            <a:chExt cx="1828349" cy="175102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05" t="60399" r="1247" b="509"/>
            <a:stretch/>
          </p:blipFill>
          <p:spPr>
            <a:xfrm>
              <a:off x="11002991" y="2135160"/>
              <a:ext cx="1760046" cy="1751021"/>
            </a:xfrm>
            <a:prstGeom prst="rect">
              <a:avLst/>
            </a:prstGeom>
          </p:spPr>
        </p:pic>
        <p:sp>
          <p:nvSpPr>
            <p:cNvPr id="147" name="Rectangle 146"/>
            <p:cNvSpPr/>
            <p:nvPr/>
          </p:nvSpPr>
          <p:spPr>
            <a:xfrm>
              <a:off x="11572662" y="2363950"/>
              <a:ext cx="12586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TH Sarabun New" pitchFamily="34" charset="-34"/>
                  <a:cs typeface="TH Sarabun New" pitchFamily="34" charset="-34"/>
                </a:rPr>
                <a:t>Knowledge</a:t>
              </a:r>
              <a:endParaRPr lang="th-TH" sz="2400" dirty="0"/>
            </a:p>
          </p:txBody>
        </p:sp>
      </p:grpSp>
      <p:grpSp>
        <p:nvGrpSpPr>
          <p:cNvPr id="2079" name="Group 2078"/>
          <p:cNvGrpSpPr/>
          <p:nvPr/>
        </p:nvGrpSpPr>
        <p:grpSpPr>
          <a:xfrm>
            <a:off x="7641954" y="1921375"/>
            <a:ext cx="1882129" cy="2432373"/>
            <a:chOff x="7641954" y="1921375"/>
            <a:chExt cx="1882129" cy="2432373"/>
          </a:xfrm>
        </p:grpSpPr>
        <p:cxnSp>
          <p:nvCxnSpPr>
            <p:cNvPr id="100" name="Straight Connector 99"/>
            <p:cNvCxnSpPr>
              <a:endCxn id="101" idx="1"/>
            </p:cNvCxnSpPr>
            <p:nvPr/>
          </p:nvCxnSpPr>
          <p:spPr>
            <a:xfrm>
              <a:off x="8598089" y="2492829"/>
              <a:ext cx="332454" cy="16935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8901825" y="4157652"/>
              <a:ext cx="196096" cy="1960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n>
                  <a:solidFill>
                    <a:sysClr val="windowText" lastClr="000000"/>
                  </a:solidFill>
                </a:ln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641954" y="1921375"/>
              <a:ext cx="1882129" cy="771268"/>
              <a:chOff x="4764733" y="959946"/>
              <a:chExt cx="1882129" cy="771268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4764733" y="959946"/>
                <a:ext cx="1882129" cy="677784"/>
              </a:xfrm>
              <a:prstGeom prst="roundRect">
                <a:avLst/>
              </a:prstGeom>
              <a:solidFill>
                <a:srgbClr val="B3FF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764734" y="1003322"/>
                <a:ext cx="1879041" cy="72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Interpretation/</a:t>
                </a:r>
              </a:p>
              <a:p>
                <a:pPr algn="ctr">
                  <a:lnSpc>
                    <a:spcPct val="70000"/>
                  </a:lnSpc>
                </a:pP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evaluation</a:t>
                </a:r>
                <a:endParaRPr lang="th-TH" sz="2800" dirty="0"/>
              </a:p>
            </p:txBody>
          </p:sp>
        </p:grpSp>
      </p:grpSp>
      <p:grpSp>
        <p:nvGrpSpPr>
          <p:cNvPr id="2078" name="Group 2077"/>
          <p:cNvGrpSpPr/>
          <p:nvPr/>
        </p:nvGrpSpPr>
        <p:grpSpPr>
          <a:xfrm>
            <a:off x="9683769" y="1857956"/>
            <a:ext cx="1927131" cy="1865751"/>
            <a:chOff x="9683769" y="1857956"/>
            <a:chExt cx="1927131" cy="1865751"/>
          </a:xfrm>
        </p:grpSpPr>
        <p:cxnSp>
          <p:nvCxnSpPr>
            <p:cNvPr id="30" name="Straight Connector 29"/>
            <p:cNvCxnSpPr>
              <a:endCxn id="31" idx="0"/>
            </p:cNvCxnSpPr>
            <p:nvPr/>
          </p:nvCxnSpPr>
          <p:spPr>
            <a:xfrm>
              <a:off x="10696072" y="2222367"/>
              <a:ext cx="0" cy="13052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10598024" y="3527611"/>
              <a:ext cx="196096" cy="1960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683769" y="1857956"/>
              <a:ext cx="1927131" cy="677784"/>
              <a:chOff x="5661012" y="103235"/>
              <a:chExt cx="1927131" cy="677784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5674660" y="103235"/>
                <a:ext cx="1882129" cy="677784"/>
              </a:xfrm>
              <a:prstGeom prst="roundRect">
                <a:avLst/>
              </a:prstGeom>
              <a:solidFill>
                <a:srgbClr val="B3FF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661012" y="321187"/>
                <a:ext cx="1927131" cy="426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Representation</a:t>
                </a:r>
                <a:endParaRPr lang="th-TH" sz="2800" dirty="0"/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5483866" y="2535740"/>
            <a:ext cx="2112965" cy="2340264"/>
            <a:chOff x="5483866" y="2535740"/>
            <a:chExt cx="2112965" cy="2340264"/>
          </a:xfrm>
        </p:grpSpPr>
        <p:cxnSp>
          <p:nvCxnSpPr>
            <p:cNvPr id="103" name="Straight Connector 102"/>
            <p:cNvCxnSpPr>
              <a:endCxn id="104" idx="1"/>
            </p:cNvCxnSpPr>
            <p:nvPr/>
          </p:nvCxnSpPr>
          <p:spPr>
            <a:xfrm>
              <a:off x="6449761" y="3107194"/>
              <a:ext cx="979692" cy="16014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7400735" y="4679908"/>
              <a:ext cx="196096" cy="1960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483866" y="2535740"/>
              <a:ext cx="1882129" cy="677784"/>
              <a:chOff x="3856217" y="1901540"/>
              <a:chExt cx="1882129" cy="677784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3856217" y="1901540"/>
                <a:ext cx="1882129" cy="677784"/>
              </a:xfrm>
              <a:prstGeom prst="roundRect">
                <a:avLst/>
              </a:prstGeom>
              <a:solidFill>
                <a:srgbClr val="B3FF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032520" y="1950577"/>
                <a:ext cx="15568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Data mining</a:t>
                </a:r>
                <a:endParaRPr lang="th-TH" sz="2800" dirty="0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3643258" y="3273783"/>
            <a:ext cx="2544729" cy="2120686"/>
            <a:chOff x="3643258" y="3273783"/>
            <a:chExt cx="2544729" cy="2120686"/>
          </a:xfrm>
        </p:grpSpPr>
        <p:cxnSp>
          <p:nvCxnSpPr>
            <p:cNvPr id="110" name="Straight Connector 109"/>
            <p:cNvCxnSpPr>
              <a:stCxn id="62" idx="2"/>
              <a:endCxn id="111" idx="1"/>
            </p:cNvCxnSpPr>
            <p:nvPr/>
          </p:nvCxnSpPr>
          <p:spPr>
            <a:xfrm>
              <a:off x="4613460" y="3874285"/>
              <a:ext cx="1407149" cy="13528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5991891" y="5198373"/>
              <a:ext cx="196096" cy="1960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643258" y="3273783"/>
              <a:ext cx="1940404" cy="677784"/>
              <a:chOff x="2936522" y="2744152"/>
              <a:chExt cx="1940404" cy="677784"/>
            </a:xfrm>
          </p:grpSpPr>
          <p:sp>
            <p:nvSpPr>
              <p:cNvPr id="74" name="Rounded Rectangle 73"/>
              <p:cNvSpPr/>
              <p:nvPr/>
            </p:nvSpPr>
            <p:spPr>
              <a:xfrm>
                <a:off x="2989421" y="2744152"/>
                <a:ext cx="1882129" cy="677784"/>
              </a:xfrm>
              <a:prstGeom prst="roundRect">
                <a:avLst/>
              </a:prstGeom>
              <a:solidFill>
                <a:srgbClr val="B3FF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936522" y="2821434"/>
                <a:ext cx="194040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Transformation</a:t>
                </a:r>
                <a:endParaRPr lang="th-TH" sz="2800" dirty="0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1990608" y="4091772"/>
            <a:ext cx="2274540" cy="1904594"/>
            <a:chOff x="1990608" y="4091772"/>
            <a:chExt cx="2274540" cy="1904594"/>
          </a:xfrm>
        </p:grpSpPr>
        <p:cxnSp>
          <p:nvCxnSpPr>
            <p:cNvPr id="116" name="Straight Connector 115"/>
            <p:cNvCxnSpPr>
              <a:endCxn id="117" idx="1"/>
            </p:cNvCxnSpPr>
            <p:nvPr/>
          </p:nvCxnSpPr>
          <p:spPr>
            <a:xfrm>
              <a:off x="3051544" y="4392021"/>
              <a:ext cx="1046226" cy="14369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4069052" y="5800270"/>
              <a:ext cx="196096" cy="1960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990608" y="4091772"/>
              <a:ext cx="1882129" cy="677784"/>
              <a:chOff x="1771948" y="3645650"/>
              <a:chExt cx="1882129" cy="677784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1771948" y="3645650"/>
                <a:ext cx="1882129" cy="677784"/>
              </a:xfrm>
              <a:prstGeom prst="roundRect">
                <a:avLst/>
              </a:prstGeom>
              <a:solidFill>
                <a:srgbClr val="B3FF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021157" y="3705242"/>
                <a:ext cx="138371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processing</a:t>
                </a:r>
                <a:endParaRPr lang="th-TH" sz="2800" dirty="0"/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524494" y="4984794"/>
            <a:ext cx="1882129" cy="1687428"/>
            <a:chOff x="524494" y="4984794"/>
            <a:chExt cx="1882129" cy="1687428"/>
          </a:xfrm>
        </p:grpSpPr>
        <p:cxnSp>
          <p:nvCxnSpPr>
            <p:cNvPr id="118" name="Straight Connector 117"/>
            <p:cNvCxnSpPr>
              <a:endCxn id="122" idx="1"/>
            </p:cNvCxnSpPr>
            <p:nvPr/>
          </p:nvCxnSpPr>
          <p:spPr>
            <a:xfrm>
              <a:off x="1633064" y="5478966"/>
              <a:ext cx="489846" cy="10258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/>
            <p:nvPr/>
          </p:nvSpPr>
          <p:spPr>
            <a:xfrm>
              <a:off x="2094192" y="6476126"/>
              <a:ext cx="196096" cy="1960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24494" y="4984794"/>
              <a:ext cx="1882129" cy="677784"/>
              <a:chOff x="139028" y="4633429"/>
              <a:chExt cx="1882129" cy="677784"/>
            </a:xfrm>
          </p:grpSpPr>
          <p:sp>
            <p:nvSpPr>
              <p:cNvPr id="76" name="Rounded Rectangle 75"/>
              <p:cNvSpPr/>
              <p:nvPr/>
            </p:nvSpPr>
            <p:spPr>
              <a:xfrm>
                <a:off x="139028" y="4633429"/>
                <a:ext cx="1882129" cy="677784"/>
              </a:xfrm>
              <a:prstGeom prst="roundRect">
                <a:avLst/>
              </a:prstGeom>
              <a:solidFill>
                <a:srgbClr val="B3FF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85177" y="4710711"/>
                <a:ext cx="125226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b="1" dirty="0">
                    <a:latin typeface="TH Sarabun New" pitchFamily="34" charset="-34"/>
                    <a:cs typeface="TH Sarabun New" pitchFamily="34" charset="-34"/>
                  </a:rPr>
                  <a:t>Selection</a:t>
                </a:r>
                <a:endParaRPr lang="th-TH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05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2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180164"/>
            <a:ext cx="12964221" cy="7052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5192225" y="-100909"/>
            <a:ext cx="2931047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305641" y="-101258"/>
            <a:ext cx="2700669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852997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 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632850" y="997236"/>
            <a:ext cx="8029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800" b="1" dirty="0">
                <a:latin typeface="TH Sarabun New" pitchFamily="34" charset="-34"/>
                <a:cs typeface="TH Sarabun New" pitchFamily="34" charset="-34"/>
              </a:rPr>
              <a:t>“ข้อมูล คือ ข้อเท็จจริงหรือเหตุการณ์ที่เกี่ยวข้องกับสิ่งต่าง ๆ ที่มีการรวบรวมไว้”</a:t>
            </a:r>
            <a:endParaRPr lang="th-TH" sz="28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16400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16399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4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อาจเป็นรูปภาพของ หนึ่งคนขึ้นไป และผู้คนกำลังยืน">
            <a:extLst>
              <a:ext uri="{FF2B5EF4-FFF2-40B4-BE49-F238E27FC236}">
                <a16:creationId xmlns:a16="http://schemas.microsoft.com/office/drawing/2014/main" id="{39321C2A-300D-4C12-883F-039A8E64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0" y="2032150"/>
            <a:ext cx="8495794" cy="47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ความสำคัญของบัตรประจำตัวประชาชน">
            <a:extLst>
              <a:ext uri="{FF2B5EF4-FFF2-40B4-BE49-F238E27FC236}">
                <a16:creationId xmlns:a16="http://schemas.microsoft.com/office/drawing/2014/main" id="{4F5DFCD6-95F5-4503-BF11-6311942E9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90" y="2636691"/>
            <a:ext cx="4181277" cy="24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37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ound Same Side Corner Rectangle 2"/>
          <p:cNvSpPr/>
          <p:nvPr/>
        </p:nvSpPr>
        <p:spPr>
          <a:xfrm rot="10800000">
            <a:off x="567065" y="893135"/>
            <a:ext cx="12160107" cy="6145618"/>
          </a:xfrm>
          <a:prstGeom prst="round2SameRect">
            <a:avLst>
              <a:gd name="adj1" fmla="val 7151"/>
              <a:gd name="adj2" fmla="val 0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Flowchart: Process 43"/>
          <p:cNvSpPr/>
          <p:nvPr/>
        </p:nvSpPr>
        <p:spPr>
          <a:xfrm>
            <a:off x="606053" y="1854897"/>
            <a:ext cx="12078587" cy="574158"/>
          </a:xfrm>
          <a:prstGeom prst="flowChartProcess">
            <a:avLst/>
          </a:prstGeom>
          <a:solidFill>
            <a:srgbClr val="C4E5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5192225" y="-100909"/>
            <a:ext cx="2931047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305641" y="-101258"/>
            <a:ext cx="2700669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/>
          <p:cNvSpPr/>
          <p:nvPr/>
        </p:nvSpPr>
        <p:spPr>
          <a:xfrm>
            <a:off x="5852997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 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ound Same Side Corner Rectangle 3"/>
          <p:cNvSpPr/>
          <p:nvPr/>
        </p:nvSpPr>
        <p:spPr>
          <a:xfrm>
            <a:off x="567065" y="372490"/>
            <a:ext cx="2952327" cy="520644"/>
          </a:xfrm>
          <a:prstGeom prst="round2Same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803733" y="352178"/>
            <a:ext cx="2457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ลักษณะของข้อมูล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747524" y="1270122"/>
            <a:ext cx="4745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ข้อมูลที่มีโครงสร้าง (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Structured Data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86929" y="1227590"/>
            <a:ext cx="752504" cy="707886"/>
            <a:chOff x="1086929" y="1227590"/>
            <a:chExt cx="752504" cy="707886"/>
          </a:xfrm>
        </p:grpSpPr>
        <p:sp>
          <p:nvSpPr>
            <p:cNvPr id="6" name="Pentagon 5"/>
            <p:cNvSpPr/>
            <p:nvPr/>
          </p:nvSpPr>
          <p:spPr>
            <a:xfrm>
              <a:off x="1086929" y="1317969"/>
              <a:ext cx="752504" cy="457200"/>
            </a:xfrm>
            <a:prstGeom prst="homePlat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9522" y="1227590"/>
              <a:ext cx="3786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1</a:t>
              </a:r>
              <a:endParaRPr lang="th-TH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938420" y="1888446"/>
            <a:ext cx="7417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“ข้อมูลมีการจัดระเบียบ รูปแบบ และประเภทของข้อมูลชัดเจน”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86929" y="2899801"/>
          <a:ext cx="10906596" cy="2895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75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6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ข้อมูล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ชนิดข้อมูล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รูปแบบข้อมูล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ขนาดข้อมูล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รหัสลูกค้า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ตัวอักษร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1879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ตัวอักษร </a:t>
                      </a:r>
                      <a:r>
                        <a:rPr lang="en-US" sz="3200" b="1" dirty="0">
                          <a:latin typeface="TH Sarabun New" pitchFamily="34" charset="-34"/>
                          <a:cs typeface="TH Sarabun New" pitchFamily="34" charset="-34"/>
                        </a:rPr>
                        <a:t>C</a:t>
                      </a:r>
                      <a:r>
                        <a:rPr lang="en-US" sz="3200" b="1" baseline="0" dirty="0">
                          <a:latin typeface="TH Sarabun New" pitchFamily="34" charset="-34"/>
                          <a:cs typeface="TH Sarabun New" pitchFamily="34" charset="-34"/>
                        </a:rPr>
                        <a:t> </a:t>
                      </a:r>
                      <a:r>
                        <a:rPr lang="th-TH" sz="3200" b="1" baseline="0" dirty="0">
                          <a:latin typeface="TH Sarabun New" pitchFamily="34" charset="-34"/>
                          <a:cs typeface="TH Sarabun New" pitchFamily="34" charset="-34"/>
                        </a:rPr>
                        <a:t>ตามด้วยเลข 8 หลัก</a:t>
                      </a:r>
                      <a:endParaRPr lang="th-TH" sz="32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9 ตัวอักษร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ชื่อ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1879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ตัวอักษร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สามารถมีอักขระว่างแทรกได้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ไม่เกิน 50 ตัวอักษร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นามสกุล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1879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ตัวอักษร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1879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สามารถมีอักขระว่างแทรกได้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ไม่เกิน 70 ตัวอักษร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วัน เดือน ปีเกิด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1879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ตัวเลข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วัน/เดือน/ปี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latin typeface="TH Sarabun New" pitchFamily="34" charset="-34"/>
                          <a:cs typeface="TH Sarabun New" pitchFamily="34" charset="-34"/>
                        </a:rPr>
                        <a:t>ไม่เกิน</a:t>
                      </a:r>
                      <a:r>
                        <a:rPr lang="th-TH" sz="3200" b="1" baseline="0" dirty="0">
                          <a:latin typeface="TH Sarabun New" pitchFamily="34" charset="-34"/>
                          <a:cs typeface="TH Sarabun New" pitchFamily="34" charset="-34"/>
                        </a:rPr>
                        <a:t> 12 ตัวอักษร</a:t>
                      </a:r>
                      <a:endParaRPr lang="th-TH" sz="3200" b="1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33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ound Same Side Corner Rectangle 2"/>
          <p:cNvSpPr/>
          <p:nvPr/>
        </p:nvSpPr>
        <p:spPr>
          <a:xfrm rot="10800000">
            <a:off x="567065" y="893135"/>
            <a:ext cx="12160107" cy="6145618"/>
          </a:xfrm>
          <a:prstGeom prst="round2SameRect">
            <a:avLst>
              <a:gd name="adj1" fmla="val 7151"/>
              <a:gd name="adj2" fmla="val 0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Flowchart: Process 43"/>
          <p:cNvSpPr/>
          <p:nvPr/>
        </p:nvSpPr>
        <p:spPr>
          <a:xfrm>
            <a:off x="606053" y="1854897"/>
            <a:ext cx="12078587" cy="574158"/>
          </a:xfrm>
          <a:prstGeom prst="flowChartProcess">
            <a:avLst/>
          </a:prstGeom>
          <a:solidFill>
            <a:srgbClr val="FAB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5192225" y="-100909"/>
            <a:ext cx="2931047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305641" y="-101258"/>
            <a:ext cx="2700669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/>
          <p:cNvSpPr/>
          <p:nvPr/>
        </p:nvSpPr>
        <p:spPr>
          <a:xfrm>
            <a:off x="5852997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 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ound Same Side Corner Rectangle 3"/>
          <p:cNvSpPr/>
          <p:nvPr/>
        </p:nvSpPr>
        <p:spPr>
          <a:xfrm>
            <a:off x="567065" y="372490"/>
            <a:ext cx="2952327" cy="520644"/>
          </a:xfrm>
          <a:prstGeom prst="round2Same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803733" y="352178"/>
            <a:ext cx="2457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ลักษณะของข้อมูล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700315" y="1270122"/>
            <a:ext cx="5315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ข้อมูลที่ไม่มีโครงสร้าง (</a:t>
            </a:r>
            <a:r>
              <a:rPr lang="en-US" sz="3200" b="1" dirty="0" err="1">
                <a:latin typeface="TH Sarabun New" pitchFamily="34" charset="-34"/>
                <a:cs typeface="TH Sarabun New" pitchFamily="34" charset="-34"/>
              </a:rPr>
              <a:t>UnStructured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 Data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86929" y="1227590"/>
            <a:ext cx="752504" cy="707886"/>
            <a:chOff x="1086929" y="1227590"/>
            <a:chExt cx="752504" cy="707886"/>
          </a:xfrm>
        </p:grpSpPr>
        <p:sp>
          <p:nvSpPr>
            <p:cNvPr id="6" name="Pentagon 5"/>
            <p:cNvSpPr/>
            <p:nvPr/>
          </p:nvSpPr>
          <p:spPr>
            <a:xfrm>
              <a:off x="1086929" y="1317969"/>
              <a:ext cx="752504" cy="457200"/>
            </a:xfrm>
            <a:prstGeom prst="homePlate">
              <a:avLst/>
            </a:prstGeom>
            <a:solidFill>
              <a:srgbClr val="F046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9522" y="1227590"/>
              <a:ext cx="3786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2</a:t>
              </a:r>
              <a:endParaRPr lang="th-TH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349869" y="1899079"/>
            <a:ext cx="4594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“ข้อมูลที่มีรูปแบบโครงสร้างไม่แน่นอน”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37" y="2538257"/>
            <a:ext cx="2436624" cy="43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0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ound Same Side Corner Rectangle 2"/>
          <p:cNvSpPr/>
          <p:nvPr/>
        </p:nvSpPr>
        <p:spPr>
          <a:xfrm rot="10800000">
            <a:off x="567065" y="893135"/>
            <a:ext cx="12160107" cy="6145618"/>
          </a:xfrm>
          <a:prstGeom prst="round2SameRect">
            <a:avLst>
              <a:gd name="adj1" fmla="val 7151"/>
              <a:gd name="adj2" fmla="val 0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Flowchart: Process 43"/>
          <p:cNvSpPr/>
          <p:nvPr/>
        </p:nvSpPr>
        <p:spPr>
          <a:xfrm>
            <a:off x="606053" y="1854897"/>
            <a:ext cx="12078587" cy="574158"/>
          </a:xfrm>
          <a:prstGeom prst="flowChartProcess">
            <a:avLst/>
          </a:prstGeom>
          <a:solidFill>
            <a:srgbClr val="D5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5192225" y="-100909"/>
            <a:ext cx="2931047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305641" y="-101258"/>
            <a:ext cx="2700669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/>
          <p:cNvSpPr/>
          <p:nvPr/>
        </p:nvSpPr>
        <p:spPr>
          <a:xfrm>
            <a:off x="5852997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519392" y="1854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 ข้อมูล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ound Same Side Corner Rectangle 3"/>
          <p:cNvSpPr/>
          <p:nvPr/>
        </p:nvSpPr>
        <p:spPr>
          <a:xfrm>
            <a:off x="567065" y="372490"/>
            <a:ext cx="2952327" cy="520644"/>
          </a:xfrm>
          <a:prstGeom prst="round2Same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803733" y="352178"/>
            <a:ext cx="2457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ลักษณะของข้อมูล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178623" y="1270122"/>
            <a:ext cx="52116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ข้อมูลกึ่งมีโครงสร้าง (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Semi-</a:t>
            </a:r>
            <a:r>
              <a:rPr lang="en-US" sz="3200" b="1" dirty="0" err="1">
                <a:latin typeface="TH Sarabun New" pitchFamily="34" charset="-34"/>
                <a:cs typeface="TH Sarabun New" pitchFamily="34" charset="-34"/>
              </a:rPr>
              <a:t>structed</a:t>
            </a:r>
            <a:r>
              <a:rPr lang="en-US" sz="3200" b="1" dirty="0">
                <a:latin typeface="TH Sarabun New" pitchFamily="34" charset="-34"/>
                <a:cs typeface="TH Sarabun New" pitchFamily="34" charset="-34"/>
              </a:rPr>
              <a:t> Data</a:t>
            </a:r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86929" y="1227590"/>
            <a:ext cx="752504" cy="707886"/>
            <a:chOff x="1086929" y="1227590"/>
            <a:chExt cx="752504" cy="707886"/>
          </a:xfrm>
        </p:grpSpPr>
        <p:sp>
          <p:nvSpPr>
            <p:cNvPr id="6" name="Pentagon 5"/>
            <p:cNvSpPr/>
            <p:nvPr/>
          </p:nvSpPr>
          <p:spPr>
            <a:xfrm>
              <a:off x="1086929" y="1317969"/>
              <a:ext cx="752504" cy="457200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209522" y="1227590"/>
              <a:ext cx="3786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000" b="1" dirty="0">
                  <a:solidFill>
                    <a:schemeClr val="bg1"/>
                  </a:solidFill>
                  <a:latin typeface="TH Sarabun New" pitchFamily="34" charset="-34"/>
                  <a:cs typeface="TH Sarabun New" pitchFamily="34" charset="-34"/>
                </a:rPr>
                <a:t>3</a:t>
              </a:r>
              <a:endParaRPr lang="th-TH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390210" y="1877813"/>
            <a:ext cx="8513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latin typeface="TH Sarabun New" pitchFamily="34" charset="-34"/>
                <a:cs typeface="TH Sarabun New" pitchFamily="34" charset="-34"/>
              </a:rPr>
              <a:t>“มีรูปแบบโครงสร้างในระดับหนึ่ง แต่ยังไม่ได้จัดระเบียบรูปแบบการจัดเก็บ”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52426" y="2465375"/>
            <a:ext cx="6390089" cy="4541480"/>
            <a:chOff x="3452426" y="2465375"/>
            <a:chExt cx="6390089" cy="45414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426" y="2465375"/>
              <a:ext cx="6390089" cy="454148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625702" y="2615609"/>
              <a:ext cx="6071191" cy="351937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46693" y="3125972"/>
              <a:ext cx="5015344" cy="2509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322434" y="3226452"/>
            <a:ext cx="464582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รหัสลูกค้า, ชื่อ, นามสกุล</a:t>
            </a:r>
          </a:p>
          <a:p>
            <a:r>
              <a:rPr lang="en-US" b="1" dirty="0">
                <a:latin typeface="TH Sarabun New" pitchFamily="34" charset="-34"/>
                <a:cs typeface="TH Sarabun New" pitchFamily="34" charset="-34"/>
              </a:rPr>
              <a:t>C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00000001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,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นายสมชาย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,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ใจดี</a:t>
            </a:r>
          </a:p>
          <a:p>
            <a:r>
              <a:rPr lang="en-US" b="1" dirty="0">
                <a:latin typeface="TH Sarabun New" pitchFamily="34" charset="-34"/>
                <a:cs typeface="TH Sarabun New" pitchFamily="34" charset="-34"/>
              </a:rPr>
              <a:t>C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00000002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,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นางสาวสมหญิง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,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ใจดี</a:t>
            </a:r>
          </a:p>
          <a:p>
            <a:r>
              <a:rPr lang="en-US" b="1" dirty="0">
                <a:latin typeface="TH Sarabun New" pitchFamily="34" charset="-34"/>
                <a:cs typeface="TH Sarabun New" pitchFamily="34" charset="-34"/>
              </a:rPr>
              <a:t>C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00000003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,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นางสมศรี</a:t>
            </a:r>
            <a:r>
              <a:rPr lang="en-US" b="1" dirty="0">
                <a:latin typeface="TH Sarabun New" pitchFamily="34" charset="-34"/>
                <a:cs typeface="TH Sarabun New" pitchFamily="34" charset="-34"/>
              </a:rPr>
              <a:t>, </a:t>
            </a:r>
            <a:r>
              <a:rPr lang="th-TH" b="1" dirty="0">
                <a:latin typeface="TH Sarabun New" pitchFamily="34" charset="-34"/>
                <a:cs typeface="TH Sarabun New" pitchFamily="34" charset="-34"/>
              </a:rPr>
              <a:t>ร่วมใจ</a:t>
            </a:r>
          </a:p>
        </p:txBody>
      </p:sp>
    </p:spTree>
    <p:extLst>
      <p:ext uri="{BB962C8B-B14F-4D97-AF65-F5344CB8AC3E}">
        <p14:creationId xmlns:p14="http://schemas.microsoft.com/office/powerpoint/2010/main" val="17030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5192225" y="-100909"/>
            <a:ext cx="2931047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305641" y="-101258"/>
            <a:ext cx="2700669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/>
          <p:cNvSpPr/>
          <p:nvPr/>
        </p:nvSpPr>
        <p:spPr>
          <a:xfrm>
            <a:off x="5852997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820459" y="-4838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 สารสนเทศ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816408" y="997236"/>
            <a:ext cx="7662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latin typeface="TH Sarabun New" pitchFamily="34" charset="-34"/>
                <a:cs typeface="TH Sarabun New" pitchFamily="34" charset="-34"/>
              </a:rPr>
              <a:t>“สารสนเทศ คือ ข้อมูลที่ได้รับการประมวลผล ตรวจสอบ วิเคราะห์ เป็นค่าทางสถิติ กราฟ เป็นต้น”</a:t>
            </a:r>
            <a:endParaRPr lang="th-TH" sz="22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16400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16399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F8445-020C-4E23-A62F-275B6CB2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39" y="1571394"/>
            <a:ext cx="4876961" cy="5730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E368F4-D0B9-4D09-A745-52F9837A3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754" y="1491289"/>
            <a:ext cx="4470932" cy="5941193"/>
          </a:xfrm>
          <a:prstGeom prst="rect">
            <a:avLst/>
          </a:prstGeom>
        </p:spPr>
      </p:pic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EE953B60-2892-4487-B42D-987D044C6EBA}"/>
              </a:ext>
            </a:extLst>
          </p:cNvPr>
          <p:cNvSpPr/>
          <p:nvPr/>
        </p:nvSpPr>
        <p:spPr>
          <a:xfrm flipH="1">
            <a:off x="4696433" y="1977436"/>
            <a:ext cx="2565535" cy="963038"/>
          </a:xfrm>
          <a:prstGeom prst="righ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ข้อมูล</a:t>
            </a:r>
          </a:p>
        </p:txBody>
      </p:sp>
      <p:sp>
        <p:nvSpPr>
          <p:cNvPr id="40" name="Callout: Right Arrow 39">
            <a:extLst>
              <a:ext uri="{FF2B5EF4-FFF2-40B4-BE49-F238E27FC236}">
                <a16:creationId xmlns:a16="http://schemas.microsoft.com/office/drawing/2014/main" id="{19575615-EC24-403B-83DA-DAB9A5039877}"/>
              </a:ext>
            </a:extLst>
          </p:cNvPr>
          <p:cNvSpPr/>
          <p:nvPr/>
        </p:nvSpPr>
        <p:spPr>
          <a:xfrm>
            <a:off x="5570586" y="4461885"/>
            <a:ext cx="2565536" cy="963038"/>
          </a:xfrm>
          <a:prstGeom prst="rightArrow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/>
              <a:t>สารสนเทศ</a:t>
            </a:r>
          </a:p>
        </p:txBody>
      </p:sp>
    </p:spTree>
    <p:extLst>
      <p:ext uri="{BB962C8B-B14F-4D97-AF65-F5344CB8AC3E}">
        <p14:creationId xmlns:p14="http://schemas.microsoft.com/office/powerpoint/2010/main" val="3481407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9646" y="219075"/>
            <a:ext cx="12964221" cy="70528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ound Same Side Corner Rectangle 28"/>
          <p:cNvSpPr/>
          <p:nvPr/>
        </p:nvSpPr>
        <p:spPr>
          <a:xfrm rot="10800000">
            <a:off x="5192225" y="-100909"/>
            <a:ext cx="2931047" cy="8273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 Same Side Corner Rectangle 15"/>
          <p:cNvSpPr/>
          <p:nvPr/>
        </p:nvSpPr>
        <p:spPr>
          <a:xfrm rot="10800000">
            <a:off x="5305641" y="-101258"/>
            <a:ext cx="2700669" cy="7409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/>
          <p:cNvSpPr/>
          <p:nvPr/>
        </p:nvSpPr>
        <p:spPr>
          <a:xfrm>
            <a:off x="5852997" y="103611"/>
            <a:ext cx="473819" cy="4738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สี่เหลี่ยมผืนผ้า 1"/>
          <p:cNvSpPr/>
          <p:nvPr/>
        </p:nvSpPr>
        <p:spPr>
          <a:xfrm>
            <a:off x="3820459" y="-48387"/>
            <a:ext cx="627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 สารสนเทศ</a:t>
            </a:r>
            <a:endParaRPr 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0" y="946298"/>
            <a:ext cx="13322300" cy="57415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2816408" y="997236"/>
            <a:ext cx="76626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latin typeface="TH Sarabun New" pitchFamily="34" charset="-34"/>
                <a:cs typeface="TH Sarabun New" pitchFamily="34" charset="-34"/>
              </a:rPr>
              <a:t>“สารสนเทศ คือ ข้อมูลที่ได้รับการประมวลผล ตรวจสอบ วิเคราะห์ เป็นค่าทางสถิติ กราฟ เป็นต้น”</a:t>
            </a:r>
            <a:endParaRPr lang="th-TH" sz="2200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169646" y="1016400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Pentagon 35"/>
          <p:cNvSpPr/>
          <p:nvPr/>
        </p:nvSpPr>
        <p:spPr>
          <a:xfrm rot="10800000">
            <a:off x="10673245" y="1016399"/>
            <a:ext cx="2463204" cy="43815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DDB0F-7D0A-4B39-B816-299E6E67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107" y="2247679"/>
            <a:ext cx="102012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46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5355</TotalTime>
  <Words>1472</Words>
  <Application>Microsoft Office PowerPoint</Application>
  <PresentationFormat>Custom</PresentationFormat>
  <Paragraphs>253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TH SarabunPSK</vt:lpstr>
      <vt:lpstr>Arial</vt:lpstr>
      <vt:lpstr>Calibri</vt:lpstr>
      <vt:lpstr>Angsana New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Sawitree  Phewngam</cp:lastModifiedBy>
  <cp:revision>499</cp:revision>
  <cp:lastPrinted>2018-11-28T09:15:33Z</cp:lastPrinted>
  <dcterms:created xsi:type="dcterms:W3CDTF">2017-09-19T00:56:44Z</dcterms:created>
  <dcterms:modified xsi:type="dcterms:W3CDTF">2022-06-06T01:15:05Z</dcterms:modified>
</cp:coreProperties>
</file>