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0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3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3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8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7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319-67A1-4D17-9658-795A40471E2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842434"/>
            <a:ext cx="8229600" cy="4525963"/>
          </a:xfrm>
        </p:spPr>
        <p:txBody>
          <a:bodyPr/>
          <a:lstStyle/>
          <a:p>
            <a:r>
              <a:rPr lang="th-TH" dirty="0" smtClean="0"/>
              <a:t>ฟังก์ชัน </a:t>
            </a:r>
            <a:r>
              <a:rPr lang="en-US" dirty="0" smtClean="0"/>
              <a:t>print</a:t>
            </a:r>
            <a:r>
              <a:rPr lang="en-US" dirty="0" smtClean="0"/>
              <a:t>() </a:t>
            </a:r>
            <a:r>
              <a:rPr lang="th-TH" dirty="0" smtClean="0"/>
              <a:t>ในภาษา </a:t>
            </a:r>
            <a:r>
              <a:rPr lang="en-US" dirty="0" smtClean="0"/>
              <a:t>python </a:t>
            </a:r>
            <a:r>
              <a:rPr lang="th-TH" dirty="0" smtClean="0"/>
              <a:t>ใช้สำหรับ</a:t>
            </a:r>
            <a:r>
              <a:rPr lang="th-TH" dirty="0" smtClean="0"/>
              <a:t>การแสดงผลทางหน้าจอ </a:t>
            </a:r>
            <a:endParaRPr lang="th-TH" dirty="0" smtClean="0"/>
          </a:p>
          <a:p>
            <a:r>
              <a:rPr lang="th-TH" dirty="0" smtClean="0"/>
              <a:t>รูปแบบโครงสร้างฟังก์ชัน </a:t>
            </a:r>
            <a:r>
              <a:rPr lang="en-US" dirty="0" smtClean="0"/>
              <a:t>input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dirty="0" smtClean="0"/>
              <a:t>print</a:t>
            </a:r>
            <a:r>
              <a:rPr lang="en-US" dirty="0" smtClean="0"/>
              <a:t> </a:t>
            </a:r>
            <a:r>
              <a:rPr lang="en-US" dirty="0" smtClean="0"/>
              <a:t>(                             )</a:t>
            </a:r>
            <a:endParaRPr lang="th-TH" dirty="0"/>
          </a:p>
        </p:txBody>
      </p:sp>
      <p:grpSp>
        <p:nvGrpSpPr>
          <p:cNvPr id="10" name="Group 9"/>
          <p:cNvGrpSpPr/>
          <p:nvPr/>
        </p:nvGrpSpPr>
        <p:grpSpPr>
          <a:xfrm>
            <a:off x="1835696" y="2910850"/>
            <a:ext cx="5544616" cy="2448272"/>
            <a:chOff x="1835696" y="2910850"/>
            <a:chExt cx="5544616" cy="2448272"/>
          </a:xfrm>
        </p:grpSpPr>
        <p:sp>
          <p:nvSpPr>
            <p:cNvPr id="4" name="Down Arrow 3"/>
            <p:cNvSpPr/>
            <p:nvPr/>
          </p:nvSpPr>
          <p:spPr>
            <a:xfrm>
              <a:off x="3120768" y="3682549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55776" y="4330621"/>
              <a:ext cx="149002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/>
                <a:t>command</a:t>
              </a:r>
              <a:endParaRPr lang="en-US" sz="2500" dirty="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4920968" y="2710441"/>
              <a:ext cx="720080" cy="2448272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60142" y="4315162"/>
              <a:ext cx="248228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000" dirty="0" smtClean="0">
                  <a:cs typeface="+mj-cs"/>
                </a:rPr>
                <a:t>ข้อความชนิด </a:t>
              </a:r>
              <a:r>
                <a:rPr lang="en-US" sz="3000" dirty="0" smtClean="0">
                  <a:cs typeface="+mj-cs"/>
                </a:rPr>
                <a:t>string</a:t>
              </a:r>
              <a:endParaRPr lang="en-US" sz="3000" dirty="0">
                <a:cs typeface="+mj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6600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โจทย์</a:t>
            </a:r>
            <a:r>
              <a:rPr lang="th-TH" dirty="0" smtClean="0"/>
              <a:t> รับค่าจำนวนเต็ม </a:t>
            </a:r>
            <a:r>
              <a:rPr lang="en-US" dirty="0" smtClean="0"/>
              <a:t>5 </a:t>
            </a:r>
            <a:r>
              <a:rPr lang="th-TH" dirty="0" smtClean="0"/>
              <a:t>จำนวน</a:t>
            </a:r>
            <a:r>
              <a:rPr lang="en-US" dirty="0" smtClean="0"/>
              <a:t> </a:t>
            </a:r>
            <a:r>
              <a:rPr lang="th-TH" dirty="0" smtClean="0"/>
              <a:t>แล้วทำการหาค่าเฉลี่ย</a:t>
            </a:r>
          </a:p>
          <a:p>
            <a:endParaRPr lang="th-TH" dirty="0"/>
          </a:p>
          <a:p>
            <a:pPr marL="0" indent="0">
              <a:buNone/>
            </a:pPr>
            <a:r>
              <a:rPr lang="th-TH" dirty="0" smtClean="0"/>
              <a:t>กำหนดให้แสดงผลออกทางหน้าจอดังนี้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เลขตัวที่</a:t>
            </a:r>
            <a:r>
              <a:rPr lang="en-US" dirty="0" smtClean="0"/>
              <a:t> 1 </a:t>
            </a:r>
            <a:r>
              <a:rPr lang="th-TH" dirty="0" smtClean="0"/>
              <a:t>คือ </a:t>
            </a:r>
            <a:r>
              <a:rPr lang="en-US" dirty="0" smtClean="0"/>
              <a:t>: …………..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th-TH" dirty="0" smtClean="0"/>
              <a:t>เลขตัวที่ </a:t>
            </a:r>
            <a:r>
              <a:rPr lang="en-US" dirty="0" smtClean="0"/>
              <a:t>2</a:t>
            </a:r>
            <a:r>
              <a:rPr lang="th-TH" dirty="0" smtClean="0"/>
              <a:t> คือ </a:t>
            </a:r>
            <a:r>
              <a:rPr lang="en-US" dirty="0" smtClean="0"/>
              <a:t>: …………..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th-TH" dirty="0" smtClean="0"/>
              <a:t>เลขตัวที่ </a:t>
            </a:r>
            <a:r>
              <a:rPr lang="en-US" dirty="0" smtClean="0"/>
              <a:t>3</a:t>
            </a:r>
            <a:r>
              <a:rPr lang="th-TH" dirty="0" smtClean="0"/>
              <a:t> คือ </a:t>
            </a:r>
            <a:r>
              <a:rPr lang="en-US" dirty="0" smtClean="0"/>
              <a:t>: …………..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th-TH" dirty="0" smtClean="0"/>
              <a:t>ค่าเฉลี่ยของเลขทั้งสามตัวคือ </a:t>
            </a:r>
            <a:r>
              <a:rPr lang="en-US" dirty="0" smtClean="0"/>
              <a:t>: ……………….</a:t>
            </a:r>
            <a:r>
              <a:rPr lang="th-TH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3356992"/>
            <a:ext cx="5832648" cy="25922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0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h-TH" dirty="0" smtClean="0"/>
              <a:t>การรับค่าจำนวนจริง </a:t>
            </a:r>
            <a:r>
              <a:rPr lang="en-US" dirty="0" smtClean="0"/>
              <a:t>(float) </a:t>
            </a:r>
            <a:r>
              <a:rPr lang="th-TH" dirty="0" smtClean="0"/>
              <a:t>เข้าทางคีย์บอร์ด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6727" y="2120876"/>
            <a:ext cx="5544616" cy="2448272"/>
            <a:chOff x="1835696" y="2910850"/>
            <a:chExt cx="5544616" cy="2448272"/>
          </a:xfrm>
        </p:grpSpPr>
        <p:sp>
          <p:nvSpPr>
            <p:cNvPr id="6" name="Down Arrow 5"/>
            <p:cNvSpPr/>
            <p:nvPr/>
          </p:nvSpPr>
          <p:spPr>
            <a:xfrm>
              <a:off x="2966749" y="3630930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5791" y="4115015"/>
              <a:ext cx="114005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500" dirty="0" smtClean="0"/>
                <a:t>ชนิดข้อมูล</a:t>
              </a:r>
            </a:p>
            <a:p>
              <a:r>
                <a:rPr lang="th-TH" sz="2500" dirty="0" smtClean="0"/>
                <a:t>จำนวนเต็ม</a:t>
              </a:r>
              <a:endParaRPr lang="en-US" sz="2500" dirty="0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5103543" y="3078998"/>
              <a:ext cx="720080" cy="1711157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6587" y="4315162"/>
              <a:ext cx="763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dirty="0" smtClean="0">
                  <a:cs typeface="+mj-cs"/>
                </a:rPr>
                <a:t>ข้อความ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04549" y="2204864"/>
            <a:ext cx="41056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float(input (                       ))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850228" y="2784512"/>
            <a:ext cx="360040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60220" y="3268597"/>
            <a:ext cx="14900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command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0660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รูปแบบการใช้งานคำสั่ง </a:t>
            </a:r>
            <a:r>
              <a:rPr lang="en-US" dirty="0" smtClean="0"/>
              <a:t>print()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print(</a:t>
            </a:r>
            <a:r>
              <a:rPr lang="th-TH" dirty="0" smtClean="0"/>
              <a:t>ข้อมูล</a:t>
            </a:r>
            <a:r>
              <a:rPr lang="en-US" dirty="0" smtClean="0"/>
              <a:t>) </a:t>
            </a:r>
            <a:r>
              <a:rPr lang="th-TH" dirty="0" smtClean="0"/>
              <a:t>เช่น </a:t>
            </a:r>
            <a:r>
              <a:rPr lang="en-US" dirty="0" smtClean="0"/>
              <a:t>print(“Hello”), print(“</a:t>
            </a:r>
            <a:r>
              <a:rPr lang="th-TH" dirty="0" smtClean="0"/>
              <a:t>สวัสดีค่ะ</a:t>
            </a:r>
            <a:r>
              <a:rPr lang="en-US" dirty="0" smtClean="0"/>
              <a:t>”),print(10),print(“My name is”, name, </a:t>
            </a:r>
            <a:r>
              <a:rPr lang="en-US" dirty="0" err="1" smtClean="0"/>
              <a:t>firstname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Print(“</a:t>
            </a:r>
            <a:r>
              <a:rPr lang="th-TH" dirty="0" smtClean="0"/>
              <a:t>ข้อมูลที่มีการแทรกรหัสรูปแบบข้อมูล</a:t>
            </a:r>
            <a:r>
              <a:rPr lang="en-US" dirty="0" smtClean="0"/>
              <a:t>” </a:t>
            </a:r>
            <a:r>
              <a:rPr lang="th-TH" dirty="0" smtClean="0"/>
              <a:t>ตำแหน่งรหัสรูปแบบข้อมูล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th-TH" dirty="0" smtClean="0"/>
          </a:p>
          <a:p>
            <a:pPr marL="514350" indent="-514350"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097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การรับค่าจาก </a:t>
            </a:r>
            <a:r>
              <a:rPr lang="en-US" dirty="0" smtClean="0"/>
              <a:t>Keyboard</a:t>
            </a:r>
            <a:br>
              <a:rPr lang="en-US" dirty="0" smtClean="0"/>
            </a:br>
            <a:r>
              <a:rPr lang="th-TH" dirty="0" smtClean="0"/>
              <a:t>ด้วยฟังก์ชัน </a:t>
            </a:r>
            <a:r>
              <a:rPr lang="en-US" dirty="0" smtClean="0"/>
              <a:t>input()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5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842434"/>
            <a:ext cx="8229600" cy="4525963"/>
          </a:xfrm>
        </p:spPr>
        <p:txBody>
          <a:bodyPr/>
          <a:lstStyle/>
          <a:p>
            <a:r>
              <a:rPr lang="th-TH" dirty="0" smtClean="0"/>
              <a:t>ฟังก์ชัน </a:t>
            </a:r>
            <a:r>
              <a:rPr lang="en-US" dirty="0" smtClean="0"/>
              <a:t>input() </a:t>
            </a:r>
            <a:r>
              <a:rPr lang="th-TH" dirty="0" smtClean="0"/>
              <a:t>ในภาษา </a:t>
            </a:r>
            <a:r>
              <a:rPr lang="en-US" dirty="0" smtClean="0"/>
              <a:t>python </a:t>
            </a:r>
            <a:r>
              <a:rPr lang="th-TH" dirty="0" smtClean="0"/>
              <a:t>ใช้สำหรับการรับค่า </a:t>
            </a:r>
            <a:r>
              <a:rPr lang="en-US" dirty="0" smtClean="0"/>
              <a:t>string </a:t>
            </a:r>
            <a:r>
              <a:rPr lang="th-TH" dirty="0" smtClean="0"/>
              <a:t>จากคีย์บอร์ด </a:t>
            </a:r>
          </a:p>
          <a:p>
            <a:r>
              <a:rPr lang="th-TH" dirty="0" smtClean="0"/>
              <a:t>รูปแบบโครงสร้างฟังก์ชัน </a:t>
            </a:r>
            <a:r>
              <a:rPr lang="en-US" dirty="0" smtClean="0"/>
              <a:t>input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input (                             )</a:t>
            </a:r>
            <a:endParaRPr lang="th-TH" dirty="0"/>
          </a:p>
        </p:txBody>
      </p:sp>
      <p:grpSp>
        <p:nvGrpSpPr>
          <p:cNvPr id="10" name="Group 9"/>
          <p:cNvGrpSpPr/>
          <p:nvPr/>
        </p:nvGrpSpPr>
        <p:grpSpPr>
          <a:xfrm>
            <a:off x="1835696" y="2910850"/>
            <a:ext cx="5544616" cy="2448272"/>
            <a:chOff x="1835696" y="2910850"/>
            <a:chExt cx="5544616" cy="2448272"/>
          </a:xfrm>
        </p:grpSpPr>
        <p:sp>
          <p:nvSpPr>
            <p:cNvPr id="4" name="Down Arrow 3"/>
            <p:cNvSpPr/>
            <p:nvPr/>
          </p:nvSpPr>
          <p:spPr>
            <a:xfrm>
              <a:off x="3120768" y="3682549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55776" y="4330621"/>
              <a:ext cx="149002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/>
                <a:t>command</a:t>
              </a:r>
              <a:endParaRPr lang="en-US" sz="2500" dirty="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4920968" y="2710441"/>
              <a:ext cx="720080" cy="2448272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60142" y="4315162"/>
              <a:ext cx="248228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000" dirty="0" smtClean="0">
                  <a:cs typeface="+mj-cs"/>
                </a:rPr>
                <a:t>ข้อความชนิด </a:t>
              </a:r>
              <a:r>
                <a:rPr lang="en-US" sz="3000" dirty="0" smtClean="0">
                  <a:cs typeface="+mj-cs"/>
                </a:rPr>
                <a:t>string</a:t>
              </a:r>
              <a:endParaRPr lang="en-US" sz="3000" dirty="0">
                <a:cs typeface="+mj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087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ตัวอย่างการรับค่า </a:t>
            </a:r>
            <a:r>
              <a:rPr lang="en-US" dirty="0" smtClean="0"/>
              <a:t>string </a:t>
            </a:r>
            <a:r>
              <a:rPr lang="th-TH" dirty="0" smtClean="0"/>
              <a:t>ทางคีย์บอร์ด</a:t>
            </a:r>
          </a:p>
          <a:p>
            <a:endParaRPr lang="th-TH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th-TH" dirty="0" smtClean="0"/>
              <a:t>   </a:t>
            </a:r>
            <a:r>
              <a:rPr lang="en-US" dirty="0" smtClean="0"/>
              <a:t>a = input(“Enter your name : 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print(a)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6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th-TH" dirty="0" smtClean="0"/>
              <a:t>โจทย์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รับค่าข้อมูลชนิด </a:t>
            </a:r>
            <a:r>
              <a:rPr lang="en-US" dirty="0" smtClean="0"/>
              <a:t>string </a:t>
            </a:r>
            <a:r>
              <a:rPr lang="th-TH" dirty="0" smtClean="0"/>
              <a:t>ทางคีย์บอร์ด แล้วให้แสดงผลลัพธ์ออกทางหน้าจอดังต่อไปนี้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573016"/>
            <a:ext cx="5544616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>
                <a:cs typeface="+mj-cs"/>
              </a:rPr>
              <a:t>My name is : </a:t>
            </a:r>
            <a:r>
              <a:rPr lang="th-TH" sz="3000" dirty="0" smtClean="0">
                <a:cs typeface="+mj-cs"/>
              </a:rPr>
              <a:t>ชื่อของนักเรียนเอง</a:t>
            </a:r>
          </a:p>
          <a:p>
            <a:r>
              <a:rPr lang="en-US" sz="3000" dirty="0" smtClean="0">
                <a:cs typeface="+mj-cs"/>
              </a:rPr>
              <a:t>My nick name is : </a:t>
            </a:r>
            <a:r>
              <a:rPr lang="th-TH" sz="3000" dirty="0" smtClean="0">
                <a:cs typeface="+mj-cs"/>
              </a:rPr>
              <a:t>ชื่อเล่นนักเรียนเอง</a:t>
            </a:r>
            <a:endParaRPr lang="en-US" sz="30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538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/>
          <a:lstStyle/>
          <a:p>
            <a:r>
              <a:rPr lang="th-TH" dirty="0" smtClean="0"/>
              <a:t>โจทย์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ให้แสดงการรับค่าทางคีย์บอร์ด โดยกำหนดให้แสดงคำถามก่อน แล้วจึงป้อนคำตอบทางคีย์บอร์ด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ตัวอย่าง </a:t>
            </a:r>
            <a:r>
              <a:rPr lang="en-US" dirty="0" smtClean="0"/>
              <a:t>Code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print(“</a:t>
            </a:r>
            <a:r>
              <a:rPr lang="th-TH" dirty="0" smtClean="0"/>
              <a:t>คุณมีชื่อจริงว่าอะไร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input(“</a:t>
            </a:r>
            <a:r>
              <a:rPr lang="th-TH" dirty="0" smtClean="0"/>
              <a:t>กรุณากรอกชื่อจริงของคุณ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th-TH" dirty="0" smtClean="0"/>
              <a:t> </a:t>
            </a:r>
            <a:r>
              <a:rPr lang="en-US" dirty="0" smtClean="0"/>
              <a:t>“)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print(“</a:t>
            </a:r>
            <a:r>
              <a:rPr lang="th-TH" dirty="0" smtClean="0"/>
              <a:t>คุณชื่อเล่นว่าอะไร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input(“</a:t>
            </a:r>
            <a:r>
              <a:rPr lang="th-TH" dirty="0" smtClean="0"/>
              <a:t>กรุณากรอกชื่อเล่นของคุณ </a:t>
            </a:r>
            <a:r>
              <a:rPr lang="en-US" dirty="0" smtClean="0"/>
              <a:t>: “)</a:t>
            </a:r>
          </a:p>
          <a:p>
            <a:pPr marL="0" indent="0">
              <a:buNone/>
            </a:pPr>
            <a:r>
              <a:rPr lang="en-US" dirty="0" smtClean="0"/>
              <a:t>     print(“</a:t>
            </a:r>
            <a:r>
              <a:rPr lang="th-TH" dirty="0" smtClean="0"/>
              <a:t>งานอดิเรกของคุณคืออะไร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input(“</a:t>
            </a:r>
            <a:r>
              <a:rPr lang="th-TH" dirty="0" smtClean="0"/>
              <a:t>กรุณากรอกข้อมูลงานอดิเรกของคุณ </a:t>
            </a:r>
            <a:r>
              <a:rPr lang="en-US" dirty="0" smtClean="0"/>
              <a:t>: “)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601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h-TH" dirty="0" smtClean="0"/>
              <a:t>การรับค่าจำนวนเต็ม </a:t>
            </a:r>
            <a:r>
              <a:rPr lang="en-US" dirty="0" smtClean="0"/>
              <a:t>(integer) </a:t>
            </a:r>
            <a:r>
              <a:rPr lang="th-TH" dirty="0" smtClean="0"/>
              <a:t>เข้าทางคีย์บอร์ด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6727" y="2120876"/>
            <a:ext cx="5544616" cy="2448272"/>
            <a:chOff x="1835696" y="2910850"/>
            <a:chExt cx="5544616" cy="2448272"/>
          </a:xfrm>
        </p:grpSpPr>
        <p:sp>
          <p:nvSpPr>
            <p:cNvPr id="6" name="Down Arrow 5"/>
            <p:cNvSpPr/>
            <p:nvPr/>
          </p:nvSpPr>
          <p:spPr>
            <a:xfrm>
              <a:off x="2966749" y="3630930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5791" y="4115015"/>
              <a:ext cx="114005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500" dirty="0" smtClean="0"/>
                <a:t>ชนิดข้อมูล</a:t>
              </a:r>
            </a:p>
            <a:p>
              <a:r>
                <a:rPr lang="th-TH" sz="2500" dirty="0" smtClean="0"/>
                <a:t>จำนวนเต็ม</a:t>
              </a:r>
              <a:endParaRPr lang="en-US" sz="2500" dirty="0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5103543" y="3078998"/>
              <a:ext cx="720080" cy="1711157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6587" y="4315162"/>
              <a:ext cx="763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dirty="0" smtClean="0">
                  <a:cs typeface="+mj-cs"/>
                </a:rPr>
                <a:t>ข้อความ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04549" y="2204864"/>
            <a:ext cx="3842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Angsana New" pitchFamily="18" charset="-34"/>
                <a:cs typeface="Angsana New" pitchFamily="18" charset="-34"/>
              </a:rPr>
              <a:t>int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(input (                       ))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850228" y="2784512"/>
            <a:ext cx="360040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60220" y="3268597"/>
            <a:ext cx="14900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command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1127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ตัวอย่าง</a:t>
            </a:r>
            <a:r>
              <a:rPr lang="th-TH" dirty="0" smtClean="0"/>
              <a:t> การรับข้อมูลตัวเลขจำนวนเต็มจากแป้นพิมพ์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 smtClean="0"/>
              <a:t>                 </a:t>
            </a:r>
            <a:r>
              <a:rPr lang="en-US" dirty="0" smtClean="0"/>
              <a:t>num1 = </a:t>
            </a:r>
            <a:r>
              <a:rPr lang="en-US" dirty="0" err="1" smtClean="0"/>
              <a:t>int</a:t>
            </a:r>
            <a:r>
              <a:rPr lang="en-US" dirty="0" smtClean="0"/>
              <a:t>(input(“</a:t>
            </a:r>
            <a:r>
              <a:rPr lang="th-TH" dirty="0" smtClean="0"/>
              <a:t>กรอกเลขตัวแรก </a:t>
            </a:r>
            <a:r>
              <a:rPr lang="en-US" dirty="0" smtClean="0"/>
              <a:t>:”))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num2 = </a:t>
            </a:r>
            <a:r>
              <a:rPr lang="en-US" dirty="0" err="1" smtClean="0"/>
              <a:t>int</a:t>
            </a:r>
            <a:r>
              <a:rPr lang="en-US" dirty="0" smtClean="0"/>
              <a:t>(input(“</a:t>
            </a:r>
            <a:r>
              <a:rPr lang="th-TH" dirty="0" smtClean="0"/>
              <a:t>กรอกเลขตัวที่สอง </a:t>
            </a:r>
            <a:r>
              <a:rPr lang="en-US" dirty="0" smtClean="0"/>
              <a:t>:”))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total = num1 + num2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print(num1, “+”,</a:t>
            </a:r>
            <a:r>
              <a:rPr lang="th-TH" dirty="0" smtClean="0"/>
              <a:t> </a:t>
            </a:r>
            <a:r>
              <a:rPr lang="en-US" dirty="0" smtClean="0"/>
              <a:t>nume2 , “=“, total)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รูปแบบการใช้งานคำสั่ง print()</vt:lpstr>
      <vt:lpstr>การรับค่าจาก Keyboard ด้วยฟังก์ชัน input()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การรับค่าจาก Keyboard ด้วยฟังก์ชัน input()</dc:title>
  <dc:creator>nj_kung</dc:creator>
  <cp:lastModifiedBy>SDSSRU</cp:lastModifiedBy>
  <cp:revision>7</cp:revision>
  <dcterms:created xsi:type="dcterms:W3CDTF">2019-06-11T13:50:29Z</dcterms:created>
  <dcterms:modified xsi:type="dcterms:W3CDTF">2019-07-25T00:54:49Z</dcterms:modified>
</cp:coreProperties>
</file>