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2947D94-E74C-4B17-A352-4DBAF7928A33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51C451F-00C8-4110-B590-A79ACE159B1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7D94-E74C-4B17-A352-4DBAF7928A33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451F-00C8-4110-B590-A79ACE159B1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7D94-E74C-4B17-A352-4DBAF7928A33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451F-00C8-4110-B590-A79ACE159B1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7D94-E74C-4B17-A352-4DBAF7928A33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451F-00C8-4110-B590-A79ACE159B1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7D94-E74C-4B17-A352-4DBAF7928A33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451F-00C8-4110-B590-A79ACE159B1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7D94-E74C-4B17-A352-4DBAF7928A33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451F-00C8-4110-B590-A79ACE159B1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947D94-E74C-4B17-A352-4DBAF7928A33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1C451F-00C8-4110-B590-A79ACE159B16}" type="slidenum">
              <a:rPr lang="th-TH" smtClean="0"/>
              <a:t>‹#›</a:t>
            </a:fld>
            <a:endParaRPr lang="th-TH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2947D94-E74C-4B17-A352-4DBAF7928A33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51C451F-00C8-4110-B590-A79ACE159B1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7D94-E74C-4B17-A352-4DBAF7928A33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451F-00C8-4110-B590-A79ACE159B1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7D94-E74C-4B17-A352-4DBAF7928A33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451F-00C8-4110-B590-A79ACE159B1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7D94-E74C-4B17-A352-4DBAF7928A33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451F-00C8-4110-B590-A79ACE159B1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2947D94-E74C-4B17-A352-4DBAF7928A33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51C451F-00C8-4110-B590-A79ACE159B16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 smtClean="0"/>
              <a:t>รหัสควบคุมและรหัสรูปแบบข้อมูล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428067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>
            <a:normAutofit fontScale="90000"/>
          </a:bodyPr>
          <a:lstStyle/>
          <a:p>
            <a:pPr algn="l"/>
            <a:r>
              <a:rPr lang="th-TH" b="1" dirty="0" smtClean="0"/>
              <a:t>รหัสควบคุม</a:t>
            </a:r>
            <a:r>
              <a:rPr lang="th-TH" dirty="0" smtClean="0"/>
              <a:t> คือ รหัสพิเศษที่ช่วยในการจัดรูปแบบข้อความที่แสดงผลออกทางหน้าจอ</a:t>
            </a:r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092286"/>
              </p:ext>
            </p:extLst>
          </p:nvPr>
        </p:nvGraphicFramePr>
        <p:xfrm>
          <a:off x="971600" y="1556792"/>
          <a:ext cx="7344816" cy="521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226"/>
                <a:gridCol w="5262590"/>
              </a:tblGrid>
              <a:tr h="47547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รหัสควบคุม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ความหมาย</a:t>
                      </a:r>
                      <a:endParaRPr lang="th-TH" sz="2000" dirty="0"/>
                    </a:p>
                  </a:txBody>
                  <a:tcPr/>
                </a:tc>
              </a:tr>
              <a:tr h="4298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\a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เสียงดังออกลำโพง</a:t>
                      </a:r>
                      <a:r>
                        <a:rPr lang="th-TH" sz="2400" baseline="0" dirty="0" smtClean="0"/>
                        <a:t> </a:t>
                      </a:r>
                      <a:r>
                        <a:rPr lang="en-US" sz="2400" baseline="0" dirty="0" smtClean="0"/>
                        <a:t>1</a:t>
                      </a:r>
                      <a:r>
                        <a:rPr lang="th-TH" sz="2400" baseline="0" dirty="0" smtClean="0"/>
                        <a:t> ครั้ง</a:t>
                      </a:r>
                      <a:endParaRPr lang="th-TH" sz="2400" dirty="0"/>
                    </a:p>
                  </a:txBody>
                  <a:tcPr/>
                </a:tc>
              </a:tr>
              <a:tr h="47547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\b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เลื่อน </a:t>
                      </a:r>
                      <a:r>
                        <a:rPr lang="en-US" sz="2400" dirty="0" smtClean="0"/>
                        <a:t>cursor </a:t>
                      </a:r>
                      <a:r>
                        <a:rPr lang="th-TH" sz="2400" dirty="0" smtClean="0"/>
                        <a:t>ไปลบตัวอักษรทางซ้ายมือ </a:t>
                      </a:r>
                      <a:r>
                        <a:rPr lang="en-US" sz="2400" dirty="0" smtClean="0"/>
                        <a:t>1</a:t>
                      </a:r>
                      <a:r>
                        <a:rPr lang="th-TH" sz="2400" dirty="0" smtClean="0"/>
                        <a:t> ตัวอักษร</a:t>
                      </a:r>
                      <a:endParaRPr lang="th-TH" sz="2400" dirty="0"/>
                    </a:p>
                  </a:txBody>
                  <a:tcPr/>
                </a:tc>
              </a:tr>
              <a:tr h="47547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\f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ขึ้นหน้าใหม่</a:t>
                      </a:r>
                      <a:endParaRPr lang="th-TH" sz="2400" dirty="0"/>
                    </a:p>
                  </a:txBody>
                  <a:tcPr/>
                </a:tc>
              </a:tr>
              <a:tr h="47547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\n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ขึ้นบรรทัดใหม่</a:t>
                      </a:r>
                      <a:endParaRPr lang="th-TH" sz="2400" dirty="0"/>
                    </a:p>
                  </a:txBody>
                  <a:tcPr/>
                </a:tc>
              </a:tr>
              <a:tr h="47547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\r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เลื่อน </a:t>
                      </a:r>
                      <a:r>
                        <a:rPr lang="en-US" sz="2400" dirty="0" smtClean="0"/>
                        <a:t>cursor </a:t>
                      </a:r>
                      <a:r>
                        <a:rPr lang="th-TH" sz="2400" dirty="0" smtClean="0"/>
                        <a:t>ไปทางซ้ายมือสุดของบรรทัด</a:t>
                      </a:r>
                      <a:endParaRPr lang="th-TH" sz="2400" dirty="0"/>
                    </a:p>
                  </a:txBody>
                  <a:tcPr/>
                </a:tc>
              </a:tr>
              <a:tr h="47547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\t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ตั้ง </a:t>
                      </a:r>
                      <a:r>
                        <a:rPr lang="en-US" sz="2400" dirty="0" smtClean="0"/>
                        <a:t>tab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th-TH" sz="2400" baseline="0" dirty="0" smtClean="0"/>
                        <a:t>ในแนวนอน</a:t>
                      </a:r>
                      <a:endParaRPr lang="th-TH" sz="2400" dirty="0"/>
                    </a:p>
                  </a:txBody>
                  <a:tcPr/>
                </a:tc>
              </a:tr>
              <a:tr h="47547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\v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ตั้ง </a:t>
                      </a:r>
                      <a:r>
                        <a:rPr lang="en-US" sz="2400" dirty="0" smtClean="0"/>
                        <a:t>tab </a:t>
                      </a:r>
                      <a:r>
                        <a:rPr lang="th-TH" sz="2400" dirty="0" smtClean="0"/>
                        <a:t>ในแนวตั้ง</a:t>
                      </a:r>
                      <a:endParaRPr lang="th-TH" sz="2400" dirty="0"/>
                    </a:p>
                  </a:txBody>
                  <a:tcPr/>
                </a:tc>
              </a:tr>
              <a:tr h="47547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\\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เครื่องหมาย </a:t>
                      </a:r>
                      <a:r>
                        <a:rPr lang="en-US" sz="2400" dirty="0" smtClean="0"/>
                        <a:t>\</a:t>
                      </a:r>
                      <a:endParaRPr lang="th-TH" sz="2400" dirty="0"/>
                    </a:p>
                  </a:txBody>
                  <a:tcPr/>
                </a:tc>
              </a:tr>
              <a:tr h="47547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\’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เครื่องหมาย </a:t>
                      </a:r>
                      <a:r>
                        <a:rPr lang="en-US" sz="2400" dirty="0" smtClean="0"/>
                        <a:t>‘</a:t>
                      </a:r>
                      <a:endParaRPr lang="th-TH" sz="2400" dirty="0"/>
                    </a:p>
                  </a:txBody>
                  <a:tcPr/>
                </a:tc>
              </a:tr>
              <a:tr h="47547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\”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เครื่องหมาย </a:t>
                      </a:r>
                      <a:r>
                        <a:rPr lang="en-US" sz="2400" dirty="0" smtClean="0"/>
                        <a:t>“</a:t>
                      </a:r>
                      <a:endParaRPr lang="th-TH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063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pPr algn="l"/>
            <a:r>
              <a:rPr lang="th-TH" b="1" dirty="0" smtClean="0"/>
              <a:t>รหัสรูปแบบข้อมูล </a:t>
            </a:r>
            <a:r>
              <a:rPr lang="en-US" b="1" dirty="0" smtClean="0"/>
              <a:t>(Format Code)</a:t>
            </a:r>
            <a:r>
              <a:rPr lang="en-US" dirty="0" smtClean="0"/>
              <a:t> </a:t>
            </a:r>
            <a:r>
              <a:rPr lang="th-TH" dirty="0" smtClean="0"/>
              <a:t>รหัสที่ใช้แทนชนิดข้อมูล ใช้ร่วมกับคำสั่งการแสดงผลและคำสั่งรับข้อมูล</a:t>
            </a:r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420115"/>
              </p:ext>
            </p:extLst>
          </p:nvPr>
        </p:nvGraphicFramePr>
        <p:xfrm>
          <a:off x="323528" y="1988840"/>
          <a:ext cx="864096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7132"/>
                <a:gridCol w="3606914"/>
                <a:gridCol w="3606914"/>
              </a:tblGrid>
              <a:tr h="47547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cs typeface="+mj-cs"/>
                        </a:rPr>
                        <a:t>รหัสควบคุม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cs typeface="+mj-cs"/>
                        </a:rPr>
                        <a:t>ชนิดข้อมูลของตัวแปร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cs typeface="+mj-cs"/>
                        </a:rPr>
                        <a:t>ลักษณะการแสดงผลออกทางหน้าจอ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</a:tr>
              <a:tr h="42987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cs typeface="+mj-cs"/>
                        </a:rPr>
                        <a:t>%s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cs typeface="+mj-cs"/>
                        </a:rPr>
                        <a:t>ตัวอักษร (</a:t>
                      </a:r>
                      <a:r>
                        <a:rPr lang="en-US" sz="2800" dirty="0" smtClean="0">
                          <a:cs typeface="+mj-cs"/>
                        </a:rPr>
                        <a:t>String)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cs typeface="+mj-cs"/>
                        </a:rPr>
                        <a:t>แสดงข้อมูลที่เป็นตัวอักษร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</a:tr>
              <a:tr h="47547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cs typeface="+mj-cs"/>
                        </a:rPr>
                        <a:t>%d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cs typeface="+mj-cs"/>
                        </a:rPr>
                        <a:t>เลขจำนวน</a:t>
                      </a:r>
                      <a:r>
                        <a:rPr lang="th-TH" sz="2800" dirty="0" smtClean="0">
                          <a:cs typeface="+mj-cs"/>
                        </a:rPr>
                        <a:t>เต็ม</a:t>
                      </a:r>
                      <a:r>
                        <a:rPr lang="en-US" sz="2800" dirty="0" smtClean="0">
                          <a:cs typeface="+mj-cs"/>
                        </a:rPr>
                        <a:t> (Integer)</a:t>
                      </a:r>
                      <a:r>
                        <a:rPr lang="en-US" sz="2800" baseline="0" dirty="0" smtClean="0">
                          <a:cs typeface="+mj-cs"/>
                        </a:rPr>
                        <a:t> 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cs typeface="+mj-cs"/>
                        </a:rPr>
                        <a:t>แสดงข้อมูลที่เป็นเลขจำนวนเต็ม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</a:tr>
              <a:tr h="47547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cs typeface="+mj-cs"/>
                        </a:rPr>
                        <a:t>%f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cs typeface="+mj-cs"/>
                        </a:rPr>
                        <a:t>เลขจำนวนจริง </a:t>
                      </a:r>
                      <a:r>
                        <a:rPr lang="en-US" sz="2800" dirty="0" smtClean="0">
                          <a:cs typeface="+mj-cs"/>
                        </a:rPr>
                        <a:t>(Float)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cs typeface="+mj-cs"/>
                        </a:rPr>
                        <a:t>แสดงข้อมูลที่เป็ฯเลขจำนวนจริง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517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128" y="764704"/>
            <a:ext cx="8229600" cy="1066800"/>
          </a:xfrm>
        </p:spPr>
        <p:txBody>
          <a:bodyPr/>
          <a:lstStyle/>
          <a:p>
            <a:pPr algn="l"/>
            <a:r>
              <a:rPr lang="th-TH" b="1" dirty="0" smtClean="0"/>
              <a:t>ตัวดำเนินการ</a:t>
            </a:r>
            <a:endParaRPr lang="th-TH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483565"/>
              </p:ext>
            </p:extLst>
          </p:nvPr>
        </p:nvGraphicFramePr>
        <p:xfrm>
          <a:off x="1331640" y="2204864"/>
          <a:ext cx="6096000" cy="427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ลำดับความสำคัญ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ตัวดำเนินการ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Cordia New (Body)"/>
                          <a:ea typeface="+mn-ea"/>
                          <a:cs typeface="+mj-cs"/>
                        </a:rPr>
                        <a:t>( )</a:t>
                      </a:r>
                      <a:endParaRPr lang="th-TH" dirty="0">
                        <a:latin typeface="Cordia New (Body)"/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Cordia New (Body)"/>
                          <a:ea typeface="+mn-ea"/>
                          <a:cs typeface="+mn-cs"/>
                        </a:rPr>
                        <a:t>**</a:t>
                      </a:r>
                      <a:endParaRPr lang="th-TH" dirty="0">
                        <a:latin typeface="Cordia New (Body)"/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Cordia New (Body)"/>
                          <a:ea typeface="+mn-ea"/>
                          <a:cs typeface="+mj-cs"/>
                        </a:rPr>
                        <a:t>*  ,   /    ,   %</a:t>
                      </a:r>
                      <a:endParaRPr lang="th-TH" dirty="0" smtClean="0">
                        <a:latin typeface="Cordia New (Body)"/>
                        <a:cs typeface="+mj-cs"/>
                      </a:endParaRPr>
                    </a:p>
                    <a:p>
                      <a:pPr algn="ctr"/>
                      <a:endParaRPr lang="th-TH" dirty="0">
                        <a:latin typeface="Cordia New (Body)"/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Cordia New (Body)"/>
                          <a:ea typeface="+mn-ea"/>
                          <a:cs typeface="+mn-cs"/>
                        </a:rPr>
                        <a:t>+  ,   -</a:t>
                      </a:r>
                      <a:endParaRPr lang="th-TH" dirty="0">
                        <a:latin typeface="Cordia New (Body)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Cordia New (Body)"/>
                          <a:ea typeface="+mn-ea"/>
                          <a:cs typeface="+mn-cs"/>
                        </a:rPr>
                        <a:t>&lt;  ,   &lt;=  ,   &gt;  ,   &gt;=</a:t>
                      </a:r>
                      <a:endParaRPr lang="th-TH" dirty="0">
                        <a:latin typeface="Cordia New (Body)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Cordia New (Body)"/>
                          <a:ea typeface="+mn-ea"/>
                          <a:cs typeface="+mn-cs"/>
                        </a:rPr>
                        <a:t>==  ,   !=</a:t>
                      </a:r>
                      <a:endParaRPr lang="th-TH" dirty="0">
                        <a:latin typeface="Cordia New (Body)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Cordia New (Body)"/>
                          <a:ea typeface="+mn-ea"/>
                          <a:cs typeface="+mn-cs"/>
                        </a:rPr>
                        <a:t>=</a:t>
                      </a:r>
                      <a:endParaRPr lang="th-TH" dirty="0">
                        <a:latin typeface="Cordia New (Body)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32040" y="836712"/>
            <a:ext cx="3672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th-TH" dirty="0" smtClean="0"/>
              <a:t>ตัวดำเนินการทางคณิตศาสตร์</a:t>
            </a:r>
          </a:p>
          <a:p>
            <a:pPr marL="514350" indent="-514350">
              <a:buAutoNum type="arabicPeriod"/>
            </a:pPr>
            <a:r>
              <a:rPr lang="th-TH" dirty="0" smtClean="0"/>
              <a:t>ตัวดำเนินการเปรียบเทียบ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61467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69</TotalTime>
  <Words>185</Words>
  <Application>Microsoft Office PowerPoint</Application>
  <PresentationFormat>On-screen Show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</vt:lpstr>
      <vt:lpstr>รหัสควบคุมและรหัสรูปแบบข้อมูล</vt:lpstr>
      <vt:lpstr>รหัสควบคุม คือ รหัสพิเศษที่ช่วยในการจัดรูปแบบข้อความที่แสดงผลออกทางหน้าจอ</vt:lpstr>
      <vt:lpstr>รหัสรูปแบบข้อมูล (Format Code) รหัสที่ใช้แทนชนิดข้อมูล ใช้ร่วมกับคำสั่งการแสดงผลและคำสั่งรับข้อมูล</vt:lpstr>
      <vt:lpstr>ตัวดำเนินการ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รหัสควบคุมและรหัสรูปแบบข้อมูล</dc:title>
  <dc:creator>Satit-SD</dc:creator>
  <cp:lastModifiedBy>Satit-SD</cp:lastModifiedBy>
  <cp:revision>4</cp:revision>
  <dcterms:created xsi:type="dcterms:W3CDTF">2019-06-26T12:55:44Z</dcterms:created>
  <dcterms:modified xsi:type="dcterms:W3CDTF">2019-06-26T14:05:24Z</dcterms:modified>
</cp:coreProperties>
</file>